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1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2.xml" ContentType="application/vnd.openxmlformats-officedocument.theme+xml"/>
  <Override PartName="/ppt/slideLayouts/slideLayout87.xml" ContentType="application/vnd.openxmlformats-officedocument.presentationml.slideLayout+xml"/>
  <Override PartName="/ppt/theme/theme13.xml" ContentType="application/vnd.openxmlformats-officedocument.theme+xml"/>
  <Override PartName="/ppt/slideLayouts/slideLayout88.xml" ContentType="application/vnd.openxmlformats-officedocument.presentationml.slideLayout+xml"/>
  <Override PartName="/ppt/theme/theme1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21.xml" ContentType="application/vnd.openxmlformats-officedocument.theme+xml"/>
  <Override PartName="/ppt/slideLayouts/slideLayout156.xml" ContentType="application/vnd.openxmlformats-officedocument.presentationml.slideLayout+xml"/>
  <Override PartName="/ppt/theme/theme2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2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5775" r:id="rId1"/>
    <p:sldMasterId id="2147485847" r:id="rId2"/>
    <p:sldMasterId id="2147485850" r:id="rId3"/>
    <p:sldMasterId id="2147486027" r:id="rId4"/>
    <p:sldMasterId id="2147486030" r:id="rId5"/>
    <p:sldMasterId id="2147486032" r:id="rId6"/>
    <p:sldMasterId id="2147486225" r:id="rId7"/>
    <p:sldMasterId id="2147486282" r:id="rId8"/>
    <p:sldMasterId id="2147486289" r:id="rId9"/>
    <p:sldMasterId id="2147486305" r:id="rId10"/>
    <p:sldMasterId id="2147486336" r:id="rId11"/>
    <p:sldMasterId id="2147486379" r:id="rId12"/>
    <p:sldMasterId id="2147486392" r:id="rId13"/>
    <p:sldMasterId id="2147486453" r:id="rId14"/>
    <p:sldMasterId id="2147486456" r:id="rId15"/>
    <p:sldMasterId id="2147486529" r:id="rId16"/>
    <p:sldMasterId id="2147486576" r:id="rId17"/>
    <p:sldMasterId id="2147486593" r:id="rId18"/>
    <p:sldMasterId id="2147486657" r:id="rId19"/>
    <p:sldMasterId id="2147486671" r:id="rId20"/>
    <p:sldMasterId id="2147486755" r:id="rId21"/>
    <p:sldMasterId id="2147486779" r:id="rId22"/>
    <p:sldMasterId id="2147486781" r:id="rId23"/>
    <p:sldMasterId id="2147486785" r:id="rId24"/>
  </p:sldMasterIdLst>
  <p:notesMasterIdLst>
    <p:notesMasterId r:id="rId79"/>
  </p:notesMasterIdLst>
  <p:handoutMasterIdLst>
    <p:handoutMasterId r:id="rId80"/>
  </p:handoutMasterIdLst>
  <p:sldIdLst>
    <p:sldId id="4161" r:id="rId25"/>
    <p:sldId id="4178" r:id="rId26"/>
    <p:sldId id="4179" r:id="rId27"/>
    <p:sldId id="4180" r:id="rId28"/>
    <p:sldId id="4181" r:id="rId29"/>
    <p:sldId id="4182" r:id="rId30"/>
    <p:sldId id="4184" r:id="rId31"/>
    <p:sldId id="3099" r:id="rId32"/>
    <p:sldId id="3527" r:id="rId33"/>
    <p:sldId id="3304" r:id="rId34"/>
    <p:sldId id="3305" r:id="rId35"/>
    <p:sldId id="3444" r:id="rId36"/>
    <p:sldId id="4195" r:id="rId37"/>
    <p:sldId id="4186" r:id="rId38"/>
    <p:sldId id="4185" r:id="rId39"/>
    <p:sldId id="3101" r:id="rId40"/>
    <p:sldId id="4171" r:id="rId41"/>
    <p:sldId id="4187" r:id="rId42"/>
    <p:sldId id="4032" r:id="rId43"/>
    <p:sldId id="4039" r:id="rId44"/>
    <p:sldId id="4188" r:id="rId45"/>
    <p:sldId id="4035" r:id="rId46"/>
    <p:sldId id="4043" r:id="rId47"/>
    <p:sldId id="4080" r:id="rId48"/>
    <p:sldId id="4157" r:id="rId49"/>
    <p:sldId id="4166" r:id="rId50"/>
    <p:sldId id="2948" r:id="rId51"/>
    <p:sldId id="2949" r:id="rId52"/>
    <p:sldId id="4158" r:id="rId53"/>
    <p:sldId id="2956" r:id="rId54"/>
    <p:sldId id="4167" r:id="rId55"/>
    <p:sldId id="3721" r:id="rId56"/>
    <p:sldId id="4159" r:id="rId57"/>
    <p:sldId id="4193" r:id="rId58"/>
    <p:sldId id="4173" r:id="rId59"/>
    <p:sldId id="4192" r:id="rId60"/>
    <p:sldId id="4053" r:id="rId61"/>
    <p:sldId id="3952" r:id="rId62"/>
    <p:sldId id="4160" r:id="rId63"/>
    <p:sldId id="3689" r:id="rId64"/>
    <p:sldId id="3428" r:id="rId65"/>
    <p:sldId id="4194" r:id="rId66"/>
    <p:sldId id="4099" r:id="rId67"/>
    <p:sldId id="3816" r:id="rId68"/>
    <p:sldId id="3815" r:id="rId69"/>
    <p:sldId id="3701" r:id="rId70"/>
    <p:sldId id="3703" r:id="rId71"/>
    <p:sldId id="3675" r:id="rId72"/>
    <p:sldId id="3975" r:id="rId73"/>
    <p:sldId id="4148" r:id="rId74"/>
    <p:sldId id="4150" r:id="rId75"/>
    <p:sldId id="4169" r:id="rId76"/>
    <p:sldId id="4176" r:id="rId77"/>
    <p:sldId id="4177" r:id="rId78"/>
  </p:sldIdLst>
  <p:sldSz cx="9144000" cy="6858000" type="screen4x3"/>
  <p:notesSz cx="6888163" cy="100203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ctr" rtl="0" eaLnBrk="0" fontAlgn="base" hangingPunct="0">
      <a:spcBef>
        <a:spcPct val="50000"/>
      </a:spcBef>
      <a:spcAft>
        <a:spcPct val="0"/>
      </a:spcAft>
      <a:buClr>
        <a:schemeClr val="tx1"/>
      </a:buClr>
      <a:buSzPct val="125000"/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2" pos="204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F2FD"/>
    <a:srgbClr val="F2B35D"/>
    <a:srgbClr val="0076DE"/>
    <a:srgbClr val="BFBFBF"/>
    <a:srgbClr val="D89F51"/>
    <a:srgbClr val="FAE5D1"/>
    <a:srgbClr val="BC3272"/>
    <a:srgbClr val="FFFFFF"/>
    <a:srgbClr val="5288BF"/>
    <a:srgbClr val="F4A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64"/>
    <p:restoredTop sz="86377" autoAdjust="0"/>
  </p:normalViewPr>
  <p:slideViewPr>
    <p:cSldViewPr showGuides="1">
      <p:cViewPr varScale="1">
        <p:scale>
          <a:sx n="101" d="100"/>
          <a:sy n="101" d="100"/>
        </p:scale>
        <p:origin x="872" y="184"/>
      </p:cViewPr>
      <p:guideLst>
        <p:guide pos="204"/>
        <p:guide orient="horz" pos="3702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-2728" y="-120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21825"/>
            <a:ext cx="2971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521825"/>
            <a:ext cx="2971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fld id="{401B5351-1CBB-B84B-A0D6-415B5F8D3C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13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5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25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525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fld id="{FB8BBA63-AA31-D544-9430-C1E8E4BB9D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014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553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87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055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01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DE04784F-4BFC-7147-9505-96381F4997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1004888"/>
            <a:ext cx="4572000" cy="3430587"/>
          </a:xfrm>
          <a:solidFill>
            <a:srgbClr val="FFFFFF"/>
          </a:solidFill>
          <a:ln/>
        </p:spPr>
      </p:sp>
      <p:sp>
        <p:nvSpPr>
          <p:cNvPr id="19558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50925" y="4770438"/>
            <a:ext cx="4791075" cy="1825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37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DE04784F-4BFC-7147-9505-96381F4997E9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1004888"/>
            <a:ext cx="4572000" cy="3430587"/>
          </a:xfrm>
          <a:solidFill>
            <a:srgbClr val="FFFFFF"/>
          </a:solidFill>
          <a:ln/>
        </p:spPr>
      </p:sp>
      <p:sp>
        <p:nvSpPr>
          <p:cNvPr id="19558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50925" y="4770438"/>
            <a:ext cx="4791075" cy="1825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61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16326705-C880-1C4C-96B0-D354135BB314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1004888"/>
            <a:ext cx="4572000" cy="3430587"/>
          </a:xfrm>
          <a:solidFill>
            <a:srgbClr val="FFFFFF"/>
          </a:solidFill>
          <a:ln/>
        </p:spPr>
      </p:sp>
      <p:sp>
        <p:nvSpPr>
          <p:cNvPr id="19968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50925" y="4770438"/>
            <a:ext cx="4791075" cy="1825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3F7DD4D7-2B56-974B-9BE6-7AD13BC8F4F7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24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86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90588" y="714375"/>
            <a:ext cx="5078412" cy="3808413"/>
          </a:xfrm>
          <a:solidFill>
            <a:srgbClr val="FFFFFF"/>
          </a:solidFill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60913"/>
            <a:ext cx="5029200" cy="45227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6C96E594-C0C8-4D40-8B48-BF3D8A75B817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34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51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fld id="{D1F7E340-D654-C74E-B1AC-4E3AC7BEF30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4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prstClr val="black"/>
              </a:buClr>
            </a:pPr>
            <a:fld id="{6610B936-C036-794D-BF10-F49A4E012FC0}" type="slidenum">
              <a:rPr lang="en-GB" sz="1200">
                <a:solidFill>
                  <a:srgbClr val="000000"/>
                </a:solidFill>
              </a:rPr>
              <a:pPr>
                <a:buClr>
                  <a:prstClr val="black"/>
                </a:buClr>
              </a:pPr>
              <a:t>36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48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476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3AB00CD3-47EF-2A46-A522-19A8DEFF92DF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43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962025"/>
            <a:ext cx="4622800" cy="3468688"/>
          </a:xfrm>
          <a:solidFill>
            <a:srgbClr val="FFFFFF"/>
          </a:solidFill>
          <a:ln/>
        </p:spPr>
      </p:sp>
      <p:sp>
        <p:nvSpPr>
          <p:cNvPr id="23552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6800" y="4767263"/>
            <a:ext cx="4760913" cy="38481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4710" tIns="42355" rIns="84710" bIns="42355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4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67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24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075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843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37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DE04784F-4BFC-7147-9505-96381F4997E9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1004888"/>
            <a:ext cx="4572000" cy="3430587"/>
          </a:xfrm>
          <a:solidFill>
            <a:srgbClr val="FFFFFF"/>
          </a:solidFill>
          <a:ln/>
        </p:spPr>
      </p:sp>
      <p:sp>
        <p:nvSpPr>
          <p:cNvPr id="19558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50925" y="4770438"/>
            <a:ext cx="4791075" cy="1825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BBA63-AA31-D544-9430-C1E8E4BB9D7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41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45670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1953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Shape 11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695D46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220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170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695D46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111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695D46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127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695D46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172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695D46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512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695D46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989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Shape 47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105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695D46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029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A1E8D9"/>
              </a:buClr>
            </a:pPr>
            <a:fld id="{00000000-1234-1234-1234-123412341234}" type="slidenum">
              <a:rPr lang="en">
                <a:solidFill>
                  <a:srgbClr val="695D46"/>
                </a:solidFill>
              </a:rPr>
              <a:pPr>
                <a:buClr>
                  <a:srgbClr val="A1E8D9"/>
                </a:buClr>
              </a:pPr>
              <a:t>‹#›</a:t>
            </a:fld>
            <a:endParaRPr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8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5696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538829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99463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4259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01610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69168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10439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46029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32925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467046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74776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744450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63080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56618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84382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64775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97538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2537454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71371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68798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5238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4165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474659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9535004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803774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620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07128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96665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80034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996026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59777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86111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0843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6464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92084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280509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6433670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64945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5015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48559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02184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vert="horz" lIns="91421" tIns="45711" rIns="91421" bIns="45711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611742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9386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95387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03193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44137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737622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9690716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333368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2133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9107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B776C60-6E1E-EE4F-BB32-7A51C02EF791}" type="datetime1">
              <a:rPr lang="en-US"/>
              <a:pPr>
                <a:defRPr/>
              </a:pPr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769D1B1-3F5A-6B49-A80D-58DCD081A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27861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8252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148892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</a:pPr>
            <a:fld id="{86CB4B4D-7CA3-9044-876B-883B54F8677D}" type="slidenum">
              <a:rPr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2089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96248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A756279-A119-D945-BCB1-AC15463CA042}" type="datetime1">
              <a:rPr lang="en-US"/>
              <a:pPr>
                <a:defRPr/>
              </a:pPr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33A1180-EB33-2345-827F-A0AF90672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69111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84EE139-3CA0-CA4D-B227-F77FDE861972}" type="datetime1">
              <a:rPr lang="en-GB">
                <a:solidFill>
                  <a:srgbClr val="000000"/>
                </a:solidFill>
              </a:rPr>
              <a:pPr>
                <a:buClr>
                  <a:prstClr val="white"/>
                </a:buClr>
                <a:defRPr/>
              </a:pPr>
              <a:t>05/08/2019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>
                <a:solidFill>
                  <a:srgbClr val="000000"/>
                </a:solidFill>
              </a:rPr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B1AB2EF-3268-7C4F-BDAC-B4D1E934B94E}" type="slidenum">
              <a:rPr lang="en-US">
                <a:solidFill>
                  <a:srgbClr val="000000"/>
                </a:solidFill>
              </a:rPr>
              <a:pPr>
                <a:buClr>
                  <a:prstClr val="white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17703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09506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89610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4370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2152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5502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097040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243485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623471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11834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48887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673209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181059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80388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34122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098440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32083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53323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5034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65974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90420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8338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989685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106845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26673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9676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79273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49408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84EE139-3CA0-CA4D-B227-F77FDE861972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B1AB2EF-3268-7C4F-BDAC-B4D1E934B94E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55584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C48AAF4-8B32-3C40-BAF9-75DB70309A95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36266D9D-D7BF-B847-8D08-E2B974A92044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85286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2765459-915F-2F4E-A4F5-6E097DB02BFA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DABC03F3-F85B-FC45-90F9-9E7DD86292CB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5017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69C5DB7-F7A6-9944-A20A-351EB27E945B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FDE90B3-2E7E-CA45-AE8B-F8FC4516FC3A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45659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A7F6928-E95C-FD45-8210-A4C6A8D50A7D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A1FE89F-DBA6-1640-9E51-888FF097F4DD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87376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F95BBC9-59FE-8E46-A191-9BE3D91D047D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77AFB35-0967-564F-8399-0428A66112C7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48333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3E9FD4-36C3-AB41-9E9E-80E6EF6FDF4C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6F10C7F-DF25-E741-9316-16F33227C4D6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55145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8A782689-06D4-0646-86F0-6C70A8ECD4D4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C0541EB-8086-2D4F-A672-07D6E891D0E1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24095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8729FA8-489E-624D-AD86-C64DE635E12C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880EAFF-ADB0-BA49-BE36-97FA22603F29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4623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5234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28BE4A04-631A-D640-917B-7EE0A288201A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DDC218E-6C60-D74B-986C-7F289C670FB3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22969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D0C8098-B08E-014D-AA73-68D652069F41}" type="datetime1">
              <a:rPr lang="en-GB"/>
              <a:pPr>
                <a:buClr>
                  <a:prstClr val="white"/>
                </a:buClr>
                <a:defRPr/>
              </a:pPr>
              <a:t>05/08/2019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DB953E-8729-A145-B8BF-2CC8B0C16D6C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25083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45407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00978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327775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32604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9731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65656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245976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7652965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2837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4774417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98529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50267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75142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47621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377150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81847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188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24501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2297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93319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182806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232854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05964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77632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pPr>
              <a:buClr>
                <a:srgbClr val="000000"/>
              </a:buClr>
            </a:pPr>
            <a:fld id="{86CB4B4D-7CA3-9044-876B-883B54F8677D}" type="slidenum">
              <a:rPr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574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0438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23511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vert="horz" lIns="91421" tIns="45711" rIns="91421" bIns="45711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763740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3029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81250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0152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69856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534081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 vert="horz" lIns="91421" tIns="45711" rIns="91421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264213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21" tIns="45711" rIns="91421" bIns="45711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806844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46871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74493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 lIns="64291" tIns="32146" rIns="64291" bIns="32146"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866149" indent="-241093">
              <a:spcBef>
                <a:spcPts val="2250"/>
              </a:spcBef>
              <a:defRPr sz="2000"/>
            </a:lvl3pPr>
            <a:lvl4pPr marL="1178677" indent="-241093">
              <a:spcBef>
                <a:spcPts val="2250"/>
              </a:spcBef>
              <a:defRPr sz="2000"/>
            </a:lvl4pPr>
            <a:lvl5pPr marL="1491205" indent="-241093">
              <a:spcBef>
                <a:spcPts val="225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4437983" y="6509742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pPr>
              <a:buClr>
                <a:srgbClr val="000000"/>
              </a:buClr>
            </a:pPr>
            <a:fld id="{86CB4B4D-7CA3-9044-876B-883B54F8677D}" type="slidenum">
              <a:rPr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5777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29043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61862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312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1214962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63008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452605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0290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61969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3019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872881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599045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560809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66828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494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8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8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156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1.jpeg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5 h 614"/>
                <a:gd name="T14" fmla="*/ 459 w 478"/>
                <a:gd name="T15" fmla="*/ 210 h 614"/>
                <a:gd name="T16" fmla="*/ 452 w 478"/>
                <a:gd name="T17" fmla="*/ 242 h 614"/>
                <a:gd name="T18" fmla="*/ 439 w 478"/>
                <a:gd name="T19" fmla="*/ 284 h 614"/>
                <a:gd name="T20" fmla="*/ 403 w 478"/>
                <a:gd name="T21" fmla="*/ 379 h 614"/>
                <a:gd name="T22" fmla="*/ 354 w 478"/>
                <a:gd name="T23" fmla="*/ 470 h 614"/>
                <a:gd name="T24" fmla="*/ 321 w 478"/>
                <a:gd name="T25" fmla="*/ 519 h 614"/>
                <a:gd name="T26" fmla="*/ 287 w 478"/>
                <a:gd name="T27" fmla="*/ 562 h 614"/>
                <a:gd name="T28" fmla="*/ 257 w 478"/>
                <a:gd name="T29" fmla="*/ 597 h 614"/>
                <a:gd name="T30" fmla="*/ 247 w 478"/>
                <a:gd name="T31" fmla="*/ 608 h 614"/>
                <a:gd name="T32" fmla="*/ 246 w 478"/>
                <a:gd name="T33" fmla="*/ 608 h 614"/>
                <a:gd name="T34" fmla="*/ 236 w 478"/>
                <a:gd name="T35" fmla="*/ 598 h 614"/>
                <a:gd name="T36" fmla="*/ 216 w 478"/>
                <a:gd name="T37" fmla="*/ 580 h 614"/>
                <a:gd name="T38" fmla="*/ 206 w 478"/>
                <a:gd name="T39" fmla="*/ 571 h 614"/>
                <a:gd name="T40" fmla="*/ 195 w 478"/>
                <a:gd name="T41" fmla="*/ 559 h 614"/>
                <a:gd name="T42" fmla="*/ 180 w 478"/>
                <a:gd name="T43" fmla="*/ 541 h 614"/>
                <a:gd name="T44" fmla="*/ 159 w 478"/>
                <a:gd name="T45" fmla="*/ 508 h 614"/>
                <a:gd name="T46" fmla="*/ 144 w 478"/>
                <a:gd name="T47" fmla="*/ 485 h 614"/>
                <a:gd name="T48" fmla="*/ 129 w 478"/>
                <a:gd name="T49" fmla="*/ 460 h 614"/>
                <a:gd name="T50" fmla="*/ 105 w 478"/>
                <a:gd name="T51" fmla="*/ 428 h 614"/>
                <a:gd name="T52" fmla="*/ 80 w 478"/>
                <a:gd name="T53" fmla="*/ 396 h 614"/>
                <a:gd name="T54" fmla="*/ 64 w 478"/>
                <a:gd name="T55" fmla="*/ 363 h 614"/>
                <a:gd name="T56" fmla="*/ 54 w 478"/>
                <a:gd name="T57" fmla="*/ 334 h 614"/>
                <a:gd name="T58" fmla="*/ 42 w 478"/>
                <a:gd name="T59" fmla="*/ 300 h 614"/>
                <a:gd name="T60" fmla="*/ 32 w 478"/>
                <a:gd name="T61" fmla="*/ 271 h 614"/>
                <a:gd name="T62" fmla="*/ 23 w 478"/>
                <a:gd name="T63" fmla="*/ 235 h 614"/>
                <a:gd name="T64" fmla="*/ 14 w 478"/>
                <a:gd name="T65" fmla="*/ 197 h 614"/>
                <a:gd name="T66" fmla="*/ 8 w 478"/>
                <a:gd name="T67" fmla="*/ 161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9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1 h 8"/>
                <a:gd name="T8" fmla="*/ 478 w 480"/>
                <a:gd name="T9" fmla="*/ 11 h 8"/>
                <a:gd name="T10" fmla="*/ 480 w 480"/>
                <a:gd name="T11" fmla="*/ 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9 h 126"/>
                <a:gd name="T2" fmla="*/ 5 w 15"/>
                <a:gd name="T3" fmla="*/ 129 h 126"/>
                <a:gd name="T4" fmla="*/ 15 w 15"/>
                <a:gd name="T5" fmla="*/ 89 h 126"/>
                <a:gd name="T6" fmla="*/ 16 w 15"/>
                <a:gd name="T7" fmla="*/ 48 h 126"/>
                <a:gd name="T8" fmla="*/ 18 w 15"/>
                <a:gd name="T9" fmla="*/ 18 h 126"/>
                <a:gd name="T10" fmla="*/ 18 w 15"/>
                <a:gd name="T11" fmla="*/ 1 h 126"/>
                <a:gd name="T12" fmla="*/ 13 w 15"/>
                <a:gd name="T13" fmla="*/ 0 h 126"/>
                <a:gd name="T14" fmla="*/ 13 w 15"/>
                <a:gd name="T15" fmla="*/ 18 h 126"/>
                <a:gd name="T16" fmla="*/ 12 w 15"/>
                <a:gd name="T17" fmla="*/ 48 h 126"/>
                <a:gd name="T18" fmla="*/ 5 w 15"/>
                <a:gd name="T19" fmla="*/ 87 h 126"/>
                <a:gd name="T20" fmla="*/ 0 w 15"/>
                <a:gd name="T21" fmla="*/ 129 h 126"/>
                <a:gd name="T22" fmla="*/ 0 w 15"/>
                <a:gd name="T23" fmla="*/ 129 h 126"/>
                <a:gd name="T24" fmla="*/ 5 w 15"/>
                <a:gd name="T25" fmla="*/ 129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6 h 139"/>
                <a:gd name="T2" fmla="*/ 6 w 34"/>
                <a:gd name="T3" fmla="*/ 136 h 139"/>
                <a:gd name="T4" fmla="*/ 21 w 34"/>
                <a:gd name="T5" fmla="*/ 96 h 139"/>
                <a:gd name="T6" fmla="*/ 27 w 34"/>
                <a:gd name="T7" fmla="*/ 67 h 139"/>
                <a:gd name="T8" fmla="*/ 32 w 34"/>
                <a:gd name="T9" fmla="*/ 36 h 139"/>
                <a:gd name="T10" fmla="*/ 37 w 34"/>
                <a:gd name="T11" fmla="*/ 0 h 139"/>
                <a:gd name="T12" fmla="*/ 32 w 34"/>
                <a:gd name="T13" fmla="*/ 0 h 139"/>
                <a:gd name="T14" fmla="*/ 27 w 34"/>
                <a:gd name="T15" fmla="*/ 34 h 139"/>
                <a:gd name="T16" fmla="*/ 22 w 34"/>
                <a:gd name="T17" fmla="*/ 65 h 139"/>
                <a:gd name="T18" fmla="*/ 13 w 34"/>
                <a:gd name="T19" fmla="*/ 94 h 139"/>
                <a:gd name="T20" fmla="*/ 0 w 34"/>
                <a:gd name="T21" fmla="*/ 136 h 139"/>
                <a:gd name="T22" fmla="*/ 0 w 34"/>
                <a:gd name="T23" fmla="*/ 136 h 139"/>
                <a:gd name="T24" fmla="*/ 6 w 34"/>
                <a:gd name="T25" fmla="*/ 136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40 w 44"/>
                <a:gd name="T7" fmla="*/ 43 h 43"/>
                <a:gd name="T8" fmla="*/ 41 w 44"/>
                <a:gd name="T9" fmla="*/ 38 h 43"/>
                <a:gd name="T10" fmla="*/ 25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8 h 90"/>
                <a:gd name="T8" fmla="*/ 35 w 66"/>
                <a:gd name="T9" fmla="*/ 64 h 90"/>
                <a:gd name="T10" fmla="*/ 45 w 66"/>
                <a:gd name="T11" fmla="*/ 73 h 90"/>
                <a:gd name="T12" fmla="*/ 54 w 66"/>
                <a:gd name="T13" fmla="*/ 86 h 90"/>
                <a:gd name="T14" fmla="*/ 61 w 66"/>
                <a:gd name="T15" fmla="*/ 93 h 90"/>
                <a:gd name="T16" fmla="*/ 66 w 66"/>
                <a:gd name="T17" fmla="*/ 88 h 90"/>
                <a:gd name="T18" fmla="*/ 59 w 66"/>
                <a:gd name="T19" fmla="*/ 81 h 90"/>
                <a:gd name="T20" fmla="*/ 48 w 66"/>
                <a:gd name="T21" fmla="*/ 68 h 90"/>
                <a:gd name="T22" fmla="*/ 40 w 66"/>
                <a:gd name="T23" fmla="*/ 59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0 w 103"/>
                <a:gd name="T13" fmla="*/ 114 h 174"/>
                <a:gd name="T14" fmla="*/ 73 w 103"/>
                <a:gd name="T15" fmla="*/ 130 h 174"/>
                <a:gd name="T16" fmla="*/ 85 w 103"/>
                <a:gd name="T17" fmla="*/ 150 h 174"/>
                <a:gd name="T18" fmla="*/ 101 w 103"/>
                <a:gd name="T19" fmla="*/ 174 h 174"/>
                <a:gd name="T20" fmla="*/ 106 w 103"/>
                <a:gd name="T21" fmla="*/ 170 h 174"/>
                <a:gd name="T22" fmla="*/ 91 w 103"/>
                <a:gd name="T23" fmla="*/ 147 h 174"/>
                <a:gd name="T24" fmla="*/ 77 w 103"/>
                <a:gd name="T25" fmla="*/ 127 h 174"/>
                <a:gd name="T26" fmla="*/ 65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7 h 181"/>
                <a:gd name="T10" fmla="*/ 44 w 50"/>
                <a:gd name="T11" fmla="*/ 178 h 181"/>
                <a:gd name="T12" fmla="*/ 50 w 50"/>
                <a:gd name="T13" fmla="*/ 174 h 181"/>
                <a:gd name="T14" fmla="*/ 31 w 50"/>
                <a:gd name="T15" fmla="*/ 115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6 h 148"/>
                <a:gd name="T10" fmla="*/ 4 w 12"/>
                <a:gd name="T11" fmla="*/ 151 h 148"/>
                <a:gd name="T12" fmla="*/ 12 w 12"/>
                <a:gd name="T13" fmla="*/ 151 h 148"/>
                <a:gd name="T14" fmla="*/ 7 w 12"/>
                <a:gd name="T15" fmla="*/ 106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5 h 655"/>
                <a:gd name="T24" fmla="*/ 441 w 514"/>
                <a:gd name="T25" fmla="*/ 405 h 655"/>
                <a:gd name="T26" fmla="*/ 421 w 514"/>
                <a:gd name="T27" fmla="*/ 452 h 655"/>
                <a:gd name="T28" fmla="*/ 396 w 514"/>
                <a:gd name="T29" fmla="*/ 501 h 655"/>
                <a:gd name="T30" fmla="*/ 359 w 514"/>
                <a:gd name="T31" fmla="*/ 553 h 655"/>
                <a:gd name="T32" fmla="*/ 316 w 514"/>
                <a:gd name="T33" fmla="*/ 602 h 655"/>
                <a:gd name="T34" fmla="*/ 280 w 514"/>
                <a:gd name="T35" fmla="*/ 638 h 655"/>
                <a:gd name="T36" fmla="*/ 269 w 514"/>
                <a:gd name="T37" fmla="*/ 649 h 655"/>
                <a:gd name="T38" fmla="*/ 265 w 514"/>
                <a:gd name="T39" fmla="*/ 652 h 655"/>
                <a:gd name="T40" fmla="*/ 259 w 514"/>
                <a:gd name="T41" fmla="*/ 647 h 655"/>
                <a:gd name="T42" fmla="*/ 247 w 514"/>
                <a:gd name="T43" fmla="*/ 638 h 655"/>
                <a:gd name="T44" fmla="*/ 226 w 514"/>
                <a:gd name="T45" fmla="*/ 622 h 655"/>
                <a:gd name="T46" fmla="*/ 218 w 514"/>
                <a:gd name="T47" fmla="*/ 613 h 655"/>
                <a:gd name="T48" fmla="*/ 206 w 514"/>
                <a:gd name="T49" fmla="*/ 597 h 655"/>
                <a:gd name="T50" fmla="*/ 185 w 514"/>
                <a:gd name="T51" fmla="*/ 573 h 655"/>
                <a:gd name="T52" fmla="*/ 160 w 514"/>
                <a:gd name="T53" fmla="*/ 535 h 655"/>
                <a:gd name="T54" fmla="*/ 116 w 514"/>
                <a:gd name="T55" fmla="*/ 459 h 655"/>
                <a:gd name="T56" fmla="*/ 82 w 514"/>
                <a:gd name="T57" fmla="*/ 387 h 655"/>
                <a:gd name="T58" fmla="*/ 65 w 514"/>
                <a:gd name="T59" fmla="*/ 346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2 h 175"/>
                <a:gd name="T6" fmla="*/ 15 w 184"/>
                <a:gd name="T7" fmla="*/ 172 h 175"/>
                <a:gd name="T8" fmla="*/ 15 w 184"/>
                <a:gd name="T9" fmla="*/ 172 h 175"/>
                <a:gd name="T10" fmla="*/ 17 w 184"/>
                <a:gd name="T11" fmla="*/ 172 h 175"/>
                <a:gd name="T12" fmla="*/ 18 w 184"/>
                <a:gd name="T13" fmla="*/ 169 h 175"/>
                <a:gd name="T14" fmla="*/ 17 w 184"/>
                <a:gd name="T15" fmla="*/ 165 h 175"/>
                <a:gd name="T16" fmla="*/ 15 w 184"/>
                <a:gd name="T17" fmla="*/ 158 h 175"/>
                <a:gd name="T18" fmla="*/ 15 w 184"/>
                <a:gd name="T19" fmla="*/ 154 h 175"/>
                <a:gd name="T20" fmla="*/ 15 w 184"/>
                <a:gd name="T21" fmla="*/ 151 h 175"/>
                <a:gd name="T22" fmla="*/ 15 w 184"/>
                <a:gd name="T23" fmla="*/ 145 h 175"/>
                <a:gd name="T24" fmla="*/ 13 w 184"/>
                <a:gd name="T25" fmla="*/ 136 h 175"/>
                <a:gd name="T26" fmla="*/ 12 w 184"/>
                <a:gd name="T27" fmla="*/ 129 h 175"/>
                <a:gd name="T28" fmla="*/ 10 w 184"/>
                <a:gd name="T29" fmla="*/ 120 h 175"/>
                <a:gd name="T30" fmla="*/ 8 w 184"/>
                <a:gd name="T31" fmla="*/ 109 h 175"/>
                <a:gd name="T32" fmla="*/ 8 w 184"/>
                <a:gd name="T33" fmla="*/ 100 h 175"/>
                <a:gd name="T34" fmla="*/ 7 w 184"/>
                <a:gd name="T35" fmla="*/ 91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3 w 58"/>
                <a:gd name="T15" fmla="*/ 6 h 89"/>
                <a:gd name="T16" fmla="*/ 36 w 58"/>
                <a:gd name="T17" fmla="*/ 4 h 89"/>
                <a:gd name="T18" fmla="*/ 43 w 58"/>
                <a:gd name="T19" fmla="*/ 2 h 89"/>
                <a:gd name="T20" fmla="*/ 44 w 58"/>
                <a:gd name="T21" fmla="*/ 4 h 89"/>
                <a:gd name="T22" fmla="*/ 44 w 58"/>
                <a:gd name="T23" fmla="*/ 7 h 89"/>
                <a:gd name="T24" fmla="*/ 44 w 58"/>
                <a:gd name="T25" fmla="*/ 9 h 89"/>
                <a:gd name="T26" fmla="*/ 46 w 58"/>
                <a:gd name="T27" fmla="*/ 27 h 89"/>
                <a:gd name="T28" fmla="*/ 41 w 58"/>
                <a:gd name="T29" fmla="*/ 33 h 89"/>
                <a:gd name="T30" fmla="*/ 36 w 58"/>
                <a:gd name="T31" fmla="*/ 34 h 89"/>
                <a:gd name="T32" fmla="*/ 36 w 58"/>
                <a:gd name="T33" fmla="*/ 42 h 89"/>
                <a:gd name="T34" fmla="*/ 39 w 58"/>
                <a:gd name="T35" fmla="*/ 45 h 89"/>
                <a:gd name="T36" fmla="*/ 41 w 58"/>
                <a:gd name="T37" fmla="*/ 54 h 89"/>
                <a:gd name="T38" fmla="*/ 44 w 58"/>
                <a:gd name="T39" fmla="*/ 33 h 89"/>
                <a:gd name="T40" fmla="*/ 46 w 58"/>
                <a:gd name="T41" fmla="*/ 31 h 89"/>
                <a:gd name="T42" fmla="*/ 49 w 58"/>
                <a:gd name="T43" fmla="*/ 31 h 89"/>
                <a:gd name="T44" fmla="*/ 54 w 58"/>
                <a:gd name="T45" fmla="*/ 31 h 89"/>
                <a:gd name="T46" fmla="*/ 61 w 58"/>
                <a:gd name="T47" fmla="*/ 38 h 89"/>
                <a:gd name="T48" fmla="*/ 54 w 58"/>
                <a:gd name="T49" fmla="*/ 40 h 89"/>
                <a:gd name="T50" fmla="*/ 49 w 58"/>
                <a:gd name="T51" fmla="*/ 34 h 89"/>
                <a:gd name="T52" fmla="*/ 46 w 58"/>
                <a:gd name="T53" fmla="*/ 34 h 89"/>
                <a:gd name="T54" fmla="*/ 44 w 58"/>
                <a:gd name="T55" fmla="*/ 36 h 89"/>
                <a:gd name="T56" fmla="*/ 46 w 58"/>
                <a:gd name="T57" fmla="*/ 40 h 89"/>
                <a:gd name="T58" fmla="*/ 46 w 58"/>
                <a:gd name="T59" fmla="*/ 51 h 89"/>
                <a:gd name="T60" fmla="*/ 39 w 58"/>
                <a:gd name="T61" fmla="*/ 62 h 89"/>
                <a:gd name="T62" fmla="*/ 43 w 58"/>
                <a:gd name="T63" fmla="*/ 81 h 89"/>
                <a:gd name="T64" fmla="*/ 36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3 w 58"/>
                <a:gd name="T71" fmla="*/ 76 h 89"/>
                <a:gd name="T72" fmla="*/ 33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5 w 56"/>
                <a:gd name="T19" fmla="*/ 2 h 89"/>
                <a:gd name="T20" fmla="*/ 37 w 56"/>
                <a:gd name="T21" fmla="*/ 4 h 89"/>
                <a:gd name="T22" fmla="*/ 37 w 56"/>
                <a:gd name="T23" fmla="*/ 7 h 89"/>
                <a:gd name="T24" fmla="*/ 40 w 56"/>
                <a:gd name="T25" fmla="*/ 11 h 89"/>
                <a:gd name="T26" fmla="*/ 38 w 56"/>
                <a:gd name="T27" fmla="*/ 29 h 89"/>
                <a:gd name="T28" fmla="*/ 33 w 56"/>
                <a:gd name="T29" fmla="*/ 33 h 89"/>
                <a:gd name="T30" fmla="*/ 30 w 56"/>
                <a:gd name="T31" fmla="*/ 34 h 89"/>
                <a:gd name="T32" fmla="*/ 28 w 56"/>
                <a:gd name="T33" fmla="*/ 42 h 89"/>
                <a:gd name="T34" fmla="*/ 32 w 56"/>
                <a:gd name="T35" fmla="*/ 45 h 89"/>
                <a:gd name="T36" fmla="*/ 35 w 56"/>
                <a:gd name="T37" fmla="*/ 54 h 89"/>
                <a:gd name="T38" fmla="*/ 37 w 56"/>
                <a:gd name="T39" fmla="*/ 33 h 89"/>
                <a:gd name="T40" fmla="*/ 40 w 56"/>
                <a:gd name="T41" fmla="*/ 31 h 89"/>
                <a:gd name="T42" fmla="*/ 43 w 56"/>
                <a:gd name="T43" fmla="*/ 31 h 89"/>
                <a:gd name="T44" fmla="*/ 50 w 56"/>
                <a:gd name="T45" fmla="*/ 33 h 89"/>
                <a:gd name="T46" fmla="*/ 53 w 56"/>
                <a:gd name="T47" fmla="*/ 38 h 89"/>
                <a:gd name="T48" fmla="*/ 45 w 56"/>
                <a:gd name="T49" fmla="*/ 40 h 89"/>
                <a:gd name="T50" fmla="*/ 43 w 56"/>
                <a:gd name="T51" fmla="*/ 34 h 89"/>
                <a:gd name="T52" fmla="*/ 40 w 56"/>
                <a:gd name="T53" fmla="*/ 34 h 89"/>
                <a:gd name="T54" fmla="*/ 38 w 56"/>
                <a:gd name="T55" fmla="*/ 36 h 89"/>
                <a:gd name="T56" fmla="*/ 38 w 56"/>
                <a:gd name="T57" fmla="*/ 42 h 89"/>
                <a:gd name="T58" fmla="*/ 38 w 56"/>
                <a:gd name="T59" fmla="*/ 56 h 89"/>
                <a:gd name="T60" fmla="*/ 33 w 56"/>
                <a:gd name="T61" fmla="*/ 63 h 89"/>
                <a:gd name="T62" fmla="*/ 35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1 w 56"/>
                <a:gd name="T15" fmla="*/ 6 h 87"/>
                <a:gd name="T16" fmla="*/ 33 w 56"/>
                <a:gd name="T17" fmla="*/ 4 h 87"/>
                <a:gd name="T18" fmla="*/ 41 w 56"/>
                <a:gd name="T19" fmla="*/ 0 h 87"/>
                <a:gd name="T20" fmla="*/ 42 w 56"/>
                <a:gd name="T21" fmla="*/ 4 h 87"/>
                <a:gd name="T22" fmla="*/ 42 w 56"/>
                <a:gd name="T23" fmla="*/ 8 h 87"/>
                <a:gd name="T24" fmla="*/ 46 w 56"/>
                <a:gd name="T25" fmla="*/ 9 h 87"/>
                <a:gd name="T26" fmla="*/ 44 w 56"/>
                <a:gd name="T27" fmla="*/ 27 h 87"/>
                <a:gd name="T28" fmla="*/ 39 w 56"/>
                <a:gd name="T29" fmla="*/ 33 h 87"/>
                <a:gd name="T30" fmla="*/ 36 w 56"/>
                <a:gd name="T31" fmla="*/ 35 h 87"/>
                <a:gd name="T32" fmla="*/ 36 w 56"/>
                <a:gd name="T33" fmla="*/ 44 h 87"/>
                <a:gd name="T34" fmla="*/ 39 w 56"/>
                <a:gd name="T35" fmla="*/ 45 h 87"/>
                <a:gd name="T36" fmla="*/ 41 w 56"/>
                <a:gd name="T37" fmla="*/ 56 h 87"/>
                <a:gd name="T38" fmla="*/ 42 w 56"/>
                <a:gd name="T39" fmla="*/ 33 h 87"/>
                <a:gd name="T40" fmla="*/ 46 w 56"/>
                <a:gd name="T41" fmla="*/ 29 h 87"/>
                <a:gd name="T42" fmla="*/ 49 w 56"/>
                <a:gd name="T43" fmla="*/ 29 h 87"/>
                <a:gd name="T44" fmla="*/ 56 w 56"/>
                <a:gd name="T45" fmla="*/ 33 h 87"/>
                <a:gd name="T46" fmla="*/ 59 w 56"/>
                <a:gd name="T47" fmla="*/ 38 h 87"/>
                <a:gd name="T48" fmla="*/ 51 w 56"/>
                <a:gd name="T49" fmla="*/ 38 h 87"/>
                <a:gd name="T50" fmla="*/ 49 w 56"/>
                <a:gd name="T51" fmla="*/ 35 h 87"/>
                <a:gd name="T52" fmla="*/ 46 w 56"/>
                <a:gd name="T53" fmla="*/ 35 h 87"/>
                <a:gd name="T54" fmla="*/ 44 w 56"/>
                <a:gd name="T55" fmla="*/ 36 h 87"/>
                <a:gd name="T56" fmla="*/ 44 w 56"/>
                <a:gd name="T57" fmla="*/ 40 h 87"/>
                <a:gd name="T58" fmla="*/ 46 w 56"/>
                <a:gd name="T59" fmla="*/ 51 h 87"/>
                <a:gd name="T60" fmla="*/ 38 w 56"/>
                <a:gd name="T61" fmla="*/ 62 h 87"/>
                <a:gd name="T62" fmla="*/ 41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3 w 56"/>
                <a:gd name="T71" fmla="*/ 76 h 87"/>
                <a:gd name="T72" fmla="*/ 31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2 h 124"/>
                <a:gd name="T2" fmla="*/ 72 w 146"/>
                <a:gd name="T3" fmla="*/ 0 h 124"/>
                <a:gd name="T4" fmla="*/ 143 w 146"/>
                <a:gd name="T5" fmla="*/ 102 h 124"/>
                <a:gd name="T6" fmla="*/ 143 w 146"/>
                <a:gd name="T7" fmla="*/ 125 h 124"/>
                <a:gd name="T8" fmla="*/ 72 w 146"/>
                <a:gd name="T9" fmla="*/ 30 h 124"/>
                <a:gd name="T10" fmla="*/ 2 w 146"/>
                <a:gd name="T11" fmla="*/ 127 h 124"/>
                <a:gd name="T12" fmla="*/ 0 w 146"/>
                <a:gd name="T13" fmla="*/ 102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8 h 171"/>
                <a:gd name="T2" fmla="*/ 5 w 5"/>
                <a:gd name="T3" fmla="*/ 166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6 h 171"/>
                <a:gd name="T10" fmla="*/ 3 w 5"/>
                <a:gd name="T11" fmla="*/ 168 h 171"/>
                <a:gd name="T12" fmla="*/ 3 w 5"/>
                <a:gd name="T13" fmla="*/ 168 h 171"/>
                <a:gd name="T14" fmla="*/ 5 w 5"/>
                <a:gd name="T15" fmla="*/ 168 h 171"/>
                <a:gd name="T16" fmla="*/ 5 w 5"/>
                <a:gd name="T17" fmla="*/ 166 h 171"/>
                <a:gd name="T18" fmla="*/ 3 w 5"/>
                <a:gd name="T19" fmla="*/ 168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2 w 505"/>
                <a:gd name="T1" fmla="*/ 7 h 9"/>
                <a:gd name="T2" fmla="*/ 502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2 w 505"/>
                <a:gd name="T9" fmla="*/ 7 h 9"/>
                <a:gd name="T10" fmla="*/ 502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0 h 37"/>
                <a:gd name="T2" fmla="*/ 3 w 6"/>
                <a:gd name="T3" fmla="*/ 4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9 h 37"/>
                <a:gd name="T14" fmla="*/ 0 w 6"/>
                <a:gd name="T15" fmla="*/ 39 h 37"/>
                <a:gd name="T16" fmla="*/ 3 w 6"/>
                <a:gd name="T17" fmla="*/ 4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8 h 131"/>
                <a:gd name="T2" fmla="*/ 5 w 16"/>
                <a:gd name="T3" fmla="*/ 128 h 131"/>
                <a:gd name="T4" fmla="*/ 11 w 16"/>
                <a:gd name="T5" fmla="*/ 83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3 h 131"/>
                <a:gd name="T20" fmla="*/ 0 w 16"/>
                <a:gd name="T21" fmla="*/ 127 h 131"/>
                <a:gd name="T22" fmla="*/ 0 w 16"/>
                <a:gd name="T23" fmla="*/ 127 h 131"/>
                <a:gd name="T24" fmla="*/ 5 w 16"/>
                <a:gd name="T25" fmla="*/ 128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5 w 110"/>
                <a:gd name="T13" fmla="*/ 223 h 344"/>
                <a:gd name="T14" fmla="*/ 77 w 110"/>
                <a:gd name="T15" fmla="*/ 182 h 344"/>
                <a:gd name="T16" fmla="*/ 88 w 110"/>
                <a:gd name="T17" fmla="*/ 139 h 344"/>
                <a:gd name="T18" fmla="*/ 98 w 110"/>
                <a:gd name="T19" fmla="*/ 93 h 344"/>
                <a:gd name="T20" fmla="*/ 106 w 110"/>
                <a:gd name="T21" fmla="*/ 48 h 344"/>
                <a:gd name="T22" fmla="*/ 113 w 110"/>
                <a:gd name="T23" fmla="*/ 1 h 344"/>
                <a:gd name="T24" fmla="*/ 108 w 110"/>
                <a:gd name="T25" fmla="*/ 0 h 344"/>
                <a:gd name="T26" fmla="*/ 100 w 110"/>
                <a:gd name="T27" fmla="*/ 47 h 344"/>
                <a:gd name="T28" fmla="*/ 91 w 110"/>
                <a:gd name="T29" fmla="*/ 93 h 344"/>
                <a:gd name="T30" fmla="*/ 83 w 110"/>
                <a:gd name="T31" fmla="*/ 137 h 344"/>
                <a:gd name="T32" fmla="*/ 72 w 110"/>
                <a:gd name="T33" fmla="*/ 180 h 344"/>
                <a:gd name="T34" fmla="*/ 59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0 w 131"/>
                <a:gd name="T13" fmla="*/ 90 h 155"/>
                <a:gd name="T14" fmla="*/ 91 w 131"/>
                <a:gd name="T15" fmla="*/ 65 h 155"/>
                <a:gd name="T16" fmla="*/ 114 w 131"/>
                <a:gd name="T17" fmla="*/ 34 h 155"/>
                <a:gd name="T18" fmla="*/ 134 w 131"/>
                <a:gd name="T19" fmla="*/ 3 h 155"/>
                <a:gd name="T20" fmla="*/ 129 w 131"/>
                <a:gd name="T21" fmla="*/ 0 h 155"/>
                <a:gd name="T22" fmla="*/ 108 w 131"/>
                <a:gd name="T23" fmla="*/ 30 h 155"/>
                <a:gd name="T24" fmla="*/ 86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1 w 46"/>
                <a:gd name="T9" fmla="*/ 34 h 40"/>
                <a:gd name="T10" fmla="*/ 38 w 46"/>
                <a:gd name="T11" fmla="*/ 40 h 40"/>
                <a:gd name="T12" fmla="*/ 43 w 46"/>
                <a:gd name="T13" fmla="*/ 34 h 40"/>
                <a:gd name="T14" fmla="*/ 34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9 w 82"/>
                <a:gd name="T7" fmla="*/ 77 h 108"/>
                <a:gd name="T8" fmla="*/ 64 w 82"/>
                <a:gd name="T9" fmla="*/ 97 h 108"/>
                <a:gd name="T10" fmla="*/ 76 w 82"/>
                <a:gd name="T11" fmla="*/ 108 h 108"/>
                <a:gd name="T12" fmla="*/ 79 w 82"/>
                <a:gd name="T13" fmla="*/ 104 h 108"/>
                <a:gd name="T14" fmla="*/ 69 w 82"/>
                <a:gd name="T15" fmla="*/ 92 h 108"/>
                <a:gd name="T16" fmla="*/ 53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4 h 186"/>
                <a:gd name="T14" fmla="*/ 57 w 92"/>
                <a:gd name="T15" fmla="*/ 139 h 186"/>
                <a:gd name="T16" fmla="*/ 71 w 92"/>
                <a:gd name="T17" fmla="*/ 164 h 186"/>
                <a:gd name="T18" fmla="*/ 87 w 92"/>
                <a:gd name="T19" fmla="*/ 189 h 186"/>
                <a:gd name="T20" fmla="*/ 92 w 92"/>
                <a:gd name="T21" fmla="*/ 188 h 186"/>
                <a:gd name="T22" fmla="*/ 77 w 92"/>
                <a:gd name="T23" fmla="*/ 160 h 186"/>
                <a:gd name="T24" fmla="*/ 62 w 92"/>
                <a:gd name="T25" fmla="*/ 135 h 186"/>
                <a:gd name="T26" fmla="*/ 51 w 92"/>
                <a:gd name="T27" fmla="*/ 110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1 h 173"/>
                <a:gd name="T8" fmla="*/ 33 w 50"/>
                <a:gd name="T9" fmla="*/ 134 h 173"/>
                <a:gd name="T10" fmla="*/ 43 w 50"/>
                <a:gd name="T11" fmla="*/ 170 h 173"/>
                <a:gd name="T12" fmla="*/ 50 w 50"/>
                <a:gd name="T13" fmla="*/ 168 h 173"/>
                <a:gd name="T14" fmla="*/ 38 w 50"/>
                <a:gd name="T15" fmla="*/ 132 h 173"/>
                <a:gd name="T16" fmla="*/ 27 w 50"/>
                <a:gd name="T17" fmla="*/ 89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7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4 w 352"/>
                <a:gd name="T1" fmla="*/ 1 h 456"/>
                <a:gd name="T2" fmla="*/ 232 w 352"/>
                <a:gd name="T3" fmla="*/ 14 h 456"/>
                <a:gd name="T4" fmla="*/ 219 w 352"/>
                <a:gd name="T5" fmla="*/ 41 h 456"/>
                <a:gd name="T6" fmla="*/ 208 w 352"/>
                <a:gd name="T7" fmla="*/ 90 h 456"/>
                <a:gd name="T8" fmla="*/ 201 w 352"/>
                <a:gd name="T9" fmla="*/ 149 h 456"/>
                <a:gd name="T10" fmla="*/ 198 w 352"/>
                <a:gd name="T11" fmla="*/ 193 h 456"/>
                <a:gd name="T12" fmla="*/ 201 w 352"/>
                <a:gd name="T13" fmla="*/ 211 h 456"/>
                <a:gd name="T14" fmla="*/ 208 w 352"/>
                <a:gd name="T15" fmla="*/ 211 h 456"/>
                <a:gd name="T16" fmla="*/ 224 w 352"/>
                <a:gd name="T17" fmla="*/ 211 h 456"/>
                <a:gd name="T18" fmla="*/ 252 w 352"/>
                <a:gd name="T19" fmla="*/ 211 h 456"/>
                <a:gd name="T20" fmla="*/ 290 w 352"/>
                <a:gd name="T21" fmla="*/ 205 h 456"/>
                <a:gd name="T22" fmla="*/ 322 w 352"/>
                <a:gd name="T23" fmla="*/ 196 h 456"/>
                <a:gd name="T24" fmla="*/ 339 w 352"/>
                <a:gd name="T25" fmla="*/ 186 h 456"/>
                <a:gd name="T26" fmla="*/ 355 w 352"/>
                <a:gd name="T27" fmla="*/ 166 h 456"/>
                <a:gd name="T28" fmla="*/ 344 w 352"/>
                <a:gd name="T29" fmla="*/ 278 h 456"/>
                <a:gd name="T30" fmla="*/ 322 w 352"/>
                <a:gd name="T31" fmla="*/ 267 h 456"/>
                <a:gd name="T32" fmla="*/ 294 w 352"/>
                <a:gd name="T33" fmla="*/ 258 h 456"/>
                <a:gd name="T34" fmla="*/ 265 w 352"/>
                <a:gd name="T35" fmla="*/ 253 h 456"/>
                <a:gd name="T36" fmla="*/ 240 w 352"/>
                <a:gd name="T37" fmla="*/ 249 h 456"/>
                <a:gd name="T38" fmla="*/ 213 w 352"/>
                <a:gd name="T39" fmla="*/ 248 h 456"/>
                <a:gd name="T40" fmla="*/ 208 w 352"/>
                <a:gd name="T41" fmla="*/ 248 h 456"/>
                <a:gd name="T42" fmla="*/ 198 w 352"/>
                <a:gd name="T43" fmla="*/ 249 h 456"/>
                <a:gd name="T44" fmla="*/ 198 w 352"/>
                <a:gd name="T45" fmla="*/ 267 h 456"/>
                <a:gd name="T46" fmla="*/ 198 w 352"/>
                <a:gd name="T47" fmla="*/ 287 h 456"/>
                <a:gd name="T48" fmla="*/ 203 w 352"/>
                <a:gd name="T49" fmla="*/ 349 h 456"/>
                <a:gd name="T50" fmla="*/ 213 w 352"/>
                <a:gd name="T51" fmla="*/ 406 h 456"/>
                <a:gd name="T52" fmla="*/ 221 w 352"/>
                <a:gd name="T53" fmla="*/ 430 h 456"/>
                <a:gd name="T54" fmla="*/ 237 w 352"/>
                <a:gd name="T55" fmla="*/ 451 h 456"/>
                <a:gd name="T56" fmla="*/ 116 w 352"/>
                <a:gd name="T57" fmla="*/ 451 h 456"/>
                <a:gd name="T58" fmla="*/ 124 w 352"/>
                <a:gd name="T59" fmla="*/ 437 h 456"/>
                <a:gd name="T60" fmla="*/ 139 w 352"/>
                <a:gd name="T61" fmla="*/ 405 h 456"/>
                <a:gd name="T62" fmla="*/ 144 w 352"/>
                <a:gd name="T63" fmla="*/ 390 h 456"/>
                <a:gd name="T64" fmla="*/ 149 w 352"/>
                <a:gd name="T65" fmla="*/ 376 h 456"/>
                <a:gd name="T66" fmla="*/ 152 w 352"/>
                <a:gd name="T67" fmla="*/ 350 h 456"/>
                <a:gd name="T68" fmla="*/ 159 w 352"/>
                <a:gd name="T69" fmla="*/ 309 h 456"/>
                <a:gd name="T70" fmla="*/ 160 w 352"/>
                <a:gd name="T71" fmla="*/ 267 h 456"/>
                <a:gd name="T72" fmla="*/ 159 w 352"/>
                <a:gd name="T73" fmla="*/ 251 h 456"/>
                <a:gd name="T74" fmla="*/ 154 w 352"/>
                <a:gd name="T75" fmla="*/ 249 h 456"/>
                <a:gd name="T76" fmla="*/ 149 w 352"/>
                <a:gd name="T77" fmla="*/ 249 h 456"/>
                <a:gd name="T78" fmla="*/ 134 w 352"/>
                <a:gd name="T79" fmla="*/ 248 h 456"/>
                <a:gd name="T80" fmla="*/ 105 w 352"/>
                <a:gd name="T81" fmla="*/ 249 h 456"/>
                <a:gd name="T82" fmla="*/ 75 w 352"/>
                <a:gd name="T83" fmla="*/ 253 h 456"/>
                <a:gd name="T84" fmla="*/ 44 w 352"/>
                <a:gd name="T85" fmla="*/ 262 h 456"/>
                <a:gd name="T86" fmla="*/ 19 w 352"/>
                <a:gd name="T87" fmla="*/ 273 h 456"/>
                <a:gd name="T88" fmla="*/ 1 w 352"/>
                <a:gd name="T89" fmla="*/ 282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7 h 20"/>
                <a:gd name="T2" fmla="*/ 3 w 14"/>
                <a:gd name="T3" fmla="*/ 17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1 h 20"/>
                <a:gd name="T14" fmla="*/ 0 w 14"/>
                <a:gd name="T15" fmla="*/ 11 h 20"/>
                <a:gd name="T16" fmla="*/ 3 w 14"/>
                <a:gd name="T17" fmla="*/ 1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3 w 20"/>
                <a:gd name="T7" fmla="*/ 20 h 45"/>
                <a:gd name="T8" fmla="*/ 18 w 20"/>
                <a:gd name="T9" fmla="*/ 13 h 45"/>
                <a:gd name="T10" fmla="*/ 23 w 20"/>
                <a:gd name="T11" fmla="*/ 6 h 45"/>
                <a:gd name="T12" fmla="*/ 20 w 20"/>
                <a:gd name="T13" fmla="*/ 0 h 45"/>
                <a:gd name="T14" fmla="*/ 1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8 h 65"/>
                <a:gd name="T2" fmla="*/ 5 w 12"/>
                <a:gd name="T3" fmla="*/ 68 h 65"/>
                <a:gd name="T4" fmla="*/ 5 w 12"/>
                <a:gd name="T5" fmla="*/ 55 h 65"/>
                <a:gd name="T6" fmla="*/ 7 w 12"/>
                <a:gd name="T7" fmla="*/ 41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1 h 65"/>
                <a:gd name="T18" fmla="*/ 2 w 12"/>
                <a:gd name="T19" fmla="*/ 53 h 65"/>
                <a:gd name="T20" fmla="*/ 0 w 12"/>
                <a:gd name="T21" fmla="*/ 68 h 65"/>
                <a:gd name="T22" fmla="*/ 0 w 12"/>
                <a:gd name="T23" fmla="*/ 68 h 65"/>
                <a:gd name="T24" fmla="*/ 5 w 12"/>
                <a:gd name="T25" fmla="*/ 68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1 h 20"/>
                <a:gd name="T2" fmla="*/ 7 w 7"/>
                <a:gd name="T3" fmla="*/ 11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1 h 20"/>
                <a:gd name="T12" fmla="*/ 5 w 7"/>
                <a:gd name="T13" fmla="*/ 17 h 20"/>
                <a:gd name="T14" fmla="*/ 5 w 7"/>
                <a:gd name="T15" fmla="*/ 17 h 20"/>
                <a:gd name="T16" fmla="*/ 7 w 7"/>
                <a:gd name="T17" fmla="*/ 1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8 w 35"/>
                <a:gd name="T1" fmla="*/ 0 h 7"/>
                <a:gd name="T2" fmla="*/ 38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9 h 7"/>
                <a:gd name="T10" fmla="*/ 9 w 35"/>
                <a:gd name="T11" fmla="*/ 10 h 7"/>
                <a:gd name="T12" fmla="*/ 38 w 35"/>
                <a:gd name="T13" fmla="*/ 10 h 7"/>
                <a:gd name="T14" fmla="*/ 38 w 35"/>
                <a:gd name="T15" fmla="*/ 10 h 7"/>
                <a:gd name="T16" fmla="*/ 38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3 w 56"/>
                <a:gd name="T1" fmla="*/ 0 h 10"/>
                <a:gd name="T2" fmla="*/ 53 w 56"/>
                <a:gd name="T3" fmla="*/ 0 h 10"/>
                <a:gd name="T4" fmla="*/ 39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7 h 10"/>
                <a:gd name="T14" fmla="*/ 18 w 56"/>
                <a:gd name="T15" fmla="*/ 7 h 10"/>
                <a:gd name="T16" fmla="*/ 28 w 56"/>
                <a:gd name="T17" fmla="*/ 6 h 10"/>
                <a:gd name="T18" fmla="*/ 41 w 56"/>
                <a:gd name="T19" fmla="*/ 5 h 10"/>
                <a:gd name="T20" fmla="*/ 53 w 56"/>
                <a:gd name="T21" fmla="*/ 5 h 10"/>
                <a:gd name="T22" fmla="*/ 53 w 56"/>
                <a:gd name="T23" fmla="*/ 5 h 10"/>
                <a:gd name="T24" fmla="*/ 53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2 w 41"/>
                <a:gd name="T1" fmla="*/ 0 h 18"/>
                <a:gd name="T2" fmla="*/ 42 w 41"/>
                <a:gd name="T3" fmla="*/ 0 h 18"/>
                <a:gd name="T4" fmla="*/ 34 w 41"/>
                <a:gd name="T5" fmla="*/ 4 h 18"/>
                <a:gd name="T6" fmla="*/ 26 w 41"/>
                <a:gd name="T7" fmla="*/ 5 h 18"/>
                <a:gd name="T8" fmla="*/ 13 w 41"/>
                <a:gd name="T9" fmla="*/ 9 h 18"/>
                <a:gd name="T10" fmla="*/ 0 w 41"/>
                <a:gd name="T11" fmla="*/ 10 h 18"/>
                <a:gd name="T12" fmla="*/ 0 w 41"/>
                <a:gd name="T13" fmla="*/ 15 h 18"/>
                <a:gd name="T14" fmla="*/ 14 w 41"/>
                <a:gd name="T15" fmla="*/ 11 h 18"/>
                <a:gd name="T16" fmla="*/ 26 w 41"/>
                <a:gd name="T17" fmla="*/ 10 h 18"/>
                <a:gd name="T18" fmla="*/ 35 w 41"/>
                <a:gd name="T19" fmla="*/ 9 h 18"/>
                <a:gd name="T20" fmla="*/ 44 w 41"/>
                <a:gd name="T21" fmla="*/ 5 h 18"/>
                <a:gd name="T22" fmla="*/ 44 w 41"/>
                <a:gd name="T23" fmla="*/ 5 h 18"/>
                <a:gd name="T24" fmla="*/ 42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5 h 124"/>
                <a:gd name="T2" fmla="*/ 5 w 5"/>
                <a:gd name="T3" fmla="*/ 122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2 h 124"/>
                <a:gd name="T10" fmla="*/ 2 w 5"/>
                <a:gd name="T11" fmla="*/ 125 h 124"/>
                <a:gd name="T12" fmla="*/ 2 w 5"/>
                <a:gd name="T13" fmla="*/ 125 h 124"/>
                <a:gd name="T14" fmla="*/ 5 w 5"/>
                <a:gd name="T15" fmla="*/ 127 h 124"/>
                <a:gd name="T16" fmla="*/ 5 w 5"/>
                <a:gd name="T17" fmla="*/ 122 h 124"/>
                <a:gd name="T18" fmla="*/ 2 w 5"/>
                <a:gd name="T19" fmla="*/ 125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5 w 13"/>
                <a:gd name="T5" fmla="*/ 7 h 10"/>
                <a:gd name="T6" fmla="*/ 1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1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3 w 32"/>
                <a:gd name="T5" fmla="*/ 15 h 16"/>
                <a:gd name="T6" fmla="*/ 33 w 32"/>
                <a:gd name="T7" fmla="*/ 19 h 16"/>
                <a:gd name="T8" fmla="*/ 35 w 32"/>
                <a:gd name="T9" fmla="*/ 14 h 16"/>
                <a:gd name="T10" fmla="*/ 25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2 h 16"/>
                <a:gd name="T8" fmla="*/ 38 w 56"/>
                <a:gd name="T9" fmla="*/ 15 h 16"/>
                <a:gd name="T10" fmla="*/ 51 w 56"/>
                <a:gd name="T11" fmla="*/ 19 h 16"/>
                <a:gd name="T12" fmla="*/ 53 w 56"/>
                <a:gd name="T13" fmla="*/ 12 h 16"/>
                <a:gd name="T14" fmla="*/ 3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9 w 32"/>
                <a:gd name="T7" fmla="*/ 9 h 9"/>
                <a:gd name="T8" fmla="*/ 29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5 w 18"/>
                <a:gd name="T1" fmla="*/ 107 h 112"/>
                <a:gd name="T2" fmla="*/ 15 w 18"/>
                <a:gd name="T3" fmla="*/ 107 h 112"/>
                <a:gd name="T4" fmla="*/ 10 w 18"/>
                <a:gd name="T5" fmla="*/ 81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1 h 112"/>
                <a:gd name="T20" fmla="*/ 9 w 18"/>
                <a:gd name="T21" fmla="*/ 109 h 112"/>
                <a:gd name="T22" fmla="*/ 9 w 18"/>
                <a:gd name="T23" fmla="*/ 109 h 112"/>
                <a:gd name="T24" fmla="*/ 15 w 18"/>
                <a:gd name="T25" fmla="*/ 107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9 w 16"/>
                <a:gd name="T1" fmla="*/ 29 h 32"/>
                <a:gd name="T2" fmla="*/ 19 w 16"/>
                <a:gd name="T3" fmla="*/ 29 h 32"/>
                <a:gd name="T4" fmla="*/ 1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1 w 16"/>
                <a:gd name="T11" fmla="*/ 18 h 32"/>
                <a:gd name="T12" fmla="*/ 16 w 16"/>
                <a:gd name="T13" fmla="*/ 32 h 32"/>
                <a:gd name="T14" fmla="*/ 16 w 16"/>
                <a:gd name="T15" fmla="*/ 32 h 32"/>
                <a:gd name="T16" fmla="*/ 19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0 h 7"/>
                <a:gd name="T4" fmla="*/ 123 w 123"/>
                <a:gd name="T5" fmla="*/ 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1 w 13"/>
                <a:gd name="T1" fmla="*/ 0 h 16"/>
                <a:gd name="T2" fmla="*/ 11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3 h 16"/>
                <a:gd name="T10" fmla="*/ 5 w 13"/>
                <a:gd name="T11" fmla="*/ 9 h 16"/>
                <a:gd name="T12" fmla="*/ 16 w 13"/>
                <a:gd name="T13" fmla="*/ 5 h 16"/>
                <a:gd name="T14" fmla="*/ 16 w 13"/>
                <a:gd name="T15" fmla="*/ 5 h 16"/>
                <a:gd name="T16" fmla="*/ 11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6 h 41"/>
                <a:gd name="T6" fmla="*/ 0 w 23"/>
                <a:gd name="T7" fmla="*/ 39 h 41"/>
                <a:gd name="T8" fmla="*/ 5 w 23"/>
                <a:gd name="T9" fmla="*/ 44 h 41"/>
                <a:gd name="T10" fmla="*/ 13 w 23"/>
                <a:gd name="T11" fmla="*/ 28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4 h 39"/>
                <a:gd name="T8" fmla="*/ 5 w 16"/>
                <a:gd name="T9" fmla="*/ 30 h 39"/>
                <a:gd name="T10" fmla="*/ 0 w 16"/>
                <a:gd name="T11" fmla="*/ 41 h 39"/>
                <a:gd name="T12" fmla="*/ 6 w 16"/>
                <a:gd name="T13" fmla="*/ 42 h 39"/>
                <a:gd name="T14" fmla="*/ 10 w 16"/>
                <a:gd name="T15" fmla="*/ 32 h 39"/>
                <a:gd name="T16" fmla="*/ 11 w 16"/>
                <a:gd name="T17" fmla="*/ 26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1 w 13"/>
                <a:gd name="T1" fmla="*/ 0 h 58"/>
                <a:gd name="T2" fmla="*/ 11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7 h 58"/>
                <a:gd name="T10" fmla="*/ 0 w 13"/>
                <a:gd name="T11" fmla="*/ 55 h 58"/>
                <a:gd name="T12" fmla="*/ 5 w 13"/>
                <a:gd name="T13" fmla="*/ 55 h 58"/>
                <a:gd name="T14" fmla="*/ 11 w 13"/>
                <a:gd name="T15" fmla="*/ 38 h 58"/>
                <a:gd name="T16" fmla="*/ 13 w 13"/>
                <a:gd name="T17" fmla="*/ 27 h 58"/>
                <a:gd name="T18" fmla="*/ 15 w 13"/>
                <a:gd name="T19" fmla="*/ 14 h 58"/>
                <a:gd name="T20" fmla="*/ 16 w 13"/>
                <a:gd name="T21" fmla="*/ 0 h 58"/>
                <a:gd name="T22" fmla="*/ 16 w 13"/>
                <a:gd name="T23" fmla="*/ 0 h 58"/>
                <a:gd name="T24" fmla="*/ 11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6 w 6"/>
                <a:gd name="T5" fmla="*/ 7 h 16"/>
                <a:gd name="T6" fmla="*/ 1 w 6"/>
                <a:gd name="T7" fmla="*/ 5 h 16"/>
                <a:gd name="T8" fmla="*/ 1 w 6"/>
                <a:gd name="T9" fmla="*/ 12 h 16"/>
                <a:gd name="T10" fmla="*/ 1 w 6"/>
                <a:gd name="T11" fmla="*/ 19 h 16"/>
                <a:gd name="T12" fmla="*/ 9 w 6"/>
                <a:gd name="T13" fmla="*/ 17 h 16"/>
                <a:gd name="T14" fmla="*/ 9 w 6"/>
                <a:gd name="T15" fmla="*/ 12 h 16"/>
                <a:gd name="T16" fmla="*/ 9 w 6"/>
                <a:gd name="T17" fmla="*/ 7 h 16"/>
                <a:gd name="T18" fmla="*/ 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20 w 30"/>
                <a:gd name="T7" fmla="*/ 7 h 9"/>
                <a:gd name="T8" fmla="*/ 23 w 30"/>
                <a:gd name="T9" fmla="*/ 9 h 9"/>
                <a:gd name="T10" fmla="*/ 27 w 30"/>
                <a:gd name="T11" fmla="*/ 9 h 9"/>
                <a:gd name="T12" fmla="*/ 27 w 30"/>
                <a:gd name="T13" fmla="*/ 2 h 9"/>
                <a:gd name="T14" fmla="*/ 23 w 30"/>
                <a:gd name="T15" fmla="*/ 2 h 9"/>
                <a:gd name="T16" fmla="*/ 20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9 h 16"/>
                <a:gd name="T2" fmla="*/ 1 w 65"/>
                <a:gd name="T3" fmla="*/ 19 h 16"/>
                <a:gd name="T4" fmla="*/ 16 w 65"/>
                <a:gd name="T5" fmla="*/ 14 h 16"/>
                <a:gd name="T6" fmla="*/ 29 w 65"/>
                <a:gd name="T7" fmla="*/ 12 h 16"/>
                <a:gd name="T8" fmla="*/ 49 w 65"/>
                <a:gd name="T9" fmla="*/ 12 h 16"/>
                <a:gd name="T10" fmla="*/ 68 w 65"/>
                <a:gd name="T11" fmla="*/ 7 h 16"/>
                <a:gd name="T12" fmla="*/ 68 w 65"/>
                <a:gd name="T13" fmla="*/ 0 h 16"/>
                <a:gd name="T14" fmla="*/ 49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2 h 16"/>
                <a:gd name="T22" fmla="*/ 0 w 65"/>
                <a:gd name="T23" fmla="*/ 12 h 16"/>
                <a:gd name="T24" fmla="*/ 1 w 65"/>
                <a:gd name="T25" fmla="*/ 19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5 h 22"/>
                <a:gd name="T2" fmla="*/ 1 w 42"/>
                <a:gd name="T3" fmla="*/ 25 h 22"/>
                <a:gd name="T4" fmla="*/ 9 w 42"/>
                <a:gd name="T5" fmla="*/ 21 h 22"/>
                <a:gd name="T6" fmla="*/ 18 w 42"/>
                <a:gd name="T7" fmla="*/ 17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6 h 22"/>
                <a:gd name="T20" fmla="*/ 0 w 42"/>
                <a:gd name="T21" fmla="*/ 21 h 22"/>
                <a:gd name="T22" fmla="*/ 0 w 42"/>
                <a:gd name="T23" fmla="*/ 21 h 22"/>
                <a:gd name="T24" fmla="*/ 1 w 42"/>
                <a:gd name="T25" fmla="*/ 2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8 h 14"/>
                <a:gd name="T2" fmla="*/ 0 w 21"/>
                <a:gd name="T3" fmla="*/ 8 h 14"/>
                <a:gd name="T4" fmla="*/ 3 w 21"/>
                <a:gd name="T5" fmla="*/ 11 h 14"/>
                <a:gd name="T6" fmla="*/ 10 w 21"/>
                <a:gd name="T7" fmla="*/ 8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8 h 14"/>
                <a:gd name="T22" fmla="*/ 3 w 21"/>
                <a:gd name="T23" fmla="*/ 8 h 14"/>
                <a:gd name="T24" fmla="*/ 0 w 21"/>
                <a:gd name="T25" fmla="*/ 8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3 w 20"/>
                <a:gd name="T1" fmla="*/ 14 h 18"/>
                <a:gd name="T2" fmla="*/ 23 w 20"/>
                <a:gd name="T3" fmla="*/ 14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3 w 20"/>
                <a:gd name="T13" fmla="*/ 21 h 18"/>
                <a:gd name="T14" fmla="*/ 23 w 20"/>
                <a:gd name="T15" fmla="*/ 21 h 18"/>
                <a:gd name="T16" fmla="*/ 23 w 20"/>
                <a:gd name="T17" fmla="*/ 14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3 w 30"/>
                <a:gd name="T1" fmla="*/ 8 h 13"/>
                <a:gd name="T2" fmla="*/ 33 w 30"/>
                <a:gd name="T3" fmla="*/ 8 h 13"/>
                <a:gd name="T4" fmla="*/ 18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1 w 30"/>
                <a:gd name="T13" fmla="*/ 13 h 13"/>
                <a:gd name="T14" fmla="*/ 31 w 30"/>
                <a:gd name="T15" fmla="*/ 13 h 13"/>
                <a:gd name="T16" fmla="*/ 33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8 w 41"/>
                <a:gd name="T1" fmla="*/ 1 h 9"/>
                <a:gd name="T2" fmla="*/ 38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6 h 9"/>
                <a:gd name="T12" fmla="*/ 38 w 41"/>
                <a:gd name="T13" fmla="*/ 6 h 9"/>
                <a:gd name="T14" fmla="*/ 38 w 41"/>
                <a:gd name="T15" fmla="*/ 6 h 9"/>
                <a:gd name="T16" fmla="*/ 38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9 w 39"/>
                <a:gd name="T1" fmla="*/ 0 h 13"/>
                <a:gd name="T2" fmla="*/ 39 w 39"/>
                <a:gd name="T3" fmla="*/ 0 h 13"/>
                <a:gd name="T4" fmla="*/ 31 w 39"/>
                <a:gd name="T5" fmla="*/ 5 h 13"/>
                <a:gd name="T6" fmla="*/ 23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3 w 39"/>
                <a:gd name="T17" fmla="*/ 13 h 13"/>
                <a:gd name="T18" fmla="*/ 32 w 39"/>
                <a:gd name="T19" fmla="*/ 11 h 13"/>
                <a:gd name="T20" fmla="*/ 42 w 39"/>
                <a:gd name="T21" fmla="*/ 5 h 13"/>
                <a:gd name="T22" fmla="*/ 42 w 39"/>
                <a:gd name="T23" fmla="*/ 5 h 13"/>
                <a:gd name="T24" fmla="*/ 39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9 h 20"/>
                <a:gd name="T6" fmla="*/ 3 w 10"/>
                <a:gd name="T7" fmla="*/ 23 h 20"/>
                <a:gd name="T8" fmla="*/ 8 w 10"/>
                <a:gd name="T9" fmla="*/ 21 h 20"/>
                <a:gd name="T10" fmla="*/ 8 w 10"/>
                <a:gd name="T11" fmla="*/ 1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8 h 20"/>
                <a:gd name="T38" fmla="*/ 3 w 10"/>
                <a:gd name="T39" fmla="*/ 19 h 20"/>
                <a:gd name="T40" fmla="*/ 7 w 10"/>
                <a:gd name="T41" fmla="*/ 21 h 20"/>
                <a:gd name="T42" fmla="*/ 7 w 10"/>
                <a:gd name="T43" fmla="*/ 1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2 h 63"/>
                <a:gd name="T10" fmla="*/ 11 w 13"/>
                <a:gd name="T11" fmla="*/ 66 h 63"/>
                <a:gd name="T12" fmla="*/ 16 w 13"/>
                <a:gd name="T13" fmla="*/ 66 h 63"/>
                <a:gd name="T14" fmla="*/ 15 w 13"/>
                <a:gd name="T15" fmla="*/ 41 h 63"/>
                <a:gd name="T16" fmla="*/ 11 w 13"/>
                <a:gd name="T17" fmla="*/ 25 h 63"/>
                <a:gd name="T18" fmla="*/ 10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2 h 49"/>
                <a:gd name="T8" fmla="*/ 9 w 18"/>
                <a:gd name="T9" fmla="*/ 33 h 49"/>
                <a:gd name="T10" fmla="*/ 10 w 18"/>
                <a:gd name="T11" fmla="*/ 43 h 49"/>
                <a:gd name="T12" fmla="*/ 15 w 18"/>
                <a:gd name="T13" fmla="*/ 43 h 49"/>
                <a:gd name="T14" fmla="*/ 13 w 18"/>
                <a:gd name="T15" fmla="*/ 31 h 49"/>
                <a:gd name="T16" fmla="*/ 10 w 18"/>
                <a:gd name="T17" fmla="*/ 20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0 w 25"/>
                <a:gd name="T9" fmla="*/ 29 h 38"/>
                <a:gd name="T10" fmla="*/ 23 w 25"/>
                <a:gd name="T11" fmla="*/ 38 h 38"/>
                <a:gd name="T12" fmla="*/ 28 w 25"/>
                <a:gd name="T13" fmla="*/ 36 h 38"/>
                <a:gd name="T14" fmla="*/ 23 w 25"/>
                <a:gd name="T15" fmla="*/ 25 h 38"/>
                <a:gd name="T16" fmla="*/ 17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844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6" r:id="rId1"/>
    <p:sldLayoutId id="2147485777" r:id="rId2"/>
    <p:sldLayoutId id="2147485778" r:id="rId3"/>
    <p:sldLayoutId id="2147485779" r:id="rId4"/>
    <p:sldLayoutId id="2147485780" r:id="rId5"/>
    <p:sldLayoutId id="2147485781" r:id="rId6"/>
    <p:sldLayoutId id="2147485782" r:id="rId7"/>
    <p:sldLayoutId id="2147485783" r:id="rId8"/>
    <p:sldLayoutId id="2147485784" r:id="rId9"/>
    <p:sldLayoutId id="2147485785" r:id="rId10"/>
    <p:sldLayoutId id="2147485786" r:id="rId11"/>
    <p:sldLayoutId id="2147486301" r:id="rId1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29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6" r:id="rId1"/>
    <p:sldLayoutId id="2147486307" r:id="rId2"/>
    <p:sldLayoutId id="2147486308" r:id="rId3"/>
    <p:sldLayoutId id="2147486309" r:id="rId4"/>
    <p:sldLayoutId id="2147486310" r:id="rId5"/>
    <p:sldLayoutId id="2147486311" r:id="rId6"/>
    <p:sldLayoutId id="2147486312" r:id="rId7"/>
    <p:sldLayoutId id="2147486313" r:id="rId8"/>
    <p:sldLayoutId id="2147486314" r:id="rId9"/>
    <p:sldLayoutId id="2147486315" r:id="rId10"/>
    <p:sldLayoutId id="2147486316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5 h 614"/>
                <a:gd name="T14" fmla="*/ 459 w 478"/>
                <a:gd name="T15" fmla="*/ 210 h 614"/>
                <a:gd name="T16" fmla="*/ 452 w 478"/>
                <a:gd name="T17" fmla="*/ 242 h 614"/>
                <a:gd name="T18" fmla="*/ 439 w 478"/>
                <a:gd name="T19" fmla="*/ 284 h 614"/>
                <a:gd name="T20" fmla="*/ 403 w 478"/>
                <a:gd name="T21" fmla="*/ 379 h 614"/>
                <a:gd name="T22" fmla="*/ 354 w 478"/>
                <a:gd name="T23" fmla="*/ 470 h 614"/>
                <a:gd name="T24" fmla="*/ 321 w 478"/>
                <a:gd name="T25" fmla="*/ 519 h 614"/>
                <a:gd name="T26" fmla="*/ 287 w 478"/>
                <a:gd name="T27" fmla="*/ 562 h 614"/>
                <a:gd name="T28" fmla="*/ 257 w 478"/>
                <a:gd name="T29" fmla="*/ 597 h 614"/>
                <a:gd name="T30" fmla="*/ 247 w 478"/>
                <a:gd name="T31" fmla="*/ 608 h 614"/>
                <a:gd name="T32" fmla="*/ 246 w 478"/>
                <a:gd name="T33" fmla="*/ 608 h 614"/>
                <a:gd name="T34" fmla="*/ 236 w 478"/>
                <a:gd name="T35" fmla="*/ 598 h 614"/>
                <a:gd name="T36" fmla="*/ 216 w 478"/>
                <a:gd name="T37" fmla="*/ 580 h 614"/>
                <a:gd name="T38" fmla="*/ 206 w 478"/>
                <a:gd name="T39" fmla="*/ 571 h 614"/>
                <a:gd name="T40" fmla="*/ 195 w 478"/>
                <a:gd name="T41" fmla="*/ 559 h 614"/>
                <a:gd name="T42" fmla="*/ 180 w 478"/>
                <a:gd name="T43" fmla="*/ 541 h 614"/>
                <a:gd name="T44" fmla="*/ 159 w 478"/>
                <a:gd name="T45" fmla="*/ 508 h 614"/>
                <a:gd name="T46" fmla="*/ 144 w 478"/>
                <a:gd name="T47" fmla="*/ 485 h 614"/>
                <a:gd name="T48" fmla="*/ 129 w 478"/>
                <a:gd name="T49" fmla="*/ 460 h 614"/>
                <a:gd name="T50" fmla="*/ 105 w 478"/>
                <a:gd name="T51" fmla="*/ 428 h 614"/>
                <a:gd name="T52" fmla="*/ 80 w 478"/>
                <a:gd name="T53" fmla="*/ 396 h 614"/>
                <a:gd name="T54" fmla="*/ 64 w 478"/>
                <a:gd name="T55" fmla="*/ 363 h 614"/>
                <a:gd name="T56" fmla="*/ 54 w 478"/>
                <a:gd name="T57" fmla="*/ 334 h 614"/>
                <a:gd name="T58" fmla="*/ 42 w 478"/>
                <a:gd name="T59" fmla="*/ 300 h 614"/>
                <a:gd name="T60" fmla="*/ 32 w 478"/>
                <a:gd name="T61" fmla="*/ 271 h 614"/>
                <a:gd name="T62" fmla="*/ 23 w 478"/>
                <a:gd name="T63" fmla="*/ 235 h 614"/>
                <a:gd name="T64" fmla="*/ 14 w 478"/>
                <a:gd name="T65" fmla="*/ 197 h 614"/>
                <a:gd name="T66" fmla="*/ 8 w 478"/>
                <a:gd name="T67" fmla="*/ 161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9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1 h 8"/>
                <a:gd name="T8" fmla="*/ 478 w 480"/>
                <a:gd name="T9" fmla="*/ 11 h 8"/>
                <a:gd name="T10" fmla="*/ 480 w 480"/>
                <a:gd name="T11" fmla="*/ 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9 h 126"/>
                <a:gd name="T2" fmla="*/ 5 w 15"/>
                <a:gd name="T3" fmla="*/ 129 h 126"/>
                <a:gd name="T4" fmla="*/ 15 w 15"/>
                <a:gd name="T5" fmla="*/ 89 h 126"/>
                <a:gd name="T6" fmla="*/ 16 w 15"/>
                <a:gd name="T7" fmla="*/ 48 h 126"/>
                <a:gd name="T8" fmla="*/ 18 w 15"/>
                <a:gd name="T9" fmla="*/ 18 h 126"/>
                <a:gd name="T10" fmla="*/ 18 w 15"/>
                <a:gd name="T11" fmla="*/ 1 h 126"/>
                <a:gd name="T12" fmla="*/ 13 w 15"/>
                <a:gd name="T13" fmla="*/ 0 h 126"/>
                <a:gd name="T14" fmla="*/ 13 w 15"/>
                <a:gd name="T15" fmla="*/ 18 h 126"/>
                <a:gd name="T16" fmla="*/ 12 w 15"/>
                <a:gd name="T17" fmla="*/ 48 h 126"/>
                <a:gd name="T18" fmla="*/ 5 w 15"/>
                <a:gd name="T19" fmla="*/ 87 h 126"/>
                <a:gd name="T20" fmla="*/ 0 w 15"/>
                <a:gd name="T21" fmla="*/ 129 h 126"/>
                <a:gd name="T22" fmla="*/ 0 w 15"/>
                <a:gd name="T23" fmla="*/ 129 h 126"/>
                <a:gd name="T24" fmla="*/ 5 w 15"/>
                <a:gd name="T25" fmla="*/ 129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6 h 139"/>
                <a:gd name="T2" fmla="*/ 6 w 34"/>
                <a:gd name="T3" fmla="*/ 136 h 139"/>
                <a:gd name="T4" fmla="*/ 21 w 34"/>
                <a:gd name="T5" fmla="*/ 96 h 139"/>
                <a:gd name="T6" fmla="*/ 27 w 34"/>
                <a:gd name="T7" fmla="*/ 67 h 139"/>
                <a:gd name="T8" fmla="*/ 32 w 34"/>
                <a:gd name="T9" fmla="*/ 36 h 139"/>
                <a:gd name="T10" fmla="*/ 37 w 34"/>
                <a:gd name="T11" fmla="*/ 0 h 139"/>
                <a:gd name="T12" fmla="*/ 32 w 34"/>
                <a:gd name="T13" fmla="*/ 0 h 139"/>
                <a:gd name="T14" fmla="*/ 27 w 34"/>
                <a:gd name="T15" fmla="*/ 34 h 139"/>
                <a:gd name="T16" fmla="*/ 22 w 34"/>
                <a:gd name="T17" fmla="*/ 65 h 139"/>
                <a:gd name="T18" fmla="*/ 13 w 34"/>
                <a:gd name="T19" fmla="*/ 94 h 139"/>
                <a:gd name="T20" fmla="*/ 0 w 34"/>
                <a:gd name="T21" fmla="*/ 136 h 139"/>
                <a:gd name="T22" fmla="*/ 0 w 34"/>
                <a:gd name="T23" fmla="*/ 136 h 139"/>
                <a:gd name="T24" fmla="*/ 6 w 34"/>
                <a:gd name="T25" fmla="*/ 136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40 w 44"/>
                <a:gd name="T7" fmla="*/ 43 h 43"/>
                <a:gd name="T8" fmla="*/ 41 w 44"/>
                <a:gd name="T9" fmla="*/ 38 h 43"/>
                <a:gd name="T10" fmla="*/ 25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8 h 90"/>
                <a:gd name="T8" fmla="*/ 35 w 66"/>
                <a:gd name="T9" fmla="*/ 64 h 90"/>
                <a:gd name="T10" fmla="*/ 45 w 66"/>
                <a:gd name="T11" fmla="*/ 73 h 90"/>
                <a:gd name="T12" fmla="*/ 54 w 66"/>
                <a:gd name="T13" fmla="*/ 86 h 90"/>
                <a:gd name="T14" fmla="*/ 61 w 66"/>
                <a:gd name="T15" fmla="*/ 93 h 90"/>
                <a:gd name="T16" fmla="*/ 66 w 66"/>
                <a:gd name="T17" fmla="*/ 88 h 90"/>
                <a:gd name="T18" fmla="*/ 59 w 66"/>
                <a:gd name="T19" fmla="*/ 81 h 90"/>
                <a:gd name="T20" fmla="*/ 48 w 66"/>
                <a:gd name="T21" fmla="*/ 68 h 90"/>
                <a:gd name="T22" fmla="*/ 40 w 66"/>
                <a:gd name="T23" fmla="*/ 59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0 w 103"/>
                <a:gd name="T13" fmla="*/ 114 h 174"/>
                <a:gd name="T14" fmla="*/ 73 w 103"/>
                <a:gd name="T15" fmla="*/ 130 h 174"/>
                <a:gd name="T16" fmla="*/ 85 w 103"/>
                <a:gd name="T17" fmla="*/ 150 h 174"/>
                <a:gd name="T18" fmla="*/ 101 w 103"/>
                <a:gd name="T19" fmla="*/ 174 h 174"/>
                <a:gd name="T20" fmla="*/ 106 w 103"/>
                <a:gd name="T21" fmla="*/ 170 h 174"/>
                <a:gd name="T22" fmla="*/ 91 w 103"/>
                <a:gd name="T23" fmla="*/ 147 h 174"/>
                <a:gd name="T24" fmla="*/ 77 w 103"/>
                <a:gd name="T25" fmla="*/ 127 h 174"/>
                <a:gd name="T26" fmla="*/ 65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7 h 181"/>
                <a:gd name="T10" fmla="*/ 44 w 50"/>
                <a:gd name="T11" fmla="*/ 178 h 181"/>
                <a:gd name="T12" fmla="*/ 50 w 50"/>
                <a:gd name="T13" fmla="*/ 174 h 181"/>
                <a:gd name="T14" fmla="*/ 31 w 50"/>
                <a:gd name="T15" fmla="*/ 115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6 h 148"/>
                <a:gd name="T10" fmla="*/ 4 w 12"/>
                <a:gd name="T11" fmla="*/ 151 h 148"/>
                <a:gd name="T12" fmla="*/ 12 w 12"/>
                <a:gd name="T13" fmla="*/ 151 h 148"/>
                <a:gd name="T14" fmla="*/ 7 w 12"/>
                <a:gd name="T15" fmla="*/ 106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5 h 655"/>
                <a:gd name="T24" fmla="*/ 441 w 514"/>
                <a:gd name="T25" fmla="*/ 405 h 655"/>
                <a:gd name="T26" fmla="*/ 421 w 514"/>
                <a:gd name="T27" fmla="*/ 452 h 655"/>
                <a:gd name="T28" fmla="*/ 396 w 514"/>
                <a:gd name="T29" fmla="*/ 501 h 655"/>
                <a:gd name="T30" fmla="*/ 359 w 514"/>
                <a:gd name="T31" fmla="*/ 553 h 655"/>
                <a:gd name="T32" fmla="*/ 316 w 514"/>
                <a:gd name="T33" fmla="*/ 602 h 655"/>
                <a:gd name="T34" fmla="*/ 280 w 514"/>
                <a:gd name="T35" fmla="*/ 638 h 655"/>
                <a:gd name="T36" fmla="*/ 269 w 514"/>
                <a:gd name="T37" fmla="*/ 649 h 655"/>
                <a:gd name="T38" fmla="*/ 265 w 514"/>
                <a:gd name="T39" fmla="*/ 652 h 655"/>
                <a:gd name="T40" fmla="*/ 259 w 514"/>
                <a:gd name="T41" fmla="*/ 647 h 655"/>
                <a:gd name="T42" fmla="*/ 247 w 514"/>
                <a:gd name="T43" fmla="*/ 638 h 655"/>
                <a:gd name="T44" fmla="*/ 226 w 514"/>
                <a:gd name="T45" fmla="*/ 622 h 655"/>
                <a:gd name="T46" fmla="*/ 218 w 514"/>
                <a:gd name="T47" fmla="*/ 613 h 655"/>
                <a:gd name="T48" fmla="*/ 206 w 514"/>
                <a:gd name="T49" fmla="*/ 597 h 655"/>
                <a:gd name="T50" fmla="*/ 185 w 514"/>
                <a:gd name="T51" fmla="*/ 573 h 655"/>
                <a:gd name="T52" fmla="*/ 160 w 514"/>
                <a:gd name="T53" fmla="*/ 535 h 655"/>
                <a:gd name="T54" fmla="*/ 116 w 514"/>
                <a:gd name="T55" fmla="*/ 459 h 655"/>
                <a:gd name="T56" fmla="*/ 82 w 514"/>
                <a:gd name="T57" fmla="*/ 387 h 655"/>
                <a:gd name="T58" fmla="*/ 65 w 514"/>
                <a:gd name="T59" fmla="*/ 346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2 h 175"/>
                <a:gd name="T6" fmla="*/ 15 w 184"/>
                <a:gd name="T7" fmla="*/ 172 h 175"/>
                <a:gd name="T8" fmla="*/ 15 w 184"/>
                <a:gd name="T9" fmla="*/ 172 h 175"/>
                <a:gd name="T10" fmla="*/ 17 w 184"/>
                <a:gd name="T11" fmla="*/ 172 h 175"/>
                <a:gd name="T12" fmla="*/ 18 w 184"/>
                <a:gd name="T13" fmla="*/ 169 h 175"/>
                <a:gd name="T14" fmla="*/ 17 w 184"/>
                <a:gd name="T15" fmla="*/ 165 h 175"/>
                <a:gd name="T16" fmla="*/ 15 w 184"/>
                <a:gd name="T17" fmla="*/ 158 h 175"/>
                <a:gd name="T18" fmla="*/ 15 w 184"/>
                <a:gd name="T19" fmla="*/ 154 h 175"/>
                <a:gd name="T20" fmla="*/ 15 w 184"/>
                <a:gd name="T21" fmla="*/ 151 h 175"/>
                <a:gd name="T22" fmla="*/ 15 w 184"/>
                <a:gd name="T23" fmla="*/ 145 h 175"/>
                <a:gd name="T24" fmla="*/ 13 w 184"/>
                <a:gd name="T25" fmla="*/ 136 h 175"/>
                <a:gd name="T26" fmla="*/ 12 w 184"/>
                <a:gd name="T27" fmla="*/ 129 h 175"/>
                <a:gd name="T28" fmla="*/ 10 w 184"/>
                <a:gd name="T29" fmla="*/ 120 h 175"/>
                <a:gd name="T30" fmla="*/ 8 w 184"/>
                <a:gd name="T31" fmla="*/ 109 h 175"/>
                <a:gd name="T32" fmla="*/ 8 w 184"/>
                <a:gd name="T33" fmla="*/ 100 h 175"/>
                <a:gd name="T34" fmla="*/ 7 w 184"/>
                <a:gd name="T35" fmla="*/ 91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3 w 58"/>
                <a:gd name="T15" fmla="*/ 6 h 89"/>
                <a:gd name="T16" fmla="*/ 36 w 58"/>
                <a:gd name="T17" fmla="*/ 4 h 89"/>
                <a:gd name="T18" fmla="*/ 43 w 58"/>
                <a:gd name="T19" fmla="*/ 2 h 89"/>
                <a:gd name="T20" fmla="*/ 44 w 58"/>
                <a:gd name="T21" fmla="*/ 4 h 89"/>
                <a:gd name="T22" fmla="*/ 44 w 58"/>
                <a:gd name="T23" fmla="*/ 7 h 89"/>
                <a:gd name="T24" fmla="*/ 44 w 58"/>
                <a:gd name="T25" fmla="*/ 9 h 89"/>
                <a:gd name="T26" fmla="*/ 46 w 58"/>
                <a:gd name="T27" fmla="*/ 27 h 89"/>
                <a:gd name="T28" fmla="*/ 41 w 58"/>
                <a:gd name="T29" fmla="*/ 33 h 89"/>
                <a:gd name="T30" fmla="*/ 36 w 58"/>
                <a:gd name="T31" fmla="*/ 34 h 89"/>
                <a:gd name="T32" fmla="*/ 36 w 58"/>
                <a:gd name="T33" fmla="*/ 42 h 89"/>
                <a:gd name="T34" fmla="*/ 39 w 58"/>
                <a:gd name="T35" fmla="*/ 45 h 89"/>
                <a:gd name="T36" fmla="*/ 41 w 58"/>
                <a:gd name="T37" fmla="*/ 54 h 89"/>
                <a:gd name="T38" fmla="*/ 44 w 58"/>
                <a:gd name="T39" fmla="*/ 33 h 89"/>
                <a:gd name="T40" fmla="*/ 46 w 58"/>
                <a:gd name="T41" fmla="*/ 31 h 89"/>
                <a:gd name="T42" fmla="*/ 49 w 58"/>
                <a:gd name="T43" fmla="*/ 31 h 89"/>
                <a:gd name="T44" fmla="*/ 54 w 58"/>
                <a:gd name="T45" fmla="*/ 31 h 89"/>
                <a:gd name="T46" fmla="*/ 61 w 58"/>
                <a:gd name="T47" fmla="*/ 38 h 89"/>
                <a:gd name="T48" fmla="*/ 54 w 58"/>
                <a:gd name="T49" fmla="*/ 40 h 89"/>
                <a:gd name="T50" fmla="*/ 49 w 58"/>
                <a:gd name="T51" fmla="*/ 34 h 89"/>
                <a:gd name="T52" fmla="*/ 46 w 58"/>
                <a:gd name="T53" fmla="*/ 34 h 89"/>
                <a:gd name="T54" fmla="*/ 44 w 58"/>
                <a:gd name="T55" fmla="*/ 36 h 89"/>
                <a:gd name="T56" fmla="*/ 46 w 58"/>
                <a:gd name="T57" fmla="*/ 40 h 89"/>
                <a:gd name="T58" fmla="*/ 46 w 58"/>
                <a:gd name="T59" fmla="*/ 51 h 89"/>
                <a:gd name="T60" fmla="*/ 39 w 58"/>
                <a:gd name="T61" fmla="*/ 62 h 89"/>
                <a:gd name="T62" fmla="*/ 43 w 58"/>
                <a:gd name="T63" fmla="*/ 81 h 89"/>
                <a:gd name="T64" fmla="*/ 36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3 w 58"/>
                <a:gd name="T71" fmla="*/ 76 h 89"/>
                <a:gd name="T72" fmla="*/ 33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5 w 56"/>
                <a:gd name="T19" fmla="*/ 2 h 89"/>
                <a:gd name="T20" fmla="*/ 37 w 56"/>
                <a:gd name="T21" fmla="*/ 4 h 89"/>
                <a:gd name="T22" fmla="*/ 37 w 56"/>
                <a:gd name="T23" fmla="*/ 7 h 89"/>
                <a:gd name="T24" fmla="*/ 40 w 56"/>
                <a:gd name="T25" fmla="*/ 11 h 89"/>
                <a:gd name="T26" fmla="*/ 38 w 56"/>
                <a:gd name="T27" fmla="*/ 29 h 89"/>
                <a:gd name="T28" fmla="*/ 33 w 56"/>
                <a:gd name="T29" fmla="*/ 33 h 89"/>
                <a:gd name="T30" fmla="*/ 30 w 56"/>
                <a:gd name="T31" fmla="*/ 34 h 89"/>
                <a:gd name="T32" fmla="*/ 28 w 56"/>
                <a:gd name="T33" fmla="*/ 42 h 89"/>
                <a:gd name="T34" fmla="*/ 32 w 56"/>
                <a:gd name="T35" fmla="*/ 45 h 89"/>
                <a:gd name="T36" fmla="*/ 35 w 56"/>
                <a:gd name="T37" fmla="*/ 54 h 89"/>
                <a:gd name="T38" fmla="*/ 37 w 56"/>
                <a:gd name="T39" fmla="*/ 33 h 89"/>
                <a:gd name="T40" fmla="*/ 40 w 56"/>
                <a:gd name="T41" fmla="*/ 31 h 89"/>
                <a:gd name="T42" fmla="*/ 43 w 56"/>
                <a:gd name="T43" fmla="*/ 31 h 89"/>
                <a:gd name="T44" fmla="*/ 50 w 56"/>
                <a:gd name="T45" fmla="*/ 33 h 89"/>
                <a:gd name="T46" fmla="*/ 53 w 56"/>
                <a:gd name="T47" fmla="*/ 38 h 89"/>
                <a:gd name="T48" fmla="*/ 45 w 56"/>
                <a:gd name="T49" fmla="*/ 40 h 89"/>
                <a:gd name="T50" fmla="*/ 43 w 56"/>
                <a:gd name="T51" fmla="*/ 34 h 89"/>
                <a:gd name="T52" fmla="*/ 40 w 56"/>
                <a:gd name="T53" fmla="*/ 34 h 89"/>
                <a:gd name="T54" fmla="*/ 38 w 56"/>
                <a:gd name="T55" fmla="*/ 36 h 89"/>
                <a:gd name="T56" fmla="*/ 38 w 56"/>
                <a:gd name="T57" fmla="*/ 42 h 89"/>
                <a:gd name="T58" fmla="*/ 38 w 56"/>
                <a:gd name="T59" fmla="*/ 56 h 89"/>
                <a:gd name="T60" fmla="*/ 33 w 56"/>
                <a:gd name="T61" fmla="*/ 63 h 89"/>
                <a:gd name="T62" fmla="*/ 35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1 w 56"/>
                <a:gd name="T15" fmla="*/ 6 h 87"/>
                <a:gd name="T16" fmla="*/ 33 w 56"/>
                <a:gd name="T17" fmla="*/ 4 h 87"/>
                <a:gd name="T18" fmla="*/ 41 w 56"/>
                <a:gd name="T19" fmla="*/ 0 h 87"/>
                <a:gd name="T20" fmla="*/ 42 w 56"/>
                <a:gd name="T21" fmla="*/ 4 h 87"/>
                <a:gd name="T22" fmla="*/ 42 w 56"/>
                <a:gd name="T23" fmla="*/ 8 h 87"/>
                <a:gd name="T24" fmla="*/ 46 w 56"/>
                <a:gd name="T25" fmla="*/ 9 h 87"/>
                <a:gd name="T26" fmla="*/ 44 w 56"/>
                <a:gd name="T27" fmla="*/ 27 h 87"/>
                <a:gd name="T28" fmla="*/ 39 w 56"/>
                <a:gd name="T29" fmla="*/ 33 h 87"/>
                <a:gd name="T30" fmla="*/ 36 w 56"/>
                <a:gd name="T31" fmla="*/ 35 h 87"/>
                <a:gd name="T32" fmla="*/ 36 w 56"/>
                <a:gd name="T33" fmla="*/ 44 h 87"/>
                <a:gd name="T34" fmla="*/ 39 w 56"/>
                <a:gd name="T35" fmla="*/ 45 h 87"/>
                <a:gd name="T36" fmla="*/ 41 w 56"/>
                <a:gd name="T37" fmla="*/ 56 h 87"/>
                <a:gd name="T38" fmla="*/ 42 w 56"/>
                <a:gd name="T39" fmla="*/ 33 h 87"/>
                <a:gd name="T40" fmla="*/ 46 w 56"/>
                <a:gd name="T41" fmla="*/ 29 h 87"/>
                <a:gd name="T42" fmla="*/ 49 w 56"/>
                <a:gd name="T43" fmla="*/ 29 h 87"/>
                <a:gd name="T44" fmla="*/ 56 w 56"/>
                <a:gd name="T45" fmla="*/ 33 h 87"/>
                <a:gd name="T46" fmla="*/ 59 w 56"/>
                <a:gd name="T47" fmla="*/ 38 h 87"/>
                <a:gd name="T48" fmla="*/ 51 w 56"/>
                <a:gd name="T49" fmla="*/ 38 h 87"/>
                <a:gd name="T50" fmla="*/ 49 w 56"/>
                <a:gd name="T51" fmla="*/ 35 h 87"/>
                <a:gd name="T52" fmla="*/ 46 w 56"/>
                <a:gd name="T53" fmla="*/ 35 h 87"/>
                <a:gd name="T54" fmla="*/ 44 w 56"/>
                <a:gd name="T55" fmla="*/ 36 h 87"/>
                <a:gd name="T56" fmla="*/ 44 w 56"/>
                <a:gd name="T57" fmla="*/ 40 h 87"/>
                <a:gd name="T58" fmla="*/ 46 w 56"/>
                <a:gd name="T59" fmla="*/ 51 h 87"/>
                <a:gd name="T60" fmla="*/ 38 w 56"/>
                <a:gd name="T61" fmla="*/ 62 h 87"/>
                <a:gd name="T62" fmla="*/ 41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3 w 56"/>
                <a:gd name="T71" fmla="*/ 76 h 87"/>
                <a:gd name="T72" fmla="*/ 31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2 h 124"/>
                <a:gd name="T2" fmla="*/ 72 w 146"/>
                <a:gd name="T3" fmla="*/ 0 h 124"/>
                <a:gd name="T4" fmla="*/ 143 w 146"/>
                <a:gd name="T5" fmla="*/ 102 h 124"/>
                <a:gd name="T6" fmla="*/ 143 w 146"/>
                <a:gd name="T7" fmla="*/ 125 h 124"/>
                <a:gd name="T8" fmla="*/ 72 w 146"/>
                <a:gd name="T9" fmla="*/ 30 h 124"/>
                <a:gd name="T10" fmla="*/ 2 w 146"/>
                <a:gd name="T11" fmla="*/ 127 h 124"/>
                <a:gd name="T12" fmla="*/ 0 w 146"/>
                <a:gd name="T13" fmla="*/ 102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8 h 171"/>
                <a:gd name="T2" fmla="*/ 5 w 5"/>
                <a:gd name="T3" fmla="*/ 166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6 h 171"/>
                <a:gd name="T10" fmla="*/ 3 w 5"/>
                <a:gd name="T11" fmla="*/ 168 h 171"/>
                <a:gd name="T12" fmla="*/ 3 w 5"/>
                <a:gd name="T13" fmla="*/ 168 h 171"/>
                <a:gd name="T14" fmla="*/ 5 w 5"/>
                <a:gd name="T15" fmla="*/ 168 h 171"/>
                <a:gd name="T16" fmla="*/ 5 w 5"/>
                <a:gd name="T17" fmla="*/ 166 h 171"/>
                <a:gd name="T18" fmla="*/ 3 w 5"/>
                <a:gd name="T19" fmla="*/ 168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2 w 505"/>
                <a:gd name="T1" fmla="*/ 7 h 9"/>
                <a:gd name="T2" fmla="*/ 502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2 w 505"/>
                <a:gd name="T9" fmla="*/ 7 h 9"/>
                <a:gd name="T10" fmla="*/ 502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0 h 37"/>
                <a:gd name="T2" fmla="*/ 3 w 6"/>
                <a:gd name="T3" fmla="*/ 4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9 h 37"/>
                <a:gd name="T14" fmla="*/ 0 w 6"/>
                <a:gd name="T15" fmla="*/ 39 h 37"/>
                <a:gd name="T16" fmla="*/ 3 w 6"/>
                <a:gd name="T17" fmla="*/ 4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8 h 131"/>
                <a:gd name="T2" fmla="*/ 5 w 16"/>
                <a:gd name="T3" fmla="*/ 128 h 131"/>
                <a:gd name="T4" fmla="*/ 11 w 16"/>
                <a:gd name="T5" fmla="*/ 83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3 h 131"/>
                <a:gd name="T20" fmla="*/ 0 w 16"/>
                <a:gd name="T21" fmla="*/ 127 h 131"/>
                <a:gd name="T22" fmla="*/ 0 w 16"/>
                <a:gd name="T23" fmla="*/ 127 h 131"/>
                <a:gd name="T24" fmla="*/ 5 w 16"/>
                <a:gd name="T25" fmla="*/ 128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5 w 110"/>
                <a:gd name="T13" fmla="*/ 223 h 344"/>
                <a:gd name="T14" fmla="*/ 77 w 110"/>
                <a:gd name="T15" fmla="*/ 182 h 344"/>
                <a:gd name="T16" fmla="*/ 88 w 110"/>
                <a:gd name="T17" fmla="*/ 139 h 344"/>
                <a:gd name="T18" fmla="*/ 98 w 110"/>
                <a:gd name="T19" fmla="*/ 93 h 344"/>
                <a:gd name="T20" fmla="*/ 106 w 110"/>
                <a:gd name="T21" fmla="*/ 48 h 344"/>
                <a:gd name="T22" fmla="*/ 113 w 110"/>
                <a:gd name="T23" fmla="*/ 1 h 344"/>
                <a:gd name="T24" fmla="*/ 108 w 110"/>
                <a:gd name="T25" fmla="*/ 0 h 344"/>
                <a:gd name="T26" fmla="*/ 100 w 110"/>
                <a:gd name="T27" fmla="*/ 47 h 344"/>
                <a:gd name="T28" fmla="*/ 91 w 110"/>
                <a:gd name="T29" fmla="*/ 93 h 344"/>
                <a:gd name="T30" fmla="*/ 83 w 110"/>
                <a:gd name="T31" fmla="*/ 137 h 344"/>
                <a:gd name="T32" fmla="*/ 72 w 110"/>
                <a:gd name="T33" fmla="*/ 180 h 344"/>
                <a:gd name="T34" fmla="*/ 59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0 w 131"/>
                <a:gd name="T13" fmla="*/ 90 h 155"/>
                <a:gd name="T14" fmla="*/ 91 w 131"/>
                <a:gd name="T15" fmla="*/ 65 h 155"/>
                <a:gd name="T16" fmla="*/ 114 w 131"/>
                <a:gd name="T17" fmla="*/ 34 h 155"/>
                <a:gd name="T18" fmla="*/ 134 w 131"/>
                <a:gd name="T19" fmla="*/ 3 h 155"/>
                <a:gd name="T20" fmla="*/ 129 w 131"/>
                <a:gd name="T21" fmla="*/ 0 h 155"/>
                <a:gd name="T22" fmla="*/ 108 w 131"/>
                <a:gd name="T23" fmla="*/ 30 h 155"/>
                <a:gd name="T24" fmla="*/ 86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1 w 46"/>
                <a:gd name="T9" fmla="*/ 34 h 40"/>
                <a:gd name="T10" fmla="*/ 38 w 46"/>
                <a:gd name="T11" fmla="*/ 40 h 40"/>
                <a:gd name="T12" fmla="*/ 43 w 46"/>
                <a:gd name="T13" fmla="*/ 34 h 40"/>
                <a:gd name="T14" fmla="*/ 34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9 w 82"/>
                <a:gd name="T7" fmla="*/ 77 h 108"/>
                <a:gd name="T8" fmla="*/ 64 w 82"/>
                <a:gd name="T9" fmla="*/ 97 h 108"/>
                <a:gd name="T10" fmla="*/ 76 w 82"/>
                <a:gd name="T11" fmla="*/ 108 h 108"/>
                <a:gd name="T12" fmla="*/ 79 w 82"/>
                <a:gd name="T13" fmla="*/ 104 h 108"/>
                <a:gd name="T14" fmla="*/ 69 w 82"/>
                <a:gd name="T15" fmla="*/ 92 h 108"/>
                <a:gd name="T16" fmla="*/ 53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4 h 186"/>
                <a:gd name="T14" fmla="*/ 57 w 92"/>
                <a:gd name="T15" fmla="*/ 139 h 186"/>
                <a:gd name="T16" fmla="*/ 71 w 92"/>
                <a:gd name="T17" fmla="*/ 164 h 186"/>
                <a:gd name="T18" fmla="*/ 87 w 92"/>
                <a:gd name="T19" fmla="*/ 189 h 186"/>
                <a:gd name="T20" fmla="*/ 92 w 92"/>
                <a:gd name="T21" fmla="*/ 188 h 186"/>
                <a:gd name="T22" fmla="*/ 77 w 92"/>
                <a:gd name="T23" fmla="*/ 160 h 186"/>
                <a:gd name="T24" fmla="*/ 62 w 92"/>
                <a:gd name="T25" fmla="*/ 135 h 186"/>
                <a:gd name="T26" fmla="*/ 51 w 92"/>
                <a:gd name="T27" fmla="*/ 110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1 h 173"/>
                <a:gd name="T8" fmla="*/ 33 w 50"/>
                <a:gd name="T9" fmla="*/ 134 h 173"/>
                <a:gd name="T10" fmla="*/ 43 w 50"/>
                <a:gd name="T11" fmla="*/ 170 h 173"/>
                <a:gd name="T12" fmla="*/ 50 w 50"/>
                <a:gd name="T13" fmla="*/ 168 h 173"/>
                <a:gd name="T14" fmla="*/ 38 w 50"/>
                <a:gd name="T15" fmla="*/ 132 h 173"/>
                <a:gd name="T16" fmla="*/ 27 w 50"/>
                <a:gd name="T17" fmla="*/ 89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7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4 w 352"/>
                <a:gd name="T1" fmla="*/ 1 h 456"/>
                <a:gd name="T2" fmla="*/ 232 w 352"/>
                <a:gd name="T3" fmla="*/ 14 h 456"/>
                <a:gd name="T4" fmla="*/ 219 w 352"/>
                <a:gd name="T5" fmla="*/ 41 h 456"/>
                <a:gd name="T6" fmla="*/ 208 w 352"/>
                <a:gd name="T7" fmla="*/ 90 h 456"/>
                <a:gd name="T8" fmla="*/ 201 w 352"/>
                <a:gd name="T9" fmla="*/ 149 h 456"/>
                <a:gd name="T10" fmla="*/ 198 w 352"/>
                <a:gd name="T11" fmla="*/ 193 h 456"/>
                <a:gd name="T12" fmla="*/ 201 w 352"/>
                <a:gd name="T13" fmla="*/ 211 h 456"/>
                <a:gd name="T14" fmla="*/ 208 w 352"/>
                <a:gd name="T15" fmla="*/ 211 h 456"/>
                <a:gd name="T16" fmla="*/ 224 w 352"/>
                <a:gd name="T17" fmla="*/ 211 h 456"/>
                <a:gd name="T18" fmla="*/ 252 w 352"/>
                <a:gd name="T19" fmla="*/ 211 h 456"/>
                <a:gd name="T20" fmla="*/ 290 w 352"/>
                <a:gd name="T21" fmla="*/ 205 h 456"/>
                <a:gd name="T22" fmla="*/ 322 w 352"/>
                <a:gd name="T23" fmla="*/ 196 h 456"/>
                <a:gd name="T24" fmla="*/ 339 w 352"/>
                <a:gd name="T25" fmla="*/ 186 h 456"/>
                <a:gd name="T26" fmla="*/ 355 w 352"/>
                <a:gd name="T27" fmla="*/ 166 h 456"/>
                <a:gd name="T28" fmla="*/ 344 w 352"/>
                <a:gd name="T29" fmla="*/ 278 h 456"/>
                <a:gd name="T30" fmla="*/ 322 w 352"/>
                <a:gd name="T31" fmla="*/ 267 h 456"/>
                <a:gd name="T32" fmla="*/ 294 w 352"/>
                <a:gd name="T33" fmla="*/ 258 h 456"/>
                <a:gd name="T34" fmla="*/ 265 w 352"/>
                <a:gd name="T35" fmla="*/ 253 h 456"/>
                <a:gd name="T36" fmla="*/ 240 w 352"/>
                <a:gd name="T37" fmla="*/ 249 h 456"/>
                <a:gd name="T38" fmla="*/ 213 w 352"/>
                <a:gd name="T39" fmla="*/ 248 h 456"/>
                <a:gd name="T40" fmla="*/ 208 w 352"/>
                <a:gd name="T41" fmla="*/ 248 h 456"/>
                <a:gd name="T42" fmla="*/ 198 w 352"/>
                <a:gd name="T43" fmla="*/ 249 h 456"/>
                <a:gd name="T44" fmla="*/ 198 w 352"/>
                <a:gd name="T45" fmla="*/ 267 h 456"/>
                <a:gd name="T46" fmla="*/ 198 w 352"/>
                <a:gd name="T47" fmla="*/ 287 h 456"/>
                <a:gd name="T48" fmla="*/ 203 w 352"/>
                <a:gd name="T49" fmla="*/ 349 h 456"/>
                <a:gd name="T50" fmla="*/ 213 w 352"/>
                <a:gd name="T51" fmla="*/ 406 h 456"/>
                <a:gd name="T52" fmla="*/ 221 w 352"/>
                <a:gd name="T53" fmla="*/ 430 h 456"/>
                <a:gd name="T54" fmla="*/ 237 w 352"/>
                <a:gd name="T55" fmla="*/ 451 h 456"/>
                <a:gd name="T56" fmla="*/ 116 w 352"/>
                <a:gd name="T57" fmla="*/ 451 h 456"/>
                <a:gd name="T58" fmla="*/ 124 w 352"/>
                <a:gd name="T59" fmla="*/ 437 h 456"/>
                <a:gd name="T60" fmla="*/ 139 w 352"/>
                <a:gd name="T61" fmla="*/ 405 h 456"/>
                <a:gd name="T62" fmla="*/ 144 w 352"/>
                <a:gd name="T63" fmla="*/ 390 h 456"/>
                <a:gd name="T64" fmla="*/ 149 w 352"/>
                <a:gd name="T65" fmla="*/ 376 h 456"/>
                <a:gd name="T66" fmla="*/ 152 w 352"/>
                <a:gd name="T67" fmla="*/ 350 h 456"/>
                <a:gd name="T68" fmla="*/ 159 w 352"/>
                <a:gd name="T69" fmla="*/ 309 h 456"/>
                <a:gd name="T70" fmla="*/ 160 w 352"/>
                <a:gd name="T71" fmla="*/ 267 h 456"/>
                <a:gd name="T72" fmla="*/ 159 w 352"/>
                <a:gd name="T73" fmla="*/ 251 h 456"/>
                <a:gd name="T74" fmla="*/ 154 w 352"/>
                <a:gd name="T75" fmla="*/ 249 h 456"/>
                <a:gd name="T76" fmla="*/ 149 w 352"/>
                <a:gd name="T77" fmla="*/ 249 h 456"/>
                <a:gd name="T78" fmla="*/ 134 w 352"/>
                <a:gd name="T79" fmla="*/ 248 h 456"/>
                <a:gd name="T80" fmla="*/ 105 w 352"/>
                <a:gd name="T81" fmla="*/ 249 h 456"/>
                <a:gd name="T82" fmla="*/ 75 w 352"/>
                <a:gd name="T83" fmla="*/ 253 h 456"/>
                <a:gd name="T84" fmla="*/ 44 w 352"/>
                <a:gd name="T85" fmla="*/ 262 h 456"/>
                <a:gd name="T86" fmla="*/ 19 w 352"/>
                <a:gd name="T87" fmla="*/ 273 h 456"/>
                <a:gd name="T88" fmla="*/ 1 w 352"/>
                <a:gd name="T89" fmla="*/ 282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7 h 20"/>
                <a:gd name="T2" fmla="*/ 3 w 14"/>
                <a:gd name="T3" fmla="*/ 17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1 h 20"/>
                <a:gd name="T14" fmla="*/ 0 w 14"/>
                <a:gd name="T15" fmla="*/ 11 h 20"/>
                <a:gd name="T16" fmla="*/ 3 w 14"/>
                <a:gd name="T17" fmla="*/ 1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3 w 20"/>
                <a:gd name="T7" fmla="*/ 20 h 45"/>
                <a:gd name="T8" fmla="*/ 18 w 20"/>
                <a:gd name="T9" fmla="*/ 13 h 45"/>
                <a:gd name="T10" fmla="*/ 23 w 20"/>
                <a:gd name="T11" fmla="*/ 6 h 45"/>
                <a:gd name="T12" fmla="*/ 20 w 20"/>
                <a:gd name="T13" fmla="*/ 0 h 45"/>
                <a:gd name="T14" fmla="*/ 1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8 h 65"/>
                <a:gd name="T2" fmla="*/ 5 w 12"/>
                <a:gd name="T3" fmla="*/ 68 h 65"/>
                <a:gd name="T4" fmla="*/ 5 w 12"/>
                <a:gd name="T5" fmla="*/ 55 h 65"/>
                <a:gd name="T6" fmla="*/ 7 w 12"/>
                <a:gd name="T7" fmla="*/ 41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1 h 65"/>
                <a:gd name="T18" fmla="*/ 2 w 12"/>
                <a:gd name="T19" fmla="*/ 53 h 65"/>
                <a:gd name="T20" fmla="*/ 0 w 12"/>
                <a:gd name="T21" fmla="*/ 68 h 65"/>
                <a:gd name="T22" fmla="*/ 0 w 12"/>
                <a:gd name="T23" fmla="*/ 68 h 65"/>
                <a:gd name="T24" fmla="*/ 5 w 12"/>
                <a:gd name="T25" fmla="*/ 68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1 h 20"/>
                <a:gd name="T2" fmla="*/ 7 w 7"/>
                <a:gd name="T3" fmla="*/ 11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1 h 20"/>
                <a:gd name="T12" fmla="*/ 5 w 7"/>
                <a:gd name="T13" fmla="*/ 17 h 20"/>
                <a:gd name="T14" fmla="*/ 5 w 7"/>
                <a:gd name="T15" fmla="*/ 17 h 20"/>
                <a:gd name="T16" fmla="*/ 7 w 7"/>
                <a:gd name="T17" fmla="*/ 1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8 w 35"/>
                <a:gd name="T1" fmla="*/ 0 h 7"/>
                <a:gd name="T2" fmla="*/ 38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9 h 7"/>
                <a:gd name="T10" fmla="*/ 9 w 35"/>
                <a:gd name="T11" fmla="*/ 10 h 7"/>
                <a:gd name="T12" fmla="*/ 38 w 35"/>
                <a:gd name="T13" fmla="*/ 10 h 7"/>
                <a:gd name="T14" fmla="*/ 38 w 35"/>
                <a:gd name="T15" fmla="*/ 10 h 7"/>
                <a:gd name="T16" fmla="*/ 38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3 w 56"/>
                <a:gd name="T1" fmla="*/ 0 h 10"/>
                <a:gd name="T2" fmla="*/ 53 w 56"/>
                <a:gd name="T3" fmla="*/ 0 h 10"/>
                <a:gd name="T4" fmla="*/ 39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7 h 10"/>
                <a:gd name="T14" fmla="*/ 18 w 56"/>
                <a:gd name="T15" fmla="*/ 7 h 10"/>
                <a:gd name="T16" fmla="*/ 28 w 56"/>
                <a:gd name="T17" fmla="*/ 6 h 10"/>
                <a:gd name="T18" fmla="*/ 41 w 56"/>
                <a:gd name="T19" fmla="*/ 5 h 10"/>
                <a:gd name="T20" fmla="*/ 53 w 56"/>
                <a:gd name="T21" fmla="*/ 5 h 10"/>
                <a:gd name="T22" fmla="*/ 53 w 56"/>
                <a:gd name="T23" fmla="*/ 5 h 10"/>
                <a:gd name="T24" fmla="*/ 53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2 w 41"/>
                <a:gd name="T1" fmla="*/ 0 h 18"/>
                <a:gd name="T2" fmla="*/ 42 w 41"/>
                <a:gd name="T3" fmla="*/ 0 h 18"/>
                <a:gd name="T4" fmla="*/ 34 w 41"/>
                <a:gd name="T5" fmla="*/ 4 h 18"/>
                <a:gd name="T6" fmla="*/ 26 w 41"/>
                <a:gd name="T7" fmla="*/ 5 h 18"/>
                <a:gd name="T8" fmla="*/ 13 w 41"/>
                <a:gd name="T9" fmla="*/ 9 h 18"/>
                <a:gd name="T10" fmla="*/ 0 w 41"/>
                <a:gd name="T11" fmla="*/ 10 h 18"/>
                <a:gd name="T12" fmla="*/ 0 w 41"/>
                <a:gd name="T13" fmla="*/ 15 h 18"/>
                <a:gd name="T14" fmla="*/ 14 w 41"/>
                <a:gd name="T15" fmla="*/ 11 h 18"/>
                <a:gd name="T16" fmla="*/ 26 w 41"/>
                <a:gd name="T17" fmla="*/ 10 h 18"/>
                <a:gd name="T18" fmla="*/ 35 w 41"/>
                <a:gd name="T19" fmla="*/ 9 h 18"/>
                <a:gd name="T20" fmla="*/ 44 w 41"/>
                <a:gd name="T21" fmla="*/ 5 h 18"/>
                <a:gd name="T22" fmla="*/ 44 w 41"/>
                <a:gd name="T23" fmla="*/ 5 h 18"/>
                <a:gd name="T24" fmla="*/ 42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5 h 124"/>
                <a:gd name="T2" fmla="*/ 5 w 5"/>
                <a:gd name="T3" fmla="*/ 122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2 h 124"/>
                <a:gd name="T10" fmla="*/ 2 w 5"/>
                <a:gd name="T11" fmla="*/ 125 h 124"/>
                <a:gd name="T12" fmla="*/ 2 w 5"/>
                <a:gd name="T13" fmla="*/ 125 h 124"/>
                <a:gd name="T14" fmla="*/ 5 w 5"/>
                <a:gd name="T15" fmla="*/ 127 h 124"/>
                <a:gd name="T16" fmla="*/ 5 w 5"/>
                <a:gd name="T17" fmla="*/ 122 h 124"/>
                <a:gd name="T18" fmla="*/ 2 w 5"/>
                <a:gd name="T19" fmla="*/ 125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5 w 13"/>
                <a:gd name="T5" fmla="*/ 7 h 10"/>
                <a:gd name="T6" fmla="*/ 1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1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3 w 32"/>
                <a:gd name="T5" fmla="*/ 15 h 16"/>
                <a:gd name="T6" fmla="*/ 33 w 32"/>
                <a:gd name="T7" fmla="*/ 19 h 16"/>
                <a:gd name="T8" fmla="*/ 35 w 32"/>
                <a:gd name="T9" fmla="*/ 14 h 16"/>
                <a:gd name="T10" fmla="*/ 25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2 h 16"/>
                <a:gd name="T8" fmla="*/ 38 w 56"/>
                <a:gd name="T9" fmla="*/ 15 h 16"/>
                <a:gd name="T10" fmla="*/ 51 w 56"/>
                <a:gd name="T11" fmla="*/ 19 h 16"/>
                <a:gd name="T12" fmla="*/ 53 w 56"/>
                <a:gd name="T13" fmla="*/ 12 h 16"/>
                <a:gd name="T14" fmla="*/ 3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9 w 32"/>
                <a:gd name="T7" fmla="*/ 9 h 9"/>
                <a:gd name="T8" fmla="*/ 29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5 w 18"/>
                <a:gd name="T1" fmla="*/ 107 h 112"/>
                <a:gd name="T2" fmla="*/ 15 w 18"/>
                <a:gd name="T3" fmla="*/ 107 h 112"/>
                <a:gd name="T4" fmla="*/ 10 w 18"/>
                <a:gd name="T5" fmla="*/ 81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1 h 112"/>
                <a:gd name="T20" fmla="*/ 9 w 18"/>
                <a:gd name="T21" fmla="*/ 109 h 112"/>
                <a:gd name="T22" fmla="*/ 9 w 18"/>
                <a:gd name="T23" fmla="*/ 109 h 112"/>
                <a:gd name="T24" fmla="*/ 15 w 18"/>
                <a:gd name="T25" fmla="*/ 107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9 w 16"/>
                <a:gd name="T1" fmla="*/ 29 h 32"/>
                <a:gd name="T2" fmla="*/ 19 w 16"/>
                <a:gd name="T3" fmla="*/ 29 h 32"/>
                <a:gd name="T4" fmla="*/ 1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1 w 16"/>
                <a:gd name="T11" fmla="*/ 18 h 32"/>
                <a:gd name="T12" fmla="*/ 16 w 16"/>
                <a:gd name="T13" fmla="*/ 32 h 32"/>
                <a:gd name="T14" fmla="*/ 16 w 16"/>
                <a:gd name="T15" fmla="*/ 32 h 32"/>
                <a:gd name="T16" fmla="*/ 19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0 h 7"/>
                <a:gd name="T4" fmla="*/ 123 w 123"/>
                <a:gd name="T5" fmla="*/ 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1 w 13"/>
                <a:gd name="T1" fmla="*/ 0 h 16"/>
                <a:gd name="T2" fmla="*/ 11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3 h 16"/>
                <a:gd name="T10" fmla="*/ 5 w 13"/>
                <a:gd name="T11" fmla="*/ 9 h 16"/>
                <a:gd name="T12" fmla="*/ 16 w 13"/>
                <a:gd name="T13" fmla="*/ 5 h 16"/>
                <a:gd name="T14" fmla="*/ 16 w 13"/>
                <a:gd name="T15" fmla="*/ 5 h 16"/>
                <a:gd name="T16" fmla="*/ 11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6 h 41"/>
                <a:gd name="T6" fmla="*/ 0 w 23"/>
                <a:gd name="T7" fmla="*/ 39 h 41"/>
                <a:gd name="T8" fmla="*/ 5 w 23"/>
                <a:gd name="T9" fmla="*/ 44 h 41"/>
                <a:gd name="T10" fmla="*/ 13 w 23"/>
                <a:gd name="T11" fmla="*/ 28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4 h 39"/>
                <a:gd name="T8" fmla="*/ 5 w 16"/>
                <a:gd name="T9" fmla="*/ 30 h 39"/>
                <a:gd name="T10" fmla="*/ 0 w 16"/>
                <a:gd name="T11" fmla="*/ 41 h 39"/>
                <a:gd name="T12" fmla="*/ 6 w 16"/>
                <a:gd name="T13" fmla="*/ 42 h 39"/>
                <a:gd name="T14" fmla="*/ 10 w 16"/>
                <a:gd name="T15" fmla="*/ 32 h 39"/>
                <a:gd name="T16" fmla="*/ 11 w 16"/>
                <a:gd name="T17" fmla="*/ 26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1 w 13"/>
                <a:gd name="T1" fmla="*/ 0 h 58"/>
                <a:gd name="T2" fmla="*/ 11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7 h 58"/>
                <a:gd name="T10" fmla="*/ 0 w 13"/>
                <a:gd name="T11" fmla="*/ 55 h 58"/>
                <a:gd name="T12" fmla="*/ 5 w 13"/>
                <a:gd name="T13" fmla="*/ 55 h 58"/>
                <a:gd name="T14" fmla="*/ 11 w 13"/>
                <a:gd name="T15" fmla="*/ 38 h 58"/>
                <a:gd name="T16" fmla="*/ 13 w 13"/>
                <a:gd name="T17" fmla="*/ 27 h 58"/>
                <a:gd name="T18" fmla="*/ 15 w 13"/>
                <a:gd name="T19" fmla="*/ 14 h 58"/>
                <a:gd name="T20" fmla="*/ 16 w 13"/>
                <a:gd name="T21" fmla="*/ 0 h 58"/>
                <a:gd name="T22" fmla="*/ 16 w 13"/>
                <a:gd name="T23" fmla="*/ 0 h 58"/>
                <a:gd name="T24" fmla="*/ 11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6 w 6"/>
                <a:gd name="T5" fmla="*/ 7 h 16"/>
                <a:gd name="T6" fmla="*/ 1 w 6"/>
                <a:gd name="T7" fmla="*/ 5 h 16"/>
                <a:gd name="T8" fmla="*/ 1 w 6"/>
                <a:gd name="T9" fmla="*/ 12 h 16"/>
                <a:gd name="T10" fmla="*/ 1 w 6"/>
                <a:gd name="T11" fmla="*/ 19 h 16"/>
                <a:gd name="T12" fmla="*/ 9 w 6"/>
                <a:gd name="T13" fmla="*/ 17 h 16"/>
                <a:gd name="T14" fmla="*/ 9 w 6"/>
                <a:gd name="T15" fmla="*/ 12 h 16"/>
                <a:gd name="T16" fmla="*/ 9 w 6"/>
                <a:gd name="T17" fmla="*/ 7 h 16"/>
                <a:gd name="T18" fmla="*/ 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20 w 30"/>
                <a:gd name="T7" fmla="*/ 7 h 9"/>
                <a:gd name="T8" fmla="*/ 23 w 30"/>
                <a:gd name="T9" fmla="*/ 9 h 9"/>
                <a:gd name="T10" fmla="*/ 27 w 30"/>
                <a:gd name="T11" fmla="*/ 9 h 9"/>
                <a:gd name="T12" fmla="*/ 27 w 30"/>
                <a:gd name="T13" fmla="*/ 2 h 9"/>
                <a:gd name="T14" fmla="*/ 23 w 30"/>
                <a:gd name="T15" fmla="*/ 2 h 9"/>
                <a:gd name="T16" fmla="*/ 20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9 h 16"/>
                <a:gd name="T2" fmla="*/ 1 w 65"/>
                <a:gd name="T3" fmla="*/ 19 h 16"/>
                <a:gd name="T4" fmla="*/ 16 w 65"/>
                <a:gd name="T5" fmla="*/ 14 h 16"/>
                <a:gd name="T6" fmla="*/ 29 w 65"/>
                <a:gd name="T7" fmla="*/ 12 h 16"/>
                <a:gd name="T8" fmla="*/ 49 w 65"/>
                <a:gd name="T9" fmla="*/ 12 h 16"/>
                <a:gd name="T10" fmla="*/ 68 w 65"/>
                <a:gd name="T11" fmla="*/ 7 h 16"/>
                <a:gd name="T12" fmla="*/ 68 w 65"/>
                <a:gd name="T13" fmla="*/ 0 h 16"/>
                <a:gd name="T14" fmla="*/ 49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2 h 16"/>
                <a:gd name="T22" fmla="*/ 0 w 65"/>
                <a:gd name="T23" fmla="*/ 12 h 16"/>
                <a:gd name="T24" fmla="*/ 1 w 65"/>
                <a:gd name="T25" fmla="*/ 19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5 h 22"/>
                <a:gd name="T2" fmla="*/ 1 w 42"/>
                <a:gd name="T3" fmla="*/ 25 h 22"/>
                <a:gd name="T4" fmla="*/ 9 w 42"/>
                <a:gd name="T5" fmla="*/ 21 h 22"/>
                <a:gd name="T6" fmla="*/ 18 w 42"/>
                <a:gd name="T7" fmla="*/ 17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6 h 22"/>
                <a:gd name="T20" fmla="*/ 0 w 42"/>
                <a:gd name="T21" fmla="*/ 21 h 22"/>
                <a:gd name="T22" fmla="*/ 0 w 42"/>
                <a:gd name="T23" fmla="*/ 21 h 22"/>
                <a:gd name="T24" fmla="*/ 1 w 42"/>
                <a:gd name="T25" fmla="*/ 2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8 h 14"/>
                <a:gd name="T2" fmla="*/ 0 w 21"/>
                <a:gd name="T3" fmla="*/ 8 h 14"/>
                <a:gd name="T4" fmla="*/ 3 w 21"/>
                <a:gd name="T5" fmla="*/ 11 h 14"/>
                <a:gd name="T6" fmla="*/ 10 w 21"/>
                <a:gd name="T7" fmla="*/ 8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8 h 14"/>
                <a:gd name="T22" fmla="*/ 3 w 21"/>
                <a:gd name="T23" fmla="*/ 8 h 14"/>
                <a:gd name="T24" fmla="*/ 0 w 21"/>
                <a:gd name="T25" fmla="*/ 8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3 w 20"/>
                <a:gd name="T1" fmla="*/ 14 h 18"/>
                <a:gd name="T2" fmla="*/ 23 w 20"/>
                <a:gd name="T3" fmla="*/ 14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3 w 20"/>
                <a:gd name="T13" fmla="*/ 21 h 18"/>
                <a:gd name="T14" fmla="*/ 23 w 20"/>
                <a:gd name="T15" fmla="*/ 21 h 18"/>
                <a:gd name="T16" fmla="*/ 23 w 20"/>
                <a:gd name="T17" fmla="*/ 14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3 w 30"/>
                <a:gd name="T1" fmla="*/ 8 h 13"/>
                <a:gd name="T2" fmla="*/ 33 w 30"/>
                <a:gd name="T3" fmla="*/ 8 h 13"/>
                <a:gd name="T4" fmla="*/ 18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1 w 30"/>
                <a:gd name="T13" fmla="*/ 13 h 13"/>
                <a:gd name="T14" fmla="*/ 31 w 30"/>
                <a:gd name="T15" fmla="*/ 13 h 13"/>
                <a:gd name="T16" fmla="*/ 33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8 w 41"/>
                <a:gd name="T1" fmla="*/ 1 h 9"/>
                <a:gd name="T2" fmla="*/ 38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6 h 9"/>
                <a:gd name="T12" fmla="*/ 38 w 41"/>
                <a:gd name="T13" fmla="*/ 6 h 9"/>
                <a:gd name="T14" fmla="*/ 38 w 41"/>
                <a:gd name="T15" fmla="*/ 6 h 9"/>
                <a:gd name="T16" fmla="*/ 38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9 w 39"/>
                <a:gd name="T1" fmla="*/ 0 h 13"/>
                <a:gd name="T2" fmla="*/ 39 w 39"/>
                <a:gd name="T3" fmla="*/ 0 h 13"/>
                <a:gd name="T4" fmla="*/ 31 w 39"/>
                <a:gd name="T5" fmla="*/ 5 h 13"/>
                <a:gd name="T6" fmla="*/ 23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3 w 39"/>
                <a:gd name="T17" fmla="*/ 13 h 13"/>
                <a:gd name="T18" fmla="*/ 32 w 39"/>
                <a:gd name="T19" fmla="*/ 11 h 13"/>
                <a:gd name="T20" fmla="*/ 42 w 39"/>
                <a:gd name="T21" fmla="*/ 5 h 13"/>
                <a:gd name="T22" fmla="*/ 42 w 39"/>
                <a:gd name="T23" fmla="*/ 5 h 13"/>
                <a:gd name="T24" fmla="*/ 39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9 h 20"/>
                <a:gd name="T6" fmla="*/ 3 w 10"/>
                <a:gd name="T7" fmla="*/ 23 h 20"/>
                <a:gd name="T8" fmla="*/ 8 w 10"/>
                <a:gd name="T9" fmla="*/ 21 h 20"/>
                <a:gd name="T10" fmla="*/ 8 w 10"/>
                <a:gd name="T11" fmla="*/ 1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8 h 20"/>
                <a:gd name="T38" fmla="*/ 3 w 10"/>
                <a:gd name="T39" fmla="*/ 19 h 20"/>
                <a:gd name="T40" fmla="*/ 7 w 10"/>
                <a:gd name="T41" fmla="*/ 21 h 20"/>
                <a:gd name="T42" fmla="*/ 7 w 10"/>
                <a:gd name="T43" fmla="*/ 1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2 h 63"/>
                <a:gd name="T10" fmla="*/ 11 w 13"/>
                <a:gd name="T11" fmla="*/ 66 h 63"/>
                <a:gd name="T12" fmla="*/ 16 w 13"/>
                <a:gd name="T13" fmla="*/ 66 h 63"/>
                <a:gd name="T14" fmla="*/ 15 w 13"/>
                <a:gd name="T15" fmla="*/ 41 h 63"/>
                <a:gd name="T16" fmla="*/ 11 w 13"/>
                <a:gd name="T17" fmla="*/ 25 h 63"/>
                <a:gd name="T18" fmla="*/ 10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2 h 49"/>
                <a:gd name="T8" fmla="*/ 9 w 18"/>
                <a:gd name="T9" fmla="*/ 33 h 49"/>
                <a:gd name="T10" fmla="*/ 10 w 18"/>
                <a:gd name="T11" fmla="*/ 43 h 49"/>
                <a:gd name="T12" fmla="*/ 15 w 18"/>
                <a:gd name="T13" fmla="*/ 43 h 49"/>
                <a:gd name="T14" fmla="*/ 13 w 18"/>
                <a:gd name="T15" fmla="*/ 31 h 49"/>
                <a:gd name="T16" fmla="*/ 10 w 18"/>
                <a:gd name="T17" fmla="*/ 20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0 w 25"/>
                <a:gd name="T9" fmla="*/ 29 h 38"/>
                <a:gd name="T10" fmla="*/ 23 w 25"/>
                <a:gd name="T11" fmla="*/ 38 h 38"/>
                <a:gd name="T12" fmla="*/ 28 w 25"/>
                <a:gd name="T13" fmla="*/ 36 h 38"/>
                <a:gd name="T14" fmla="*/ 23 w 25"/>
                <a:gd name="T15" fmla="*/ 25 h 38"/>
                <a:gd name="T16" fmla="*/ 17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41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7" r:id="rId1"/>
    <p:sldLayoutId id="2147486338" r:id="rId2"/>
    <p:sldLayoutId id="2147486339" r:id="rId3"/>
    <p:sldLayoutId id="2147486340" r:id="rId4"/>
    <p:sldLayoutId id="2147486341" r:id="rId5"/>
    <p:sldLayoutId id="2147486342" r:id="rId6"/>
    <p:sldLayoutId id="2147486343" r:id="rId7"/>
    <p:sldLayoutId id="2147486344" r:id="rId8"/>
    <p:sldLayoutId id="2147486345" r:id="rId9"/>
    <p:sldLayoutId id="2147486346" r:id="rId10"/>
    <p:sldLayoutId id="2147486347" r:id="rId11"/>
    <p:sldLayoutId id="2147486348" r:id="rId1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73" tIns="47887" rIns="95773" bIns="47887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04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0" r:id="rId1"/>
    <p:sldLayoutId id="2147486381" r:id="rId2"/>
    <p:sldLayoutId id="2147486382" r:id="rId3"/>
    <p:sldLayoutId id="2147486383" r:id="rId4"/>
    <p:sldLayoutId id="2147486384" r:id="rId5"/>
    <p:sldLayoutId id="2147486385" r:id="rId6"/>
    <p:sldLayoutId id="2147486386" r:id="rId7"/>
    <p:sldLayoutId id="2147486387" r:id="rId8"/>
    <p:sldLayoutId id="2147486388" r:id="rId9"/>
    <p:sldLayoutId id="2147486389" r:id="rId10"/>
    <p:sldLayoutId id="2147486390" r:id="rId11"/>
    <p:sldLayoutId id="2147486391" r:id="rId12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212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320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42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2490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9597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6705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3809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33795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33797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8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00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9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8675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8677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8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51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4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  <a:defRPr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6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7" r:id="rId1"/>
    <p:sldLayoutId id="2147486458" r:id="rId2"/>
    <p:sldLayoutId id="2147486459" r:id="rId3"/>
    <p:sldLayoutId id="2147486460" r:id="rId4"/>
    <p:sldLayoutId id="2147486461" r:id="rId5"/>
    <p:sldLayoutId id="2147486462" r:id="rId6"/>
    <p:sldLayoutId id="2147486463" r:id="rId7"/>
    <p:sldLayoutId id="2147486464" r:id="rId8"/>
    <p:sldLayoutId id="2147486465" r:id="rId9"/>
    <p:sldLayoutId id="2147486466" r:id="rId10"/>
    <p:sldLayoutId id="2147486467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fld id="{00000000-1234-1234-1234-123412341234}" type="slidenum">
              <a:rPr lang="en" kern="0">
                <a:solidFill>
                  <a:srgbClr val="695D46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</a:pPr>
              <a:t>‹#›</a:t>
            </a:fld>
            <a:endParaRPr kern="0">
              <a:solidFill>
                <a:srgbClr val="695D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43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530" r:id="rId1"/>
    <p:sldLayoutId id="2147486531" r:id="rId2"/>
    <p:sldLayoutId id="2147486532" r:id="rId3"/>
    <p:sldLayoutId id="2147486533" r:id="rId4"/>
    <p:sldLayoutId id="2147486534" r:id="rId5"/>
    <p:sldLayoutId id="2147486535" r:id="rId6"/>
    <p:sldLayoutId id="2147486536" r:id="rId7"/>
    <p:sldLayoutId id="2147486537" r:id="rId8"/>
    <p:sldLayoutId id="2147486538" r:id="rId9"/>
    <p:sldLayoutId id="214748653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43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249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7 h 614"/>
                <a:gd name="T14" fmla="*/ 459 w 478"/>
                <a:gd name="T15" fmla="*/ 202 h 614"/>
                <a:gd name="T16" fmla="*/ 452 w 478"/>
                <a:gd name="T17" fmla="*/ 234 h 614"/>
                <a:gd name="T18" fmla="*/ 439 w 478"/>
                <a:gd name="T19" fmla="*/ 276 h 614"/>
                <a:gd name="T20" fmla="*/ 403 w 478"/>
                <a:gd name="T21" fmla="*/ 371 h 614"/>
                <a:gd name="T22" fmla="*/ 354 w 478"/>
                <a:gd name="T23" fmla="*/ 457 h 614"/>
                <a:gd name="T24" fmla="*/ 321 w 478"/>
                <a:gd name="T25" fmla="*/ 503 h 614"/>
                <a:gd name="T26" fmla="*/ 287 w 478"/>
                <a:gd name="T27" fmla="*/ 546 h 614"/>
                <a:gd name="T28" fmla="*/ 257 w 478"/>
                <a:gd name="T29" fmla="*/ 581 h 614"/>
                <a:gd name="T30" fmla="*/ 247 w 478"/>
                <a:gd name="T31" fmla="*/ 592 h 614"/>
                <a:gd name="T32" fmla="*/ 246 w 478"/>
                <a:gd name="T33" fmla="*/ 592 h 614"/>
                <a:gd name="T34" fmla="*/ 236 w 478"/>
                <a:gd name="T35" fmla="*/ 582 h 614"/>
                <a:gd name="T36" fmla="*/ 216 w 478"/>
                <a:gd name="T37" fmla="*/ 564 h 614"/>
                <a:gd name="T38" fmla="*/ 206 w 478"/>
                <a:gd name="T39" fmla="*/ 555 h 614"/>
                <a:gd name="T40" fmla="*/ 195 w 478"/>
                <a:gd name="T41" fmla="*/ 543 h 614"/>
                <a:gd name="T42" fmla="*/ 180 w 478"/>
                <a:gd name="T43" fmla="*/ 525 h 614"/>
                <a:gd name="T44" fmla="*/ 159 w 478"/>
                <a:gd name="T45" fmla="*/ 492 h 614"/>
                <a:gd name="T46" fmla="*/ 144 w 478"/>
                <a:gd name="T47" fmla="*/ 469 h 614"/>
                <a:gd name="T48" fmla="*/ 129 w 478"/>
                <a:gd name="T49" fmla="*/ 452 h 614"/>
                <a:gd name="T50" fmla="*/ 105 w 478"/>
                <a:gd name="T51" fmla="*/ 420 h 614"/>
                <a:gd name="T52" fmla="*/ 80 w 478"/>
                <a:gd name="T53" fmla="*/ 388 h 614"/>
                <a:gd name="T54" fmla="*/ 64 w 478"/>
                <a:gd name="T55" fmla="*/ 355 h 614"/>
                <a:gd name="T56" fmla="*/ 54 w 478"/>
                <a:gd name="T57" fmla="*/ 326 h 614"/>
                <a:gd name="T58" fmla="*/ 42 w 478"/>
                <a:gd name="T59" fmla="*/ 292 h 614"/>
                <a:gd name="T60" fmla="*/ 32 w 478"/>
                <a:gd name="T61" fmla="*/ 263 h 614"/>
                <a:gd name="T62" fmla="*/ 23 w 478"/>
                <a:gd name="T63" fmla="*/ 227 h 614"/>
                <a:gd name="T64" fmla="*/ 14 w 478"/>
                <a:gd name="T65" fmla="*/ 189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3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29 h 8"/>
                <a:gd name="T8" fmla="*/ 478 w 480"/>
                <a:gd name="T9" fmla="*/ 29 h 8"/>
                <a:gd name="T10" fmla="*/ 480 w 480"/>
                <a:gd name="T11" fmla="*/ 2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1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2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7 h 126"/>
                <a:gd name="T2" fmla="*/ 5 w 15"/>
                <a:gd name="T3" fmla="*/ 137 h 126"/>
                <a:gd name="T4" fmla="*/ 23 w 15"/>
                <a:gd name="T5" fmla="*/ 97 h 126"/>
                <a:gd name="T6" fmla="*/ 25 w 15"/>
                <a:gd name="T7" fmla="*/ 48 h 126"/>
                <a:gd name="T8" fmla="*/ 29 w 15"/>
                <a:gd name="T9" fmla="*/ 18 h 126"/>
                <a:gd name="T10" fmla="*/ 29 w 15"/>
                <a:gd name="T11" fmla="*/ 1 h 126"/>
                <a:gd name="T12" fmla="*/ 21 w 15"/>
                <a:gd name="T13" fmla="*/ 0 h 126"/>
                <a:gd name="T14" fmla="*/ 21 w 15"/>
                <a:gd name="T15" fmla="*/ 18 h 126"/>
                <a:gd name="T16" fmla="*/ 20 w 15"/>
                <a:gd name="T17" fmla="*/ 48 h 126"/>
                <a:gd name="T18" fmla="*/ 5 w 15"/>
                <a:gd name="T19" fmla="*/ 95 h 126"/>
                <a:gd name="T20" fmla="*/ 0 w 15"/>
                <a:gd name="T21" fmla="*/ 137 h 126"/>
                <a:gd name="T22" fmla="*/ 0 w 15"/>
                <a:gd name="T23" fmla="*/ 137 h 126"/>
                <a:gd name="T24" fmla="*/ 5 w 15"/>
                <a:gd name="T25" fmla="*/ 137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3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8 h 139"/>
                <a:gd name="T2" fmla="*/ 6 w 34"/>
                <a:gd name="T3" fmla="*/ 128 h 139"/>
                <a:gd name="T4" fmla="*/ 29 w 34"/>
                <a:gd name="T5" fmla="*/ 88 h 139"/>
                <a:gd name="T6" fmla="*/ 35 w 34"/>
                <a:gd name="T7" fmla="*/ 67 h 139"/>
                <a:gd name="T8" fmla="*/ 40 w 34"/>
                <a:gd name="T9" fmla="*/ 36 h 139"/>
                <a:gd name="T10" fmla="*/ 45 w 34"/>
                <a:gd name="T11" fmla="*/ 0 h 139"/>
                <a:gd name="T12" fmla="*/ 40 w 34"/>
                <a:gd name="T13" fmla="*/ 0 h 139"/>
                <a:gd name="T14" fmla="*/ 35 w 34"/>
                <a:gd name="T15" fmla="*/ 34 h 139"/>
                <a:gd name="T16" fmla="*/ 30 w 34"/>
                <a:gd name="T17" fmla="*/ 65 h 139"/>
                <a:gd name="T18" fmla="*/ 13 w 34"/>
                <a:gd name="T19" fmla="*/ 86 h 139"/>
                <a:gd name="T20" fmla="*/ 0 w 34"/>
                <a:gd name="T21" fmla="*/ 128 h 139"/>
                <a:gd name="T22" fmla="*/ 0 w 34"/>
                <a:gd name="T23" fmla="*/ 128 h 139"/>
                <a:gd name="T24" fmla="*/ 6 w 34"/>
                <a:gd name="T25" fmla="*/ 128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4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5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6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2 w 44"/>
                <a:gd name="T7" fmla="*/ 43 h 43"/>
                <a:gd name="T8" fmla="*/ 33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7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6 h 90"/>
                <a:gd name="T8" fmla="*/ 35 w 66"/>
                <a:gd name="T9" fmla="*/ 72 h 90"/>
                <a:gd name="T10" fmla="*/ 45 w 66"/>
                <a:gd name="T11" fmla="*/ 81 h 90"/>
                <a:gd name="T12" fmla="*/ 54 w 66"/>
                <a:gd name="T13" fmla="*/ 94 h 90"/>
                <a:gd name="T14" fmla="*/ 61 w 66"/>
                <a:gd name="T15" fmla="*/ 101 h 90"/>
                <a:gd name="T16" fmla="*/ 66 w 66"/>
                <a:gd name="T17" fmla="*/ 96 h 90"/>
                <a:gd name="T18" fmla="*/ 59 w 66"/>
                <a:gd name="T19" fmla="*/ 89 h 90"/>
                <a:gd name="T20" fmla="*/ 48 w 66"/>
                <a:gd name="T21" fmla="*/ 76 h 90"/>
                <a:gd name="T22" fmla="*/ 40 w 66"/>
                <a:gd name="T23" fmla="*/ 67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8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8 w 103"/>
                <a:gd name="T13" fmla="*/ 114 h 174"/>
                <a:gd name="T14" fmla="*/ 81 w 103"/>
                <a:gd name="T15" fmla="*/ 130 h 174"/>
                <a:gd name="T16" fmla="*/ 93 w 103"/>
                <a:gd name="T17" fmla="*/ 150 h 174"/>
                <a:gd name="T18" fmla="*/ 109 w 103"/>
                <a:gd name="T19" fmla="*/ 174 h 174"/>
                <a:gd name="T20" fmla="*/ 114 w 103"/>
                <a:gd name="T21" fmla="*/ 170 h 174"/>
                <a:gd name="T22" fmla="*/ 99 w 103"/>
                <a:gd name="T23" fmla="*/ 147 h 174"/>
                <a:gd name="T24" fmla="*/ 85 w 103"/>
                <a:gd name="T25" fmla="*/ 127 h 174"/>
                <a:gd name="T26" fmla="*/ 73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9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09 h 181"/>
                <a:gd name="T10" fmla="*/ 44 w 50"/>
                <a:gd name="T11" fmla="*/ 170 h 181"/>
                <a:gd name="T12" fmla="*/ 50 w 50"/>
                <a:gd name="T13" fmla="*/ 166 h 181"/>
                <a:gd name="T14" fmla="*/ 31 w 50"/>
                <a:gd name="T15" fmla="*/ 107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0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4 h 148"/>
                <a:gd name="T10" fmla="*/ 4 w 12"/>
                <a:gd name="T11" fmla="*/ 159 h 148"/>
                <a:gd name="T12" fmla="*/ 12 w 12"/>
                <a:gd name="T13" fmla="*/ 159 h 148"/>
                <a:gd name="T14" fmla="*/ 7 w 12"/>
                <a:gd name="T15" fmla="*/ 114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1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97 h 655"/>
                <a:gd name="T26" fmla="*/ 421 w 514"/>
                <a:gd name="T27" fmla="*/ 444 h 655"/>
                <a:gd name="T28" fmla="*/ 396 w 514"/>
                <a:gd name="T29" fmla="*/ 493 h 655"/>
                <a:gd name="T30" fmla="*/ 359 w 514"/>
                <a:gd name="T31" fmla="*/ 545 h 655"/>
                <a:gd name="T32" fmla="*/ 316 w 514"/>
                <a:gd name="T33" fmla="*/ 594 h 655"/>
                <a:gd name="T34" fmla="*/ 280 w 514"/>
                <a:gd name="T35" fmla="*/ 630 h 655"/>
                <a:gd name="T36" fmla="*/ 269 w 514"/>
                <a:gd name="T37" fmla="*/ 641 h 655"/>
                <a:gd name="T38" fmla="*/ 265 w 514"/>
                <a:gd name="T39" fmla="*/ 644 h 655"/>
                <a:gd name="T40" fmla="*/ 259 w 514"/>
                <a:gd name="T41" fmla="*/ 639 h 655"/>
                <a:gd name="T42" fmla="*/ 247 w 514"/>
                <a:gd name="T43" fmla="*/ 630 h 655"/>
                <a:gd name="T44" fmla="*/ 226 w 514"/>
                <a:gd name="T45" fmla="*/ 614 h 655"/>
                <a:gd name="T46" fmla="*/ 218 w 514"/>
                <a:gd name="T47" fmla="*/ 605 h 655"/>
                <a:gd name="T48" fmla="*/ 206 w 514"/>
                <a:gd name="T49" fmla="*/ 589 h 655"/>
                <a:gd name="T50" fmla="*/ 185 w 514"/>
                <a:gd name="T51" fmla="*/ 565 h 655"/>
                <a:gd name="T52" fmla="*/ 160 w 514"/>
                <a:gd name="T53" fmla="*/ 527 h 655"/>
                <a:gd name="T54" fmla="*/ 116 w 514"/>
                <a:gd name="T55" fmla="*/ 451 h 655"/>
                <a:gd name="T56" fmla="*/ 82 w 514"/>
                <a:gd name="T57" fmla="*/ 379 h 655"/>
                <a:gd name="T58" fmla="*/ 65 w 514"/>
                <a:gd name="T59" fmla="*/ 338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2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4 h 175"/>
                <a:gd name="T6" fmla="*/ 15 w 184"/>
                <a:gd name="T7" fmla="*/ 164 h 175"/>
                <a:gd name="T8" fmla="*/ 15 w 184"/>
                <a:gd name="T9" fmla="*/ 164 h 175"/>
                <a:gd name="T10" fmla="*/ 17 w 184"/>
                <a:gd name="T11" fmla="*/ 164 h 175"/>
                <a:gd name="T12" fmla="*/ 18 w 184"/>
                <a:gd name="T13" fmla="*/ 161 h 175"/>
                <a:gd name="T14" fmla="*/ 17 w 184"/>
                <a:gd name="T15" fmla="*/ 157 h 175"/>
                <a:gd name="T16" fmla="*/ 15 w 184"/>
                <a:gd name="T17" fmla="*/ 150 h 175"/>
                <a:gd name="T18" fmla="*/ 15 w 184"/>
                <a:gd name="T19" fmla="*/ 146 h 175"/>
                <a:gd name="T20" fmla="*/ 15 w 184"/>
                <a:gd name="T21" fmla="*/ 143 h 175"/>
                <a:gd name="T22" fmla="*/ 15 w 184"/>
                <a:gd name="T23" fmla="*/ 137 h 175"/>
                <a:gd name="T24" fmla="*/ 13 w 184"/>
                <a:gd name="T25" fmla="*/ 128 h 175"/>
                <a:gd name="T26" fmla="*/ 12 w 184"/>
                <a:gd name="T27" fmla="*/ 121 h 175"/>
                <a:gd name="T28" fmla="*/ 10 w 184"/>
                <a:gd name="T29" fmla="*/ 112 h 175"/>
                <a:gd name="T30" fmla="*/ 8 w 184"/>
                <a:gd name="T31" fmla="*/ 101 h 175"/>
                <a:gd name="T32" fmla="*/ 8 w 184"/>
                <a:gd name="T33" fmla="*/ 92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3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1 w 58"/>
                <a:gd name="T15" fmla="*/ 6 h 89"/>
                <a:gd name="T16" fmla="*/ 44 w 58"/>
                <a:gd name="T17" fmla="*/ 4 h 89"/>
                <a:gd name="T18" fmla="*/ 51 w 58"/>
                <a:gd name="T19" fmla="*/ 2 h 89"/>
                <a:gd name="T20" fmla="*/ 52 w 58"/>
                <a:gd name="T21" fmla="*/ 4 h 89"/>
                <a:gd name="T22" fmla="*/ 52 w 58"/>
                <a:gd name="T23" fmla="*/ 7 h 89"/>
                <a:gd name="T24" fmla="*/ 52 w 58"/>
                <a:gd name="T25" fmla="*/ 9 h 89"/>
                <a:gd name="T26" fmla="*/ 54 w 58"/>
                <a:gd name="T27" fmla="*/ 27 h 89"/>
                <a:gd name="T28" fmla="*/ 49 w 58"/>
                <a:gd name="T29" fmla="*/ 33 h 89"/>
                <a:gd name="T30" fmla="*/ 44 w 58"/>
                <a:gd name="T31" fmla="*/ 34 h 89"/>
                <a:gd name="T32" fmla="*/ 44 w 58"/>
                <a:gd name="T33" fmla="*/ 42 h 89"/>
                <a:gd name="T34" fmla="*/ 47 w 58"/>
                <a:gd name="T35" fmla="*/ 45 h 89"/>
                <a:gd name="T36" fmla="*/ 49 w 58"/>
                <a:gd name="T37" fmla="*/ 54 h 89"/>
                <a:gd name="T38" fmla="*/ 52 w 58"/>
                <a:gd name="T39" fmla="*/ 33 h 89"/>
                <a:gd name="T40" fmla="*/ 54 w 58"/>
                <a:gd name="T41" fmla="*/ 31 h 89"/>
                <a:gd name="T42" fmla="*/ 57 w 58"/>
                <a:gd name="T43" fmla="*/ 31 h 89"/>
                <a:gd name="T44" fmla="*/ 62 w 58"/>
                <a:gd name="T45" fmla="*/ 31 h 89"/>
                <a:gd name="T46" fmla="*/ 69 w 58"/>
                <a:gd name="T47" fmla="*/ 38 h 89"/>
                <a:gd name="T48" fmla="*/ 62 w 58"/>
                <a:gd name="T49" fmla="*/ 40 h 89"/>
                <a:gd name="T50" fmla="*/ 57 w 58"/>
                <a:gd name="T51" fmla="*/ 34 h 89"/>
                <a:gd name="T52" fmla="*/ 54 w 58"/>
                <a:gd name="T53" fmla="*/ 34 h 89"/>
                <a:gd name="T54" fmla="*/ 52 w 58"/>
                <a:gd name="T55" fmla="*/ 36 h 89"/>
                <a:gd name="T56" fmla="*/ 54 w 58"/>
                <a:gd name="T57" fmla="*/ 40 h 89"/>
                <a:gd name="T58" fmla="*/ 54 w 58"/>
                <a:gd name="T59" fmla="*/ 51 h 89"/>
                <a:gd name="T60" fmla="*/ 47 w 58"/>
                <a:gd name="T61" fmla="*/ 62 h 89"/>
                <a:gd name="T62" fmla="*/ 51 w 58"/>
                <a:gd name="T63" fmla="*/ 81 h 89"/>
                <a:gd name="T64" fmla="*/ 44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1 w 58"/>
                <a:gd name="T71" fmla="*/ 76 h 89"/>
                <a:gd name="T72" fmla="*/ 41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4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9 w 56"/>
                <a:gd name="T21" fmla="*/ 4 h 89"/>
                <a:gd name="T22" fmla="*/ 29 w 56"/>
                <a:gd name="T23" fmla="*/ 7 h 89"/>
                <a:gd name="T24" fmla="*/ 32 w 56"/>
                <a:gd name="T25" fmla="*/ 11 h 89"/>
                <a:gd name="T26" fmla="*/ 30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9 w 56"/>
                <a:gd name="T39" fmla="*/ 33 h 89"/>
                <a:gd name="T40" fmla="*/ 32 w 56"/>
                <a:gd name="T41" fmla="*/ 31 h 89"/>
                <a:gd name="T42" fmla="*/ 35 w 56"/>
                <a:gd name="T43" fmla="*/ 31 h 89"/>
                <a:gd name="T44" fmla="*/ 42 w 56"/>
                <a:gd name="T45" fmla="*/ 33 h 89"/>
                <a:gd name="T46" fmla="*/ 45 w 56"/>
                <a:gd name="T47" fmla="*/ 38 h 89"/>
                <a:gd name="T48" fmla="*/ 37 w 56"/>
                <a:gd name="T49" fmla="*/ 40 h 89"/>
                <a:gd name="T50" fmla="*/ 35 w 56"/>
                <a:gd name="T51" fmla="*/ 34 h 89"/>
                <a:gd name="T52" fmla="*/ 32 w 56"/>
                <a:gd name="T53" fmla="*/ 34 h 89"/>
                <a:gd name="T54" fmla="*/ 30 w 56"/>
                <a:gd name="T55" fmla="*/ 36 h 89"/>
                <a:gd name="T56" fmla="*/ 30 w 56"/>
                <a:gd name="T57" fmla="*/ 42 h 89"/>
                <a:gd name="T58" fmla="*/ 30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5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9 w 56"/>
                <a:gd name="T15" fmla="*/ 6 h 87"/>
                <a:gd name="T16" fmla="*/ 41 w 56"/>
                <a:gd name="T17" fmla="*/ 4 h 87"/>
                <a:gd name="T18" fmla="*/ 49 w 56"/>
                <a:gd name="T19" fmla="*/ 0 h 87"/>
                <a:gd name="T20" fmla="*/ 50 w 56"/>
                <a:gd name="T21" fmla="*/ 4 h 87"/>
                <a:gd name="T22" fmla="*/ 50 w 56"/>
                <a:gd name="T23" fmla="*/ 8 h 87"/>
                <a:gd name="T24" fmla="*/ 54 w 56"/>
                <a:gd name="T25" fmla="*/ 9 h 87"/>
                <a:gd name="T26" fmla="*/ 52 w 56"/>
                <a:gd name="T27" fmla="*/ 27 h 87"/>
                <a:gd name="T28" fmla="*/ 47 w 56"/>
                <a:gd name="T29" fmla="*/ 33 h 87"/>
                <a:gd name="T30" fmla="*/ 44 w 56"/>
                <a:gd name="T31" fmla="*/ 35 h 87"/>
                <a:gd name="T32" fmla="*/ 44 w 56"/>
                <a:gd name="T33" fmla="*/ 44 h 87"/>
                <a:gd name="T34" fmla="*/ 47 w 56"/>
                <a:gd name="T35" fmla="*/ 45 h 87"/>
                <a:gd name="T36" fmla="*/ 49 w 56"/>
                <a:gd name="T37" fmla="*/ 56 h 87"/>
                <a:gd name="T38" fmla="*/ 50 w 56"/>
                <a:gd name="T39" fmla="*/ 33 h 87"/>
                <a:gd name="T40" fmla="*/ 54 w 56"/>
                <a:gd name="T41" fmla="*/ 29 h 87"/>
                <a:gd name="T42" fmla="*/ 57 w 56"/>
                <a:gd name="T43" fmla="*/ 29 h 87"/>
                <a:gd name="T44" fmla="*/ 64 w 56"/>
                <a:gd name="T45" fmla="*/ 33 h 87"/>
                <a:gd name="T46" fmla="*/ 67 w 56"/>
                <a:gd name="T47" fmla="*/ 38 h 87"/>
                <a:gd name="T48" fmla="*/ 59 w 56"/>
                <a:gd name="T49" fmla="*/ 38 h 87"/>
                <a:gd name="T50" fmla="*/ 57 w 56"/>
                <a:gd name="T51" fmla="*/ 35 h 87"/>
                <a:gd name="T52" fmla="*/ 54 w 56"/>
                <a:gd name="T53" fmla="*/ 35 h 87"/>
                <a:gd name="T54" fmla="*/ 52 w 56"/>
                <a:gd name="T55" fmla="*/ 36 h 87"/>
                <a:gd name="T56" fmla="*/ 52 w 56"/>
                <a:gd name="T57" fmla="*/ 40 h 87"/>
                <a:gd name="T58" fmla="*/ 54 w 56"/>
                <a:gd name="T59" fmla="*/ 51 h 87"/>
                <a:gd name="T60" fmla="*/ 46 w 56"/>
                <a:gd name="T61" fmla="*/ 62 h 87"/>
                <a:gd name="T62" fmla="*/ 49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1 w 56"/>
                <a:gd name="T71" fmla="*/ 76 h 87"/>
                <a:gd name="T72" fmla="*/ 39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6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10 h 124"/>
                <a:gd name="T2" fmla="*/ 72 w 146"/>
                <a:gd name="T3" fmla="*/ 0 h 124"/>
                <a:gd name="T4" fmla="*/ 135 w 146"/>
                <a:gd name="T5" fmla="*/ 110 h 124"/>
                <a:gd name="T6" fmla="*/ 135 w 146"/>
                <a:gd name="T7" fmla="*/ 133 h 124"/>
                <a:gd name="T8" fmla="*/ 72 w 146"/>
                <a:gd name="T9" fmla="*/ 30 h 124"/>
                <a:gd name="T10" fmla="*/ 2 w 146"/>
                <a:gd name="T11" fmla="*/ 135 h 124"/>
                <a:gd name="T12" fmla="*/ 0 w 146"/>
                <a:gd name="T13" fmla="*/ 11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7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0 h 171"/>
                <a:gd name="T2" fmla="*/ 5 w 5"/>
                <a:gd name="T3" fmla="*/ 158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8 h 171"/>
                <a:gd name="T10" fmla="*/ 3 w 5"/>
                <a:gd name="T11" fmla="*/ 160 h 171"/>
                <a:gd name="T12" fmla="*/ 3 w 5"/>
                <a:gd name="T13" fmla="*/ 160 h 171"/>
                <a:gd name="T14" fmla="*/ 5 w 5"/>
                <a:gd name="T15" fmla="*/ 160 h 171"/>
                <a:gd name="T16" fmla="*/ 5 w 5"/>
                <a:gd name="T17" fmla="*/ 158 h 171"/>
                <a:gd name="T18" fmla="*/ 3 w 5"/>
                <a:gd name="T19" fmla="*/ 160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8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9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4 w 505"/>
                <a:gd name="T1" fmla="*/ 7 h 9"/>
                <a:gd name="T2" fmla="*/ 494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4 w 505"/>
                <a:gd name="T9" fmla="*/ 7 h 9"/>
                <a:gd name="T10" fmla="*/ 494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0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8 h 37"/>
                <a:gd name="T2" fmla="*/ 3 w 6"/>
                <a:gd name="T3" fmla="*/ 48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7 h 37"/>
                <a:gd name="T14" fmla="*/ 0 w 6"/>
                <a:gd name="T15" fmla="*/ 47 h 37"/>
                <a:gd name="T16" fmla="*/ 3 w 6"/>
                <a:gd name="T17" fmla="*/ 48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1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0 h 131"/>
                <a:gd name="T2" fmla="*/ 5 w 16"/>
                <a:gd name="T3" fmla="*/ 120 h 131"/>
                <a:gd name="T4" fmla="*/ 11 w 16"/>
                <a:gd name="T5" fmla="*/ 75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5 h 131"/>
                <a:gd name="T20" fmla="*/ 0 w 16"/>
                <a:gd name="T21" fmla="*/ 119 h 131"/>
                <a:gd name="T22" fmla="*/ 0 w 16"/>
                <a:gd name="T23" fmla="*/ 119 h 131"/>
                <a:gd name="T24" fmla="*/ 5 w 16"/>
                <a:gd name="T25" fmla="*/ 12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2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3 w 110"/>
                <a:gd name="T13" fmla="*/ 223 h 344"/>
                <a:gd name="T14" fmla="*/ 85 w 110"/>
                <a:gd name="T15" fmla="*/ 182 h 344"/>
                <a:gd name="T16" fmla="*/ 96 w 110"/>
                <a:gd name="T17" fmla="*/ 139 h 344"/>
                <a:gd name="T18" fmla="*/ 106 w 110"/>
                <a:gd name="T19" fmla="*/ 93 h 344"/>
                <a:gd name="T20" fmla="*/ 114 w 110"/>
                <a:gd name="T21" fmla="*/ 48 h 344"/>
                <a:gd name="T22" fmla="*/ 121 w 110"/>
                <a:gd name="T23" fmla="*/ 1 h 344"/>
                <a:gd name="T24" fmla="*/ 116 w 110"/>
                <a:gd name="T25" fmla="*/ 0 h 344"/>
                <a:gd name="T26" fmla="*/ 108 w 110"/>
                <a:gd name="T27" fmla="*/ 47 h 344"/>
                <a:gd name="T28" fmla="*/ 99 w 110"/>
                <a:gd name="T29" fmla="*/ 93 h 344"/>
                <a:gd name="T30" fmla="*/ 91 w 110"/>
                <a:gd name="T31" fmla="*/ 137 h 344"/>
                <a:gd name="T32" fmla="*/ 80 w 110"/>
                <a:gd name="T33" fmla="*/ 180 h 344"/>
                <a:gd name="T34" fmla="*/ 67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3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8 w 131"/>
                <a:gd name="T13" fmla="*/ 90 h 155"/>
                <a:gd name="T14" fmla="*/ 99 w 131"/>
                <a:gd name="T15" fmla="*/ 65 h 155"/>
                <a:gd name="T16" fmla="*/ 122 w 131"/>
                <a:gd name="T17" fmla="*/ 34 h 155"/>
                <a:gd name="T18" fmla="*/ 142 w 131"/>
                <a:gd name="T19" fmla="*/ 3 h 155"/>
                <a:gd name="T20" fmla="*/ 137 w 131"/>
                <a:gd name="T21" fmla="*/ 0 h 155"/>
                <a:gd name="T22" fmla="*/ 116 w 131"/>
                <a:gd name="T23" fmla="*/ 30 h 155"/>
                <a:gd name="T24" fmla="*/ 94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4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30 w 46"/>
                <a:gd name="T11" fmla="*/ 40 h 40"/>
                <a:gd name="T12" fmla="*/ 35 w 46"/>
                <a:gd name="T13" fmla="*/ 34 h 40"/>
                <a:gd name="T14" fmla="*/ 26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5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56 w 82"/>
                <a:gd name="T9" fmla="*/ 97 h 108"/>
                <a:gd name="T10" fmla="*/ 68 w 82"/>
                <a:gd name="T11" fmla="*/ 108 h 108"/>
                <a:gd name="T12" fmla="*/ 71 w 82"/>
                <a:gd name="T13" fmla="*/ 104 h 108"/>
                <a:gd name="T14" fmla="*/ 61 w 82"/>
                <a:gd name="T15" fmla="*/ 92 h 108"/>
                <a:gd name="T16" fmla="*/ 45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6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2 h 186"/>
                <a:gd name="T14" fmla="*/ 57 w 92"/>
                <a:gd name="T15" fmla="*/ 147 h 186"/>
                <a:gd name="T16" fmla="*/ 71 w 92"/>
                <a:gd name="T17" fmla="*/ 172 h 186"/>
                <a:gd name="T18" fmla="*/ 87 w 92"/>
                <a:gd name="T19" fmla="*/ 197 h 186"/>
                <a:gd name="T20" fmla="*/ 92 w 92"/>
                <a:gd name="T21" fmla="*/ 196 h 186"/>
                <a:gd name="T22" fmla="*/ 77 w 92"/>
                <a:gd name="T23" fmla="*/ 168 h 186"/>
                <a:gd name="T24" fmla="*/ 62 w 92"/>
                <a:gd name="T25" fmla="*/ 143 h 186"/>
                <a:gd name="T26" fmla="*/ 51 w 92"/>
                <a:gd name="T27" fmla="*/ 118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7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6 h 173"/>
                <a:gd name="T10" fmla="*/ 43 w 50"/>
                <a:gd name="T11" fmla="*/ 162 h 173"/>
                <a:gd name="T12" fmla="*/ 50 w 50"/>
                <a:gd name="T13" fmla="*/ 160 h 173"/>
                <a:gd name="T14" fmla="*/ 38 w 50"/>
                <a:gd name="T15" fmla="*/ 124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8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9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0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2 w 352"/>
                <a:gd name="T1" fmla="*/ 1 h 456"/>
                <a:gd name="T2" fmla="*/ 240 w 352"/>
                <a:gd name="T3" fmla="*/ 14 h 456"/>
                <a:gd name="T4" fmla="*/ 227 w 352"/>
                <a:gd name="T5" fmla="*/ 41 h 456"/>
                <a:gd name="T6" fmla="*/ 216 w 352"/>
                <a:gd name="T7" fmla="*/ 90 h 456"/>
                <a:gd name="T8" fmla="*/ 209 w 352"/>
                <a:gd name="T9" fmla="*/ 149 h 456"/>
                <a:gd name="T10" fmla="*/ 206 w 352"/>
                <a:gd name="T11" fmla="*/ 193 h 456"/>
                <a:gd name="T12" fmla="*/ 209 w 352"/>
                <a:gd name="T13" fmla="*/ 211 h 456"/>
                <a:gd name="T14" fmla="*/ 216 w 352"/>
                <a:gd name="T15" fmla="*/ 211 h 456"/>
                <a:gd name="T16" fmla="*/ 232 w 352"/>
                <a:gd name="T17" fmla="*/ 211 h 456"/>
                <a:gd name="T18" fmla="*/ 260 w 352"/>
                <a:gd name="T19" fmla="*/ 211 h 456"/>
                <a:gd name="T20" fmla="*/ 298 w 352"/>
                <a:gd name="T21" fmla="*/ 205 h 456"/>
                <a:gd name="T22" fmla="*/ 330 w 352"/>
                <a:gd name="T23" fmla="*/ 196 h 456"/>
                <a:gd name="T24" fmla="*/ 347 w 352"/>
                <a:gd name="T25" fmla="*/ 186 h 456"/>
                <a:gd name="T26" fmla="*/ 363 w 352"/>
                <a:gd name="T27" fmla="*/ 166 h 456"/>
                <a:gd name="T28" fmla="*/ 352 w 352"/>
                <a:gd name="T29" fmla="*/ 270 h 456"/>
                <a:gd name="T30" fmla="*/ 330 w 352"/>
                <a:gd name="T31" fmla="*/ 259 h 456"/>
                <a:gd name="T32" fmla="*/ 302 w 352"/>
                <a:gd name="T33" fmla="*/ 250 h 456"/>
                <a:gd name="T34" fmla="*/ 273 w 352"/>
                <a:gd name="T35" fmla="*/ 245 h 456"/>
                <a:gd name="T36" fmla="*/ 248 w 352"/>
                <a:gd name="T37" fmla="*/ 241 h 456"/>
                <a:gd name="T38" fmla="*/ 221 w 352"/>
                <a:gd name="T39" fmla="*/ 240 h 456"/>
                <a:gd name="T40" fmla="*/ 216 w 352"/>
                <a:gd name="T41" fmla="*/ 240 h 456"/>
                <a:gd name="T42" fmla="*/ 206 w 352"/>
                <a:gd name="T43" fmla="*/ 241 h 456"/>
                <a:gd name="T44" fmla="*/ 206 w 352"/>
                <a:gd name="T45" fmla="*/ 259 h 456"/>
                <a:gd name="T46" fmla="*/ 206 w 352"/>
                <a:gd name="T47" fmla="*/ 279 h 456"/>
                <a:gd name="T48" fmla="*/ 211 w 352"/>
                <a:gd name="T49" fmla="*/ 341 h 456"/>
                <a:gd name="T50" fmla="*/ 221 w 352"/>
                <a:gd name="T51" fmla="*/ 398 h 456"/>
                <a:gd name="T52" fmla="*/ 229 w 352"/>
                <a:gd name="T53" fmla="*/ 422 h 456"/>
                <a:gd name="T54" fmla="*/ 245 w 352"/>
                <a:gd name="T55" fmla="*/ 443 h 456"/>
                <a:gd name="T56" fmla="*/ 116 w 352"/>
                <a:gd name="T57" fmla="*/ 443 h 456"/>
                <a:gd name="T58" fmla="*/ 124 w 352"/>
                <a:gd name="T59" fmla="*/ 429 h 456"/>
                <a:gd name="T60" fmla="*/ 139 w 352"/>
                <a:gd name="T61" fmla="*/ 397 h 456"/>
                <a:gd name="T62" fmla="*/ 144 w 352"/>
                <a:gd name="T63" fmla="*/ 382 h 456"/>
                <a:gd name="T64" fmla="*/ 149 w 352"/>
                <a:gd name="T65" fmla="*/ 368 h 456"/>
                <a:gd name="T66" fmla="*/ 152 w 352"/>
                <a:gd name="T67" fmla="*/ 342 h 456"/>
                <a:gd name="T68" fmla="*/ 159 w 352"/>
                <a:gd name="T69" fmla="*/ 301 h 456"/>
                <a:gd name="T70" fmla="*/ 160 w 352"/>
                <a:gd name="T71" fmla="*/ 259 h 456"/>
                <a:gd name="T72" fmla="*/ 159 w 352"/>
                <a:gd name="T73" fmla="*/ 243 h 456"/>
                <a:gd name="T74" fmla="*/ 154 w 352"/>
                <a:gd name="T75" fmla="*/ 241 h 456"/>
                <a:gd name="T76" fmla="*/ 149 w 352"/>
                <a:gd name="T77" fmla="*/ 241 h 456"/>
                <a:gd name="T78" fmla="*/ 134 w 352"/>
                <a:gd name="T79" fmla="*/ 240 h 456"/>
                <a:gd name="T80" fmla="*/ 105 w 352"/>
                <a:gd name="T81" fmla="*/ 241 h 456"/>
                <a:gd name="T82" fmla="*/ 75 w 352"/>
                <a:gd name="T83" fmla="*/ 245 h 456"/>
                <a:gd name="T84" fmla="*/ 44 w 352"/>
                <a:gd name="T85" fmla="*/ 254 h 456"/>
                <a:gd name="T86" fmla="*/ 19 w 352"/>
                <a:gd name="T87" fmla="*/ 265 h 456"/>
                <a:gd name="T88" fmla="*/ 1 w 352"/>
                <a:gd name="T89" fmla="*/ 274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1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2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3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1 w 20"/>
                <a:gd name="T7" fmla="*/ 20 h 45"/>
                <a:gd name="T8" fmla="*/ 26 w 20"/>
                <a:gd name="T9" fmla="*/ 13 h 45"/>
                <a:gd name="T10" fmla="*/ 32 w 20"/>
                <a:gd name="T11" fmla="*/ 6 h 45"/>
                <a:gd name="T12" fmla="*/ 28 w 20"/>
                <a:gd name="T13" fmla="*/ 0 h 45"/>
                <a:gd name="T14" fmla="*/ 21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4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5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6 h 65"/>
                <a:gd name="T2" fmla="*/ 5 w 12"/>
                <a:gd name="T3" fmla="*/ 76 h 65"/>
                <a:gd name="T4" fmla="*/ 5 w 12"/>
                <a:gd name="T5" fmla="*/ 63 h 65"/>
                <a:gd name="T6" fmla="*/ 7 w 12"/>
                <a:gd name="T7" fmla="*/ 49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9 h 65"/>
                <a:gd name="T18" fmla="*/ 2 w 12"/>
                <a:gd name="T19" fmla="*/ 61 h 65"/>
                <a:gd name="T20" fmla="*/ 0 w 12"/>
                <a:gd name="T21" fmla="*/ 76 h 65"/>
                <a:gd name="T22" fmla="*/ 0 w 12"/>
                <a:gd name="T23" fmla="*/ 76 h 65"/>
                <a:gd name="T24" fmla="*/ 5 w 12"/>
                <a:gd name="T25" fmla="*/ 76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6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7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6 w 35"/>
                <a:gd name="T1" fmla="*/ 0 h 7"/>
                <a:gd name="T2" fmla="*/ 46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25 h 7"/>
                <a:gd name="T10" fmla="*/ 9 w 35"/>
                <a:gd name="T11" fmla="*/ 29 h 7"/>
                <a:gd name="T12" fmla="*/ 46 w 35"/>
                <a:gd name="T13" fmla="*/ 29 h 7"/>
                <a:gd name="T14" fmla="*/ 46 w 35"/>
                <a:gd name="T15" fmla="*/ 29 h 7"/>
                <a:gd name="T16" fmla="*/ 46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8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5 w 56"/>
                <a:gd name="T1" fmla="*/ 0 h 10"/>
                <a:gd name="T2" fmla="*/ 45 w 56"/>
                <a:gd name="T3" fmla="*/ 0 h 10"/>
                <a:gd name="T4" fmla="*/ 31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3 w 56"/>
                <a:gd name="T19" fmla="*/ 5 h 10"/>
                <a:gd name="T20" fmla="*/ 45 w 56"/>
                <a:gd name="T21" fmla="*/ 5 h 10"/>
                <a:gd name="T22" fmla="*/ 45 w 56"/>
                <a:gd name="T23" fmla="*/ 5 h 10"/>
                <a:gd name="T24" fmla="*/ 45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9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50 w 41"/>
                <a:gd name="T1" fmla="*/ 0 h 18"/>
                <a:gd name="T2" fmla="*/ 50 w 41"/>
                <a:gd name="T3" fmla="*/ 0 h 18"/>
                <a:gd name="T4" fmla="*/ 42 w 41"/>
                <a:gd name="T5" fmla="*/ 4 h 18"/>
                <a:gd name="T6" fmla="*/ 34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34 w 41"/>
                <a:gd name="T17" fmla="*/ 9 h 18"/>
                <a:gd name="T18" fmla="*/ 43 w 41"/>
                <a:gd name="T19" fmla="*/ 9 h 18"/>
                <a:gd name="T20" fmla="*/ 52 w 41"/>
                <a:gd name="T21" fmla="*/ 5 h 18"/>
                <a:gd name="T22" fmla="*/ 52 w 41"/>
                <a:gd name="T23" fmla="*/ 5 h 18"/>
                <a:gd name="T24" fmla="*/ 50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0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1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3 h 124"/>
                <a:gd name="T2" fmla="*/ 5 w 5"/>
                <a:gd name="T3" fmla="*/ 130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30 h 124"/>
                <a:gd name="T10" fmla="*/ 2 w 5"/>
                <a:gd name="T11" fmla="*/ 133 h 124"/>
                <a:gd name="T12" fmla="*/ 2 w 5"/>
                <a:gd name="T13" fmla="*/ 133 h 124"/>
                <a:gd name="T14" fmla="*/ 5 w 5"/>
                <a:gd name="T15" fmla="*/ 135 h 124"/>
                <a:gd name="T16" fmla="*/ 5 w 5"/>
                <a:gd name="T17" fmla="*/ 130 h 124"/>
                <a:gd name="T18" fmla="*/ 2 w 5"/>
                <a:gd name="T19" fmla="*/ 133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2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26 w 13"/>
                <a:gd name="T5" fmla="*/ 5 h 10"/>
                <a:gd name="T6" fmla="*/ 28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3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4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1 w 32"/>
                <a:gd name="T5" fmla="*/ 23 h 16"/>
                <a:gd name="T6" fmla="*/ 41 w 32"/>
                <a:gd name="T7" fmla="*/ 30 h 16"/>
                <a:gd name="T8" fmla="*/ 43 w 32"/>
                <a:gd name="T9" fmla="*/ 22 h 16"/>
                <a:gd name="T10" fmla="*/ 33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5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20 h 16"/>
                <a:gd name="T8" fmla="*/ 30 w 56"/>
                <a:gd name="T9" fmla="*/ 23 h 16"/>
                <a:gd name="T10" fmla="*/ 43 w 56"/>
                <a:gd name="T11" fmla="*/ 30 h 16"/>
                <a:gd name="T12" fmla="*/ 45 w 56"/>
                <a:gd name="T13" fmla="*/ 20 h 16"/>
                <a:gd name="T14" fmla="*/ 30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6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1 w 32"/>
                <a:gd name="T7" fmla="*/ 9 h 9"/>
                <a:gd name="T8" fmla="*/ 21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7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8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9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99 h 112"/>
                <a:gd name="T2" fmla="*/ 9 w 18"/>
                <a:gd name="T3" fmla="*/ 99 h 112"/>
                <a:gd name="T4" fmla="*/ 9 w 18"/>
                <a:gd name="T5" fmla="*/ 73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3 h 112"/>
                <a:gd name="T20" fmla="*/ 9 w 18"/>
                <a:gd name="T21" fmla="*/ 101 h 112"/>
                <a:gd name="T22" fmla="*/ 9 w 18"/>
                <a:gd name="T23" fmla="*/ 101 h 112"/>
                <a:gd name="T24" fmla="*/ 9 w 18"/>
                <a:gd name="T25" fmla="*/ 99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0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30 w 16"/>
                <a:gd name="T1" fmla="*/ 29 h 32"/>
                <a:gd name="T2" fmla="*/ 30 w 16"/>
                <a:gd name="T3" fmla="*/ 29 h 32"/>
                <a:gd name="T4" fmla="*/ 22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9 w 16"/>
                <a:gd name="T11" fmla="*/ 18 h 32"/>
                <a:gd name="T12" fmla="*/ 24 w 16"/>
                <a:gd name="T13" fmla="*/ 32 h 32"/>
                <a:gd name="T14" fmla="*/ 24 w 16"/>
                <a:gd name="T15" fmla="*/ 32 h 32"/>
                <a:gd name="T16" fmla="*/ 30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1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2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29 h 7"/>
                <a:gd name="T4" fmla="*/ 123 w 123"/>
                <a:gd name="T5" fmla="*/ 22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3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9 w 13"/>
                <a:gd name="T1" fmla="*/ 0 h 16"/>
                <a:gd name="T2" fmla="*/ 19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28 w 13"/>
                <a:gd name="T13" fmla="*/ 5 h 16"/>
                <a:gd name="T14" fmla="*/ 28 w 13"/>
                <a:gd name="T15" fmla="*/ 5 h 16"/>
                <a:gd name="T16" fmla="*/ 19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4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4 h 41"/>
                <a:gd name="T6" fmla="*/ 0 w 23"/>
                <a:gd name="T7" fmla="*/ 47 h 41"/>
                <a:gd name="T8" fmla="*/ 5 w 23"/>
                <a:gd name="T9" fmla="*/ 52 h 41"/>
                <a:gd name="T10" fmla="*/ 13 w 23"/>
                <a:gd name="T11" fmla="*/ 36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5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2 h 39"/>
                <a:gd name="T8" fmla="*/ 5 w 16"/>
                <a:gd name="T9" fmla="*/ 38 h 39"/>
                <a:gd name="T10" fmla="*/ 0 w 16"/>
                <a:gd name="T11" fmla="*/ 49 h 39"/>
                <a:gd name="T12" fmla="*/ 6 w 16"/>
                <a:gd name="T13" fmla="*/ 50 h 39"/>
                <a:gd name="T14" fmla="*/ 10 w 16"/>
                <a:gd name="T15" fmla="*/ 40 h 39"/>
                <a:gd name="T16" fmla="*/ 11 w 16"/>
                <a:gd name="T17" fmla="*/ 34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6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9 w 13"/>
                <a:gd name="T1" fmla="*/ 0 h 58"/>
                <a:gd name="T2" fmla="*/ 19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47 h 58"/>
                <a:gd name="T12" fmla="*/ 5 w 13"/>
                <a:gd name="T13" fmla="*/ 47 h 58"/>
                <a:gd name="T14" fmla="*/ 19 w 13"/>
                <a:gd name="T15" fmla="*/ 30 h 58"/>
                <a:gd name="T16" fmla="*/ 22 w 13"/>
                <a:gd name="T17" fmla="*/ 27 h 58"/>
                <a:gd name="T18" fmla="*/ 26 w 13"/>
                <a:gd name="T19" fmla="*/ 14 h 58"/>
                <a:gd name="T20" fmla="*/ 28 w 13"/>
                <a:gd name="T21" fmla="*/ 0 h 58"/>
                <a:gd name="T22" fmla="*/ 28 w 13"/>
                <a:gd name="T23" fmla="*/ 0 h 58"/>
                <a:gd name="T24" fmla="*/ 19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7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8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21 w 6"/>
                <a:gd name="T5" fmla="*/ 7 h 16"/>
                <a:gd name="T6" fmla="*/ 1 w 6"/>
                <a:gd name="T7" fmla="*/ 5 h 16"/>
                <a:gd name="T8" fmla="*/ 1 w 6"/>
                <a:gd name="T9" fmla="*/ 20 h 16"/>
                <a:gd name="T10" fmla="*/ 1 w 6"/>
                <a:gd name="T11" fmla="*/ 30 h 16"/>
                <a:gd name="T12" fmla="*/ 34 w 6"/>
                <a:gd name="T13" fmla="*/ 26 h 16"/>
                <a:gd name="T14" fmla="*/ 34 w 6"/>
                <a:gd name="T15" fmla="*/ 20 h 16"/>
                <a:gd name="T16" fmla="*/ 34 w 6"/>
                <a:gd name="T17" fmla="*/ 7 h 16"/>
                <a:gd name="T18" fmla="*/ 34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9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9 w 30"/>
                <a:gd name="T11" fmla="*/ 9 h 9"/>
                <a:gd name="T12" fmla="*/ 19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0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30 h 16"/>
                <a:gd name="T2" fmla="*/ 1 w 65"/>
                <a:gd name="T3" fmla="*/ 30 h 16"/>
                <a:gd name="T4" fmla="*/ 16 w 65"/>
                <a:gd name="T5" fmla="*/ 22 h 16"/>
                <a:gd name="T6" fmla="*/ 29 w 65"/>
                <a:gd name="T7" fmla="*/ 20 h 16"/>
                <a:gd name="T8" fmla="*/ 57 w 65"/>
                <a:gd name="T9" fmla="*/ 20 h 16"/>
                <a:gd name="T10" fmla="*/ 76 w 65"/>
                <a:gd name="T11" fmla="*/ 7 h 16"/>
                <a:gd name="T12" fmla="*/ 76 w 65"/>
                <a:gd name="T13" fmla="*/ 0 h 16"/>
                <a:gd name="T14" fmla="*/ 57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20 h 16"/>
                <a:gd name="T22" fmla="*/ 0 w 65"/>
                <a:gd name="T23" fmla="*/ 20 h 16"/>
                <a:gd name="T24" fmla="*/ 1 w 65"/>
                <a:gd name="T25" fmla="*/ 3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1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33 h 22"/>
                <a:gd name="T2" fmla="*/ 1 w 42"/>
                <a:gd name="T3" fmla="*/ 33 h 22"/>
                <a:gd name="T4" fmla="*/ 9 w 42"/>
                <a:gd name="T5" fmla="*/ 29 h 22"/>
                <a:gd name="T6" fmla="*/ 18 w 42"/>
                <a:gd name="T7" fmla="*/ 25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4 h 22"/>
                <a:gd name="T20" fmla="*/ 0 w 42"/>
                <a:gd name="T21" fmla="*/ 29 h 22"/>
                <a:gd name="T22" fmla="*/ 0 w 42"/>
                <a:gd name="T23" fmla="*/ 29 h 22"/>
                <a:gd name="T24" fmla="*/ 1 w 42"/>
                <a:gd name="T25" fmla="*/ 33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2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3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4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32 w 20"/>
                <a:gd name="T1" fmla="*/ 22 h 18"/>
                <a:gd name="T2" fmla="*/ 32 w 20"/>
                <a:gd name="T3" fmla="*/ 22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32 w 20"/>
                <a:gd name="T13" fmla="*/ 31 h 18"/>
                <a:gd name="T14" fmla="*/ 32 w 20"/>
                <a:gd name="T15" fmla="*/ 31 h 18"/>
                <a:gd name="T16" fmla="*/ 32 w 20"/>
                <a:gd name="T17" fmla="*/ 2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5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6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1 w 30"/>
                <a:gd name="T1" fmla="*/ 8 h 13"/>
                <a:gd name="T2" fmla="*/ 41 w 30"/>
                <a:gd name="T3" fmla="*/ 8 h 13"/>
                <a:gd name="T4" fmla="*/ 26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9 w 30"/>
                <a:gd name="T13" fmla="*/ 13 h 13"/>
                <a:gd name="T14" fmla="*/ 39 w 30"/>
                <a:gd name="T15" fmla="*/ 13 h 13"/>
                <a:gd name="T16" fmla="*/ 41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7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0 w 41"/>
                <a:gd name="T1" fmla="*/ 1 h 9"/>
                <a:gd name="T2" fmla="*/ 30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0 w 41"/>
                <a:gd name="T13" fmla="*/ 4 h 9"/>
                <a:gd name="T14" fmla="*/ 30 w 41"/>
                <a:gd name="T15" fmla="*/ 4 h 9"/>
                <a:gd name="T16" fmla="*/ 30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8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7 w 39"/>
                <a:gd name="T1" fmla="*/ 0 h 13"/>
                <a:gd name="T2" fmla="*/ 47 w 39"/>
                <a:gd name="T3" fmla="*/ 0 h 13"/>
                <a:gd name="T4" fmla="*/ 39 w 39"/>
                <a:gd name="T5" fmla="*/ 5 h 13"/>
                <a:gd name="T6" fmla="*/ 31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1 w 39"/>
                <a:gd name="T17" fmla="*/ 13 h 13"/>
                <a:gd name="T18" fmla="*/ 40 w 39"/>
                <a:gd name="T19" fmla="*/ 11 h 13"/>
                <a:gd name="T20" fmla="*/ 50 w 39"/>
                <a:gd name="T21" fmla="*/ 5 h 13"/>
                <a:gd name="T22" fmla="*/ 50 w 39"/>
                <a:gd name="T23" fmla="*/ 5 h 13"/>
                <a:gd name="T24" fmla="*/ 47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9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7 h 20"/>
                <a:gd name="T6" fmla="*/ 3 w 10"/>
                <a:gd name="T7" fmla="*/ 32 h 20"/>
                <a:gd name="T8" fmla="*/ 8 w 10"/>
                <a:gd name="T9" fmla="*/ 29 h 20"/>
                <a:gd name="T10" fmla="*/ 8 w 10"/>
                <a:gd name="T11" fmla="*/ 26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6 h 20"/>
                <a:gd name="T38" fmla="*/ 3 w 10"/>
                <a:gd name="T39" fmla="*/ 27 h 20"/>
                <a:gd name="T40" fmla="*/ 7 w 10"/>
                <a:gd name="T41" fmla="*/ 29 h 20"/>
                <a:gd name="T42" fmla="*/ 7 w 10"/>
                <a:gd name="T43" fmla="*/ 26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0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1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50 h 63"/>
                <a:gd name="T10" fmla="*/ 19 w 13"/>
                <a:gd name="T11" fmla="*/ 74 h 63"/>
                <a:gd name="T12" fmla="*/ 28 w 13"/>
                <a:gd name="T13" fmla="*/ 74 h 63"/>
                <a:gd name="T14" fmla="*/ 26 w 13"/>
                <a:gd name="T15" fmla="*/ 49 h 63"/>
                <a:gd name="T16" fmla="*/ 19 w 13"/>
                <a:gd name="T17" fmla="*/ 25 h 63"/>
                <a:gd name="T18" fmla="*/ 1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2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4 h 49"/>
                <a:gd name="T8" fmla="*/ 9 w 18"/>
                <a:gd name="T9" fmla="*/ 25 h 49"/>
                <a:gd name="T10" fmla="*/ 9 w 18"/>
                <a:gd name="T11" fmla="*/ 31 h 49"/>
                <a:gd name="T12" fmla="*/ 9 w 18"/>
                <a:gd name="T13" fmla="*/ 31 h 49"/>
                <a:gd name="T14" fmla="*/ 9 w 18"/>
                <a:gd name="T15" fmla="*/ 23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3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8 w 25"/>
                <a:gd name="T9" fmla="*/ 29 h 38"/>
                <a:gd name="T10" fmla="*/ 31 w 25"/>
                <a:gd name="T11" fmla="*/ 38 h 38"/>
                <a:gd name="T12" fmla="*/ 36 w 25"/>
                <a:gd name="T13" fmla="*/ 36 h 38"/>
                <a:gd name="T14" fmla="*/ 31 w 25"/>
                <a:gd name="T15" fmla="*/ 25 h 38"/>
                <a:gd name="T16" fmla="*/ 25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4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44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45" name="Picture 87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247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267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77" r:id="rId1"/>
    <p:sldLayoutId id="2147486578" r:id="rId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5 h 614"/>
                <a:gd name="T14" fmla="*/ 459 w 478"/>
                <a:gd name="T15" fmla="*/ 210 h 614"/>
                <a:gd name="T16" fmla="*/ 452 w 478"/>
                <a:gd name="T17" fmla="*/ 242 h 614"/>
                <a:gd name="T18" fmla="*/ 439 w 478"/>
                <a:gd name="T19" fmla="*/ 284 h 614"/>
                <a:gd name="T20" fmla="*/ 403 w 478"/>
                <a:gd name="T21" fmla="*/ 379 h 614"/>
                <a:gd name="T22" fmla="*/ 354 w 478"/>
                <a:gd name="T23" fmla="*/ 470 h 614"/>
                <a:gd name="T24" fmla="*/ 321 w 478"/>
                <a:gd name="T25" fmla="*/ 519 h 614"/>
                <a:gd name="T26" fmla="*/ 287 w 478"/>
                <a:gd name="T27" fmla="*/ 562 h 614"/>
                <a:gd name="T28" fmla="*/ 257 w 478"/>
                <a:gd name="T29" fmla="*/ 597 h 614"/>
                <a:gd name="T30" fmla="*/ 247 w 478"/>
                <a:gd name="T31" fmla="*/ 608 h 614"/>
                <a:gd name="T32" fmla="*/ 246 w 478"/>
                <a:gd name="T33" fmla="*/ 608 h 614"/>
                <a:gd name="T34" fmla="*/ 236 w 478"/>
                <a:gd name="T35" fmla="*/ 598 h 614"/>
                <a:gd name="T36" fmla="*/ 216 w 478"/>
                <a:gd name="T37" fmla="*/ 580 h 614"/>
                <a:gd name="T38" fmla="*/ 206 w 478"/>
                <a:gd name="T39" fmla="*/ 571 h 614"/>
                <a:gd name="T40" fmla="*/ 195 w 478"/>
                <a:gd name="T41" fmla="*/ 559 h 614"/>
                <a:gd name="T42" fmla="*/ 180 w 478"/>
                <a:gd name="T43" fmla="*/ 541 h 614"/>
                <a:gd name="T44" fmla="*/ 159 w 478"/>
                <a:gd name="T45" fmla="*/ 508 h 614"/>
                <a:gd name="T46" fmla="*/ 144 w 478"/>
                <a:gd name="T47" fmla="*/ 485 h 614"/>
                <a:gd name="T48" fmla="*/ 129 w 478"/>
                <a:gd name="T49" fmla="*/ 460 h 614"/>
                <a:gd name="T50" fmla="*/ 105 w 478"/>
                <a:gd name="T51" fmla="*/ 428 h 614"/>
                <a:gd name="T52" fmla="*/ 80 w 478"/>
                <a:gd name="T53" fmla="*/ 396 h 614"/>
                <a:gd name="T54" fmla="*/ 64 w 478"/>
                <a:gd name="T55" fmla="*/ 363 h 614"/>
                <a:gd name="T56" fmla="*/ 54 w 478"/>
                <a:gd name="T57" fmla="*/ 334 h 614"/>
                <a:gd name="T58" fmla="*/ 42 w 478"/>
                <a:gd name="T59" fmla="*/ 300 h 614"/>
                <a:gd name="T60" fmla="*/ 32 w 478"/>
                <a:gd name="T61" fmla="*/ 271 h 614"/>
                <a:gd name="T62" fmla="*/ 23 w 478"/>
                <a:gd name="T63" fmla="*/ 235 h 614"/>
                <a:gd name="T64" fmla="*/ 14 w 478"/>
                <a:gd name="T65" fmla="*/ 197 h 614"/>
                <a:gd name="T66" fmla="*/ 8 w 478"/>
                <a:gd name="T67" fmla="*/ 161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9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1 h 8"/>
                <a:gd name="T8" fmla="*/ 478 w 480"/>
                <a:gd name="T9" fmla="*/ 11 h 8"/>
                <a:gd name="T10" fmla="*/ 480 w 480"/>
                <a:gd name="T11" fmla="*/ 9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9 h 126"/>
                <a:gd name="T2" fmla="*/ 5 w 15"/>
                <a:gd name="T3" fmla="*/ 129 h 126"/>
                <a:gd name="T4" fmla="*/ 15 w 15"/>
                <a:gd name="T5" fmla="*/ 89 h 126"/>
                <a:gd name="T6" fmla="*/ 16 w 15"/>
                <a:gd name="T7" fmla="*/ 48 h 126"/>
                <a:gd name="T8" fmla="*/ 18 w 15"/>
                <a:gd name="T9" fmla="*/ 18 h 126"/>
                <a:gd name="T10" fmla="*/ 18 w 15"/>
                <a:gd name="T11" fmla="*/ 1 h 126"/>
                <a:gd name="T12" fmla="*/ 13 w 15"/>
                <a:gd name="T13" fmla="*/ 0 h 126"/>
                <a:gd name="T14" fmla="*/ 13 w 15"/>
                <a:gd name="T15" fmla="*/ 18 h 126"/>
                <a:gd name="T16" fmla="*/ 12 w 15"/>
                <a:gd name="T17" fmla="*/ 48 h 126"/>
                <a:gd name="T18" fmla="*/ 5 w 15"/>
                <a:gd name="T19" fmla="*/ 87 h 126"/>
                <a:gd name="T20" fmla="*/ 0 w 15"/>
                <a:gd name="T21" fmla="*/ 129 h 126"/>
                <a:gd name="T22" fmla="*/ 0 w 15"/>
                <a:gd name="T23" fmla="*/ 129 h 126"/>
                <a:gd name="T24" fmla="*/ 5 w 15"/>
                <a:gd name="T25" fmla="*/ 129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6 h 139"/>
                <a:gd name="T2" fmla="*/ 6 w 34"/>
                <a:gd name="T3" fmla="*/ 136 h 139"/>
                <a:gd name="T4" fmla="*/ 21 w 34"/>
                <a:gd name="T5" fmla="*/ 96 h 139"/>
                <a:gd name="T6" fmla="*/ 27 w 34"/>
                <a:gd name="T7" fmla="*/ 67 h 139"/>
                <a:gd name="T8" fmla="*/ 32 w 34"/>
                <a:gd name="T9" fmla="*/ 36 h 139"/>
                <a:gd name="T10" fmla="*/ 37 w 34"/>
                <a:gd name="T11" fmla="*/ 0 h 139"/>
                <a:gd name="T12" fmla="*/ 32 w 34"/>
                <a:gd name="T13" fmla="*/ 0 h 139"/>
                <a:gd name="T14" fmla="*/ 27 w 34"/>
                <a:gd name="T15" fmla="*/ 34 h 139"/>
                <a:gd name="T16" fmla="*/ 22 w 34"/>
                <a:gd name="T17" fmla="*/ 65 h 139"/>
                <a:gd name="T18" fmla="*/ 13 w 34"/>
                <a:gd name="T19" fmla="*/ 94 h 139"/>
                <a:gd name="T20" fmla="*/ 0 w 34"/>
                <a:gd name="T21" fmla="*/ 136 h 139"/>
                <a:gd name="T22" fmla="*/ 0 w 34"/>
                <a:gd name="T23" fmla="*/ 136 h 139"/>
                <a:gd name="T24" fmla="*/ 6 w 34"/>
                <a:gd name="T25" fmla="*/ 136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40 w 44"/>
                <a:gd name="T7" fmla="*/ 43 h 43"/>
                <a:gd name="T8" fmla="*/ 41 w 44"/>
                <a:gd name="T9" fmla="*/ 38 h 43"/>
                <a:gd name="T10" fmla="*/ 25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8 h 90"/>
                <a:gd name="T8" fmla="*/ 35 w 66"/>
                <a:gd name="T9" fmla="*/ 64 h 90"/>
                <a:gd name="T10" fmla="*/ 45 w 66"/>
                <a:gd name="T11" fmla="*/ 73 h 90"/>
                <a:gd name="T12" fmla="*/ 54 w 66"/>
                <a:gd name="T13" fmla="*/ 86 h 90"/>
                <a:gd name="T14" fmla="*/ 61 w 66"/>
                <a:gd name="T15" fmla="*/ 93 h 90"/>
                <a:gd name="T16" fmla="*/ 66 w 66"/>
                <a:gd name="T17" fmla="*/ 88 h 90"/>
                <a:gd name="T18" fmla="*/ 59 w 66"/>
                <a:gd name="T19" fmla="*/ 81 h 90"/>
                <a:gd name="T20" fmla="*/ 48 w 66"/>
                <a:gd name="T21" fmla="*/ 68 h 90"/>
                <a:gd name="T22" fmla="*/ 40 w 66"/>
                <a:gd name="T23" fmla="*/ 59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0 w 103"/>
                <a:gd name="T13" fmla="*/ 114 h 174"/>
                <a:gd name="T14" fmla="*/ 73 w 103"/>
                <a:gd name="T15" fmla="*/ 130 h 174"/>
                <a:gd name="T16" fmla="*/ 85 w 103"/>
                <a:gd name="T17" fmla="*/ 150 h 174"/>
                <a:gd name="T18" fmla="*/ 101 w 103"/>
                <a:gd name="T19" fmla="*/ 174 h 174"/>
                <a:gd name="T20" fmla="*/ 106 w 103"/>
                <a:gd name="T21" fmla="*/ 170 h 174"/>
                <a:gd name="T22" fmla="*/ 91 w 103"/>
                <a:gd name="T23" fmla="*/ 147 h 174"/>
                <a:gd name="T24" fmla="*/ 77 w 103"/>
                <a:gd name="T25" fmla="*/ 127 h 174"/>
                <a:gd name="T26" fmla="*/ 65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7 h 181"/>
                <a:gd name="T10" fmla="*/ 44 w 50"/>
                <a:gd name="T11" fmla="*/ 178 h 181"/>
                <a:gd name="T12" fmla="*/ 50 w 50"/>
                <a:gd name="T13" fmla="*/ 174 h 181"/>
                <a:gd name="T14" fmla="*/ 31 w 50"/>
                <a:gd name="T15" fmla="*/ 115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6 h 148"/>
                <a:gd name="T10" fmla="*/ 4 w 12"/>
                <a:gd name="T11" fmla="*/ 151 h 148"/>
                <a:gd name="T12" fmla="*/ 12 w 12"/>
                <a:gd name="T13" fmla="*/ 151 h 148"/>
                <a:gd name="T14" fmla="*/ 7 w 12"/>
                <a:gd name="T15" fmla="*/ 106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5 h 655"/>
                <a:gd name="T24" fmla="*/ 441 w 514"/>
                <a:gd name="T25" fmla="*/ 405 h 655"/>
                <a:gd name="T26" fmla="*/ 421 w 514"/>
                <a:gd name="T27" fmla="*/ 452 h 655"/>
                <a:gd name="T28" fmla="*/ 396 w 514"/>
                <a:gd name="T29" fmla="*/ 501 h 655"/>
                <a:gd name="T30" fmla="*/ 359 w 514"/>
                <a:gd name="T31" fmla="*/ 553 h 655"/>
                <a:gd name="T32" fmla="*/ 316 w 514"/>
                <a:gd name="T33" fmla="*/ 602 h 655"/>
                <a:gd name="T34" fmla="*/ 280 w 514"/>
                <a:gd name="T35" fmla="*/ 638 h 655"/>
                <a:gd name="T36" fmla="*/ 269 w 514"/>
                <a:gd name="T37" fmla="*/ 649 h 655"/>
                <a:gd name="T38" fmla="*/ 265 w 514"/>
                <a:gd name="T39" fmla="*/ 652 h 655"/>
                <a:gd name="T40" fmla="*/ 259 w 514"/>
                <a:gd name="T41" fmla="*/ 647 h 655"/>
                <a:gd name="T42" fmla="*/ 247 w 514"/>
                <a:gd name="T43" fmla="*/ 638 h 655"/>
                <a:gd name="T44" fmla="*/ 226 w 514"/>
                <a:gd name="T45" fmla="*/ 622 h 655"/>
                <a:gd name="T46" fmla="*/ 218 w 514"/>
                <a:gd name="T47" fmla="*/ 613 h 655"/>
                <a:gd name="T48" fmla="*/ 206 w 514"/>
                <a:gd name="T49" fmla="*/ 597 h 655"/>
                <a:gd name="T50" fmla="*/ 185 w 514"/>
                <a:gd name="T51" fmla="*/ 573 h 655"/>
                <a:gd name="T52" fmla="*/ 160 w 514"/>
                <a:gd name="T53" fmla="*/ 535 h 655"/>
                <a:gd name="T54" fmla="*/ 116 w 514"/>
                <a:gd name="T55" fmla="*/ 459 h 655"/>
                <a:gd name="T56" fmla="*/ 82 w 514"/>
                <a:gd name="T57" fmla="*/ 387 h 655"/>
                <a:gd name="T58" fmla="*/ 65 w 514"/>
                <a:gd name="T59" fmla="*/ 346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2 h 175"/>
                <a:gd name="T6" fmla="*/ 15 w 184"/>
                <a:gd name="T7" fmla="*/ 172 h 175"/>
                <a:gd name="T8" fmla="*/ 15 w 184"/>
                <a:gd name="T9" fmla="*/ 172 h 175"/>
                <a:gd name="T10" fmla="*/ 17 w 184"/>
                <a:gd name="T11" fmla="*/ 172 h 175"/>
                <a:gd name="T12" fmla="*/ 18 w 184"/>
                <a:gd name="T13" fmla="*/ 169 h 175"/>
                <a:gd name="T14" fmla="*/ 17 w 184"/>
                <a:gd name="T15" fmla="*/ 165 h 175"/>
                <a:gd name="T16" fmla="*/ 15 w 184"/>
                <a:gd name="T17" fmla="*/ 158 h 175"/>
                <a:gd name="T18" fmla="*/ 15 w 184"/>
                <a:gd name="T19" fmla="*/ 154 h 175"/>
                <a:gd name="T20" fmla="*/ 15 w 184"/>
                <a:gd name="T21" fmla="*/ 151 h 175"/>
                <a:gd name="T22" fmla="*/ 15 w 184"/>
                <a:gd name="T23" fmla="*/ 145 h 175"/>
                <a:gd name="T24" fmla="*/ 13 w 184"/>
                <a:gd name="T25" fmla="*/ 136 h 175"/>
                <a:gd name="T26" fmla="*/ 12 w 184"/>
                <a:gd name="T27" fmla="*/ 129 h 175"/>
                <a:gd name="T28" fmla="*/ 10 w 184"/>
                <a:gd name="T29" fmla="*/ 120 h 175"/>
                <a:gd name="T30" fmla="*/ 8 w 184"/>
                <a:gd name="T31" fmla="*/ 109 h 175"/>
                <a:gd name="T32" fmla="*/ 8 w 184"/>
                <a:gd name="T33" fmla="*/ 100 h 175"/>
                <a:gd name="T34" fmla="*/ 7 w 184"/>
                <a:gd name="T35" fmla="*/ 91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3 w 58"/>
                <a:gd name="T15" fmla="*/ 6 h 89"/>
                <a:gd name="T16" fmla="*/ 36 w 58"/>
                <a:gd name="T17" fmla="*/ 4 h 89"/>
                <a:gd name="T18" fmla="*/ 43 w 58"/>
                <a:gd name="T19" fmla="*/ 2 h 89"/>
                <a:gd name="T20" fmla="*/ 44 w 58"/>
                <a:gd name="T21" fmla="*/ 4 h 89"/>
                <a:gd name="T22" fmla="*/ 44 w 58"/>
                <a:gd name="T23" fmla="*/ 7 h 89"/>
                <a:gd name="T24" fmla="*/ 44 w 58"/>
                <a:gd name="T25" fmla="*/ 9 h 89"/>
                <a:gd name="T26" fmla="*/ 46 w 58"/>
                <a:gd name="T27" fmla="*/ 27 h 89"/>
                <a:gd name="T28" fmla="*/ 41 w 58"/>
                <a:gd name="T29" fmla="*/ 33 h 89"/>
                <a:gd name="T30" fmla="*/ 36 w 58"/>
                <a:gd name="T31" fmla="*/ 34 h 89"/>
                <a:gd name="T32" fmla="*/ 36 w 58"/>
                <a:gd name="T33" fmla="*/ 42 h 89"/>
                <a:gd name="T34" fmla="*/ 39 w 58"/>
                <a:gd name="T35" fmla="*/ 45 h 89"/>
                <a:gd name="T36" fmla="*/ 41 w 58"/>
                <a:gd name="T37" fmla="*/ 54 h 89"/>
                <a:gd name="T38" fmla="*/ 44 w 58"/>
                <a:gd name="T39" fmla="*/ 33 h 89"/>
                <a:gd name="T40" fmla="*/ 46 w 58"/>
                <a:gd name="T41" fmla="*/ 31 h 89"/>
                <a:gd name="T42" fmla="*/ 49 w 58"/>
                <a:gd name="T43" fmla="*/ 31 h 89"/>
                <a:gd name="T44" fmla="*/ 54 w 58"/>
                <a:gd name="T45" fmla="*/ 31 h 89"/>
                <a:gd name="T46" fmla="*/ 61 w 58"/>
                <a:gd name="T47" fmla="*/ 38 h 89"/>
                <a:gd name="T48" fmla="*/ 54 w 58"/>
                <a:gd name="T49" fmla="*/ 40 h 89"/>
                <a:gd name="T50" fmla="*/ 49 w 58"/>
                <a:gd name="T51" fmla="*/ 34 h 89"/>
                <a:gd name="T52" fmla="*/ 46 w 58"/>
                <a:gd name="T53" fmla="*/ 34 h 89"/>
                <a:gd name="T54" fmla="*/ 44 w 58"/>
                <a:gd name="T55" fmla="*/ 36 h 89"/>
                <a:gd name="T56" fmla="*/ 46 w 58"/>
                <a:gd name="T57" fmla="*/ 40 h 89"/>
                <a:gd name="T58" fmla="*/ 46 w 58"/>
                <a:gd name="T59" fmla="*/ 51 h 89"/>
                <a:gd name="T60" fmla="*/ 39 w 58"/>
                <a:gd name="T61" fmla="*/ 62 h 89"/>
                <a:gd name="T62" fmla="*/ 43 w 58"/>
                <a:gd name="T63" fmla="*/ 81 h 89"/>
                <a:gd name="T64" fmla="*/ 36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3 w 58"/>
                <a:gd name="T71" fmla="*/ 76 h 89"/>
                <a:gd name="T72" fmla="*/ 33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5 w 56"/>
                <a:gd name="T19" fmla="*/ 2 h 89"/>
                <a:gd name="T20" fmla="*/ 37 w 56"/>
                <a:gd name="T21" fmla="*/ 4 h 89"/>
                <a:gd name="T22" fmla="*/ 37 w 56"/>
                <a:gd name="T23" fmla="*/ 7 h 89"/>
                <a:gd name="T24" fmla="*/ 40 w 56"/>
                <a:gd name="T25" fmla="*/ 11 h 89"/>
                <a:gd name="T26" fmla="*/ 38 w 56"/>
                <a:gd name="T27" fmla="*/ 29 h 89"/>
                <a:gd name="T28" fmla="*/ 33 w 56"/>
                <a:gd name="T29" fmla="*/ 33 h 89"/>
                <a:gd name="T30" fmla="*/ 30 w 56"/>
                <a:gd name="T31" fmla="*/ 34 h 89"/>
                <a:gd name="T32" fmla="*/ 28 w 56"/>
                <a:gd name="T33" fmla="*/ 42 h 89"/>
                <a:gd name="T34" fmla="*/ 32 w 56"/>
                <a:gd name="T35" fmla="*/ 45 h 89"/>
                <a:gd name="T36" fmla="*/ 35 w 56"/>
                <a:gd name="T37" fmla="*/ 54 h 89"/>
                <a:gd name="T38" fmla="*/ 37 w 56"/>
                <a:gd name="T39" fmla="*/ 33 h 89"/>
                <a:gd name="T40" fmla="*/ 40 w 56"/>
                <a:gd name="T41" fmla="*/ 31 h 89"/>
                <a:gd name="T42" fmla="*/ 43 w 56"/>
                <a:gd name="T43" fmla="*/ 31 h 89"/>
                <a:gd name="T44" fmla="*/ 50 w 56"/>
                <a:gd name="T45" fmla="*/ 33 h 89"/>
                <a:gd name="T46" fmla="*/ 53 w 56"/>
                <a:gd name="T47" fmla="*/ 38 h 89"/>
                <a:gd name="T48" fmla="*/ 45 w 56"/>
                <a:gd name="T49" fmla="*/ 40 h 89"/>
                <a:gd name="T50" fmla="*/ 43 w 56"/>
                <a:gd name="T51" fmla="*/ 34 h 89"/>
                <a:gd name="T52" fmla="*/ 40 w 56"/>
                <a:gd name="T53" fmla="*/ 34 h 89"/>
                <a:gd name="T54" fmla="*/ 38 w 56"/>
                <a:gd name="T55" fmla="*/ 36 h 89"/>
                <a:gd name="T56" fmla="*/ 38 w 56"/>
                <a:gd name="T57" fmla="*/ 42 h 89"/>
                <a:gd name="T58" fmla="*/ 38 w 56"/>
                <a:gd name="T59" fmla="*/ 56 h 89"/>
                <a:gd name="T60" fmla="*/ 33 w 56"/>
                <a:gd name="T61" fmla="*/ 63 h 89"/>
                <a:gd name="T62" fmla="*/ 35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1 w 56"/>
                <a:gd name="T15" fmla="*/ 6 h 87"/>
                <a:gd name="T16" fmla="*/ 33 w 56"/>
                <a:gd name="T17" fmla="*/ 4 h 87"/>
                <a:gd name="T18" fmla="*/ 41 w 56"/>
                <a:gd name="T19" fmla="*/ 0 h 87"/>
                <a:gd name="T20" fmla="*/ 42 w 56"/>
                <a:gd name="T21" fmla="*/ 4 h 87"/>
                <a:gd name="T22" fmla="*/ 42 w 56"/>
                <a:gd name="T23" fmla="*/ 8 h 87"/>
                <a:gd name="T24" fmla="*/ 46 w 56"/>
                <a:gd name="T25" fmla="*/ 9 h 87"/>
                <a:gd name="T26" fmla="*/ 44 w 56"/>
                <a:gd name="T27" fmla="*/ 27 h 87"/>
                <a:gd name="T28" fmla="*/ 39 w 56"/>
                <a:gd name="T29" fmla="*/ 33 h 87"/>
                <a:gd name="T30" fmla="*/ 36 w 56"/>
                <a:gd name="T31" fmla="*/ 35 h 87"/>
                <a:gd name="T32" fmla="*/ 36 w 56"/>
                <a:gd name="T33" fmla="*/ 44 h 87"/>
                <a:gd name="T34" fmla="*/ 39 w 56"/>
                <a:gd name="T35" fmla="*/ 45 h 87"/>
                <a:gd name="T36" fmla="*/ 41 w 56"/>
                <a:gd name="T37" fmla="*/ 56 h 87"/>
                <a:gd name="T38" fmla="*/ 42 w 56"/>
                <a:gd name="T39" fmla="*/ 33 h 87"/>
                <a:gd name="T40" fmla="*/ 46 w 56"/>
                <a:gd name="T41" fmla="*/ 29 h 87"/>
                <a:gd name="T42" fmla="*/ 49 w 56"/>
                <a:gd name="T43" fmla="*/ 29 h 87"/>
                <a:gd name="T44" fmla="*/ 56 w 56"/>
                <a:gd name="T45" fmla="*/ 33 h 87"/>
                <a:gd name="T46" fmla="*/ 59 w 56"/>
                <a:gd name="T47" fmla="*/ 38 h 87"/>
                <a:gd name="T48" fmla="*/ 51 w 56"/>
                <a:gd name="T49" fmla="*/ 38 h 87"/>
                <a:gd name="T50" fmla="*/ 49 w 56"/>
                <a:gd name="T51" fmla="*/ 35 h 87"/>
                <a:gd name="T52" fmla="*/ 46 w 56"/>
                <a:gd name="T53" fmla="*/ 35 h 87"/>
                <a:gd name="T54" fmla="*/ 44 w 56"/>
                <a:gd name="T55" fmla="*/ 36 h 87"/>
                <a:gd name="T56" fmla="*/ 44 w 56"/>
                <a:gd name="T57" fmla="*/ 40 h 87"/>
                <a:gd name="T58" fmla="*/ 46 w 56"/>
                <a:gd name="T59" fmla="*/ 51 h 87"/>
                <a:gd name="T60" fmla="*/ 38 w 56"/>
                <a:gd name="T61" fmla="*/ 62 h 87"/>
                <a:gd name="T62" fmla="*/ 41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3 w 56"/>
                <a:gd name="T71" fmla="*/ 76 h 87"/>
                <a:gd name="T72" fmla="*/ 31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2 h 124"/>
                <a:gd name="T2" fmla="*/ 72 w 146"/>
                <a:gd name="T3" fmla="*/ 0 h 124"/>
                <a:gd name="T4" fmla="*/ 143 w 146"/>
                <a:gd name="T5" fmla="*/ 102 h 124"/>
                <a:gd name="T6" fmla="*/ 143 w 146"/>
                <a:gd name="T7" fmla="*/ 125 h 124"/>
                <a:gd name="T8" fmla="*/ 72 w 146"/>
                <a:gd name="T9" fmla="*/ 30 h 124"/>
                <a:gd name="T10" fmla="*/ 2 w 146"/>
                <a:gd name="T11" fmla="*/ 127 h 124"/>
                <a:gd name="T12" fmla="*/ 0 w 146"/>
                <a:gd name="T13" fmla="*/ 102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8 h 171"/>
                <a:gd name="T2" fmla="*/ 5 w 5"/>
                <a:gd name="T3" fmla="*/ 166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6 h 171"/>
                <a:gd name="T10" fmla="*/ 3 w 5"/>
                <a:gd name="T11" fmla="*/ 168 h 171"/>
                <a:gd name="T12" fmla="*/ 3 w 5"/>
                <a:gd name="T13" fmla="*/ 168 h 171"/>
                <a:gd name="T14" fmla="*/ 5 w 5"/>
                <a:gd name="T15" fmla="*/ 168 h 171"/>
                <a:gd name="T16" fmla="*/ 5 w 5"/>
                <a:gd name="T17" fmla="*/ 166 h 171"/>
                <a:gd name="T18" fmla="*/ 3 w 5"/>
                <a:gd name="T19" fmla="*/ 168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2 w 505"/>
                <a:gd name="T1" fmla="*/ 7 h 9"/>
                <a:gd name="T2" fmla="*/ 502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2 w 505"/>
                <a:gd name="T9" fmla="*/ 7 h 9"/>
                <a:gd name="T10" fmla="*/ 502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0 h 37"/>
                <a:gd name="T2" fmla="*/ 3 w 6"/>
                <a:gd name="T3" fmla="*/ 40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9 h 37"/>
                <a:gd name="T14" fmla="*/ 0 w 6"/>
                <a:gd name="T15" fmla="*/ 39 h 37"/>
                <a:gd name="T16" fmla="*/ 3 w 6"/>
                <a:gd name="T17" fmla="*/ 4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8 h 131"/>
                <a:gd name="T2" fmla="*/ 5 w 16"/>
                <a:gd name="T3" fmla="*/ 128 h 131"/>
                <a:gd name="T4" fmla="*/ 11 w 16"/>
                <a:gd name="T5" fmla="*/ 83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3 h 131"/>
                <a:gd name="T20" fmla="*/ 0 w 16"/>
                <a:gd name="T21" fmla="*/ 127 h 131"/>
                <a:gd name="T22" fmla="*/ 0 w 16"/>
                <a:gd name="T23" fmla="*/ 127 h 131"/>
                <a:gd name="T24" fmla="*/ 5 w 16"/>
                <a:gd name="T25" fmla="*/ 128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5 w 110"/>
                <a:gd name="T13" fmla="*/ 223 h 344"/>
                <a:gd name="T14" fmla="*/ 77 w 110"/>
                <a:gd name="T15" fmla="*/ 182 h 344"/>
                <a:gd name="T16" fmla="*/ 88 w 110"/>
                <a:gd name="T17" fmla="*/ 139 h 344"/>
                <a:gd name="T18" fmla="*/ 98 w 110"/>
                <a:gd name="T19" fmla="*/ 93 h 344"/>
                <a:gd name="T20" fmla="*/ 106 w 110"/>
                <a:gd name="T21" fmla="*/ 48 h 344"/>
                <a:gd name="T22" fmla="*/ 113 w 110"/>
                <a:gd name="T23" fmla="*/ 1 h 344"/>
                <a:gd name="T24" fmla="*/ 108 w 110"/>
                <a:gd name="T25" fmla="*/ 0 h 344"/>
                <a:gd name="T26" fmla="*/ 100 w 110"/>
                <a:gd name="T27" fmla="*/ 47 h 344"/>
                <a:gd name="T28" fmla="*/ 91 w 110"/>
                <a:gd name="T29" fmla="*/ 93 h 344"/>
                <a:gd name="T30" fmla="*/ 83 w 110"/>
                <a:gd name="T31" fmla="*/ 137 h 344"/>
                <a:gd name="T32" fmla="*/ 72 w 110"/>
                <a:gd name="T33" fmla="*/ 180 h 344"/>
                <a:gd name="T34" fmla="*/ 59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0 w 131"/>
                <a:gd name="T13" fmla="*/ 90 h 155"/>
                <a:gd name="T14" fmla="*/ 91 w 131"/>
                <a:gd name="T15" fmla="*/ 65 h 155"/>
                <a:gd name="T16" fmla="*/ 114 w 131"/>
                <a:gd name="T17" fmla="*/ 34 h 155"/>
                <a:gd name="T18" fmla="*/ 134 w 131"/>
                <a:gd name="T19" fmla="*/ 3 h 155"/>
                <a:gd name="T20" fmla="*/ 129 w 131"/>
                <a:gd name="T21" fmla="*/ 0 h 155"/>
                <a:gd name="T22" fmla="*/ 108 w 131"/>
                <a:gd name="T23" fmla="*/ 30 h 155"/>
                <a:gd name="T24" fmla="*/ 86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1 w 46"/>
                <a:gd name="T9" fmla="*/ 34 h 40"/>
                <a:gd name="T10" fmla="*/ 38 w 46"/>
                <a:gd name="T11" fmla="*/ 40 h 40"/>
                <a:gd name="T12" fmla="*/ 43 w 46"/>
                <a:gd name="T13" fmla="*/ 34 h 40"/>
                <a:gd name="T14" fmla="*/ 34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9 w 82"/>
                <a:gd name="T7" fmla="*/ 77 h 108"/>
                <a:gd name="T8" fmla="*/ 64 w 82"/>
                <a:gd name="T9" fmla="*/ 97 h 108"/>
                <a:gd name="T10" fmla="*/ 76 w 82"/>
                <a:gd name="T11" fmla="*/ 108 h 108"/>
                <a:gd name="T12" fmla="*/ 79 w 82"/>
                <a:gd name="T13" fmla="*/ 104 h 108"/>
                <a:gd name="T14" fmla="*/ 69 w 82"/>
                <a:gd name="T15" fmla="*/ 92 h 108"/>
                <a:gd name="T16" fmla="*/ 53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4 h 186"/>
                <a:gd name="T14" fmla="*/ 57 w 92"/>
                <a:gd name="T15" fmla="*/ 139 h 186"/>
                <a:gd name="T16" fmla="*/ 71 w 92"/>
                <a:gd name="T17" fmla="*/ 164 h 186"/>
                <a:gd name="T18" fmla="*/ 87 w 92"/>
                <a:gd name="T19" fmla="*/ 189 h 186"/>
                <a:gd name="T20" fmla="*/ 92 w 92"/>
                <a:gd name="T21" fmla="*/ 188 h 186"/>
                <a:gd name="T22" fmla="*/ 77 w 92"/>
                <a:gd name="T23" fmla="*/ 160 h 186"/>
                <a:gd name="T24" fmla="*/ 62 w 92"/>
                <a:gd name="T25" fmla="*/ 135 h 186"/>
                <a:gd name="T26" fmla="*/ 51 w 92"/>
                <a:gd name="T27" fmla="*/ 110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1 h 173"/>
                <a:gd name="T8" fmla="*/ 33 w 50"/>
                <a:gd name="T9" fmla="*/ 134 h 173"/>
                <a:gd name="T10" fmla="*/ 43 w 50"/>
                <a:gd name="T11" fmla="*/ 170 h 173"/>
                <a:gd name="T12" fmla="*/ 50 w 50"/>
                <a:gd name="T13" fmla="*/ 168 h 173"/>
                <a:gd name="T14" fmla="*/ 38 w 50"/>
                <a:gd name="T15" fmla="*/ 132 h 173"/>
                <a:gd name="T16" fmla="*/ 27 w 50"/>
                <a:gd name="T17" fmla="*/ 89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7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4 w 352"/>
                <a:gd name="T1" fmla="*/ 1 h 456"/>
                <a:gd name="T2" fmla="*/ 232 w 352"/>
                <a:gd name="T3" fmla="*/ 14 h 456"/>
                <a:gd name="T4" fmla="*/ 219 w 352"/>
                <a:gd name="T5" fmla="*/ 41 h 456"/>
                <a:gd name="T6" fmla="*/ 208 w 352"/>
                <a:gd name="T7" fmla="*/ 90 h 456"/>
                <a:gd name="T8" fmla="*/ 201 w 352"/>
                <a:gd name="T9" fmla="*/ 149 h 456"/>
                <a:gd name="T10" fmla="*/ 198 w 352"/>
                <a:gd name="T11" fmla="*/ 193 h 456"/>
                <a:gd name="T12" fmla="*/ 201 w 352"/>
                <a:gd name="T13" fmla="*/ 211 h 456"/>
                <a:gd name="T14" fmla="*/ 208 w 352"/>
                <a:gd name="T15" fmla="*/ 211 h 456"/>
                <a:gd name="T16" fmla="*/ 224 w 352"/>
                <a:gd name="T17" fmla="*/ 211 h 456"/>
                <a:gd name="T18" fmla="*/ 252 w 352"/>
                <a:gd name="T19" fmla="*/ 211 h 456"/>
                <a:gd name="T20" fmla="*/ 290 w 352"/>
                <a:gd name="T21" fmla="*/ 205 h 456"/>
                <a:gd name="T22" fmla="*/ 322 w 352"/>
                <a:gd name="T23" fmla="*/ 196 h 456"/>
                <a:gd name="T24" fmla="*/ 339 w 352"/>
                <a:gd name="T25" fmla="*/ 186 h 456"/>
                <a:gd name="T26" fmla="*/ 355 w 352"/>
                <a:gd name="T27" fmla="*/ 166 h 456"/>
                <a:gd name="T28" fmla="*/ 344 w 352"/>
                <a:gd name="T29" fmla="*/ 278 h 456"/>
                <a:gd name="T30" fmla="*/ 322 w 352"/>
                <a:gd name="T31" fmla="*/ 267 h 456"/>
                <a:gd name="T32" fmla="*/ 294 w 352"/>
                <a:gd name="T33" fmla="*/ 258 h 456"/>
                <a:gd name="T34" fmla="*/ 265 w 352"/>
                <a:gd name="T35" fmla="*/ 253 h 456"/>
                <a:gd name="T36" fmla="*/ 240 w 352"/>
                <a:gd name="T37" fmla="*/ 249 h 456"/>
                <a:gd name="T38" fmla="*/ 213 w 352"/>
                <a:gd name="T39" fmla="*/ 248 h 456"/>
                <a:gd name="T40" fmla="*/ 208 w 352"/>
                <a:gd name="T41" fmla="*/ 248 h 456"/>
                <a:gd name="T42" fmla="*/ 198 w 352"/>
                <a:gd name="T43" fmla="*/ 249 h 456"/>
                <a:gd name="T44" fmla="*/ 198 w 352"/>
                <a:gd name="T45" fmla="*/ 267 h 456"/>
                <a:gd name="T46" fmla="*/ 198 w 352"/>
                <a:gd name="T47" fmla="*/ 287 h 456"/>
                <a:gd name="T48" fmla="*/ 203 w 352"/>
                <a:gd name="T49" fmla="*/ 349 h 456"/>
                <a:gd name="T50" fmla="*/ 213 w 352"/>
                <a:gd name="T51" fmla="*/ 406 h 456"/>
                <a:gd name="T52" fmla="*/ 221 w 352"/>
                <a:gd name="T53" fmla="*/ 430 h 456"/>
                <a:gd name="T54" fmla="*/ 237 w 352"/>
                <a:gd name="T55" fmla="*/ 451 h 456"/>
                <a:gd name="T56" fmla="*/ 116 w 352"/>
                <a:gd name="T57" fmla="*/ 451 h 456"/>
                <a:gd name="T58" fmla="*/ 124 w 352"/>
                <a:gd name="T59" fmla="*/ 437 h 456"/>
                <a:gd name="T60" fmla="*/ 139 w 352"/>
                <a:gd name="T61" fmla="*/ 405 h 456"/>
                <a:gd name="T62" fmla="*/ 144 w 352"/>
                <a:gd name="T63" fmla="*/ 390 h 456"/>
                <a:gd name="T64" fmla="*/ 149 w 352"/>
                <a:gd name="T65" fmla="*/ 376 h 456"/>
                <a:gd name="T66" fmla="*/ 152 w 352"/>
                <a:gd name="T67" fmla="*/ 350 h 456"/>
                <a:gd name="T68" fmla="*/ 159 w 352"/>
                <a:gd name="T69" fmla="*/ 309 h 456"/>
                <a:gd name="T70" fmla="*/ 160 w 352"/>
                <a:gd name="T71" fmla="*/ 267 h 456"/>
                <a:gd name="T72" fmla="*/ 159 w 352"/>
                <a:gd name="T73" fmla="*/ 251 h 456"/>
                <a:gd name="T74" fmla="*/ 154 w 352"/>
                <a:gd name="T75" fmla="*/ 249 h 456"/>
                <a:gd name="T76" fmla="*/ 149 w 352"/>
                <a:gd name="T77" fmla="*/ 249 h 456"/>
                <a:gd name="T78" fmla="*/ 134 w 352"/>
                <a:gd name="T79" fmla="*/ 248 h 456"/>
                <a:gd name="T80" fmla="*/ 105 w 352"/>
                <a:gd name="T81" fmla="*/ 249 h 456"/>
                <a:gd name="T82" fmla="*/ 75 w 352"/>
                <a:gd name="T83" fmla="*/ 253 h 456"/>
                <a:gd name="T84" fmla="*/ 44 w 352"/>
                <a:gd name="T85" fmla="*/ 262 h 456"/>
                <a:gd name="T86" fmla="*/ 19 w 352"/>
                <a:gd name="T87" fmla="*/ 273 h 456"/>
                <a:gd name="T88" fmla="*/ 1 w 352"/>
                <a:gd name="T89" fmla="*/ 282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7 h 20"/>
                <a:gd name="T2" fmla="*/ 3 w 14"/>
                <a:gd name="T3" fmla="*/ 17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1 h 20"/>
                <a:gd name="T14" fmla="*/ 0 w 14"/>
                <a:gd name="T15" fmla="*/ 11 h 20"/>
                <a:gd name="T16" fmla="*/ 3 w 14"/>
                <a:gd name="T17" fmla="*/ 1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3 w 20"/>
                <a:gd name="T7" fmla="*/ 20 h 45"/>
                <a:gd name="T8" fmla="*/ 18 w 20"/>
                <a:gd name="T9" fmla="*/ 13 h 45"/>
                <a:gd name="T10" fmla="*/ 23 w 20"/>
                <a:gd name="T11" fmla="*/ 6 h 45"/>
                <a:gd name="T12" fmla="*/ 20 w 20"/>
                <a:gd name="T13" fmla="*/ 0 h 45"/>
                <a:gd name="T14" fmla="*/ 13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8 h 65"/>
                <a:gd name="T2" fmla="*/ 5 w 12"/>
                <a:gd name="T3" fmla="*/ 68 h 65"/>
                <a:gd name="T4" fmla="*/ 5 w 12"/>
                <a:gd name="T5" fmla="*/ 55 h 65"/>
                <a:gd name="T6" fmla="*/ 7 w 12"/>
                <a:gd name="T7" fmla="*/ 41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1 h 65"/>
                <a:gd name="T18" fmla="*/ 2 w 12"/>
                <a:gd name="T19" fmla="*/ 53 h 65"/>
                <a:gd name="T20" fmla="*/ 0 w 12"/>
                <a:gd name="T21" fmla="*/ 68 h 65"/>
                <a:gd name="T22" fmla="*/ 0 w 12"/>
                <a:gd name="T23" fmla="*/ 68 h 65"/>
                <a:gd name="T24" fmla="*/ 5 w 12"/>
                <a:gd name="T25" fmla="*/ 68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1 h 20"/>
                <a:gd name="T2" fmla="*/ 7 w 7"/>
                <a:gd name="T3" fmla="*/ 11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1 h 20"/>
                <a:gd name="T12" fmla="*/ 5 w 7"/>
                <a:gd name="T13" fmla="*/ 17 h 20"/>
                <a:gd name="T14" fmla="*/ 5 w 7"/>
                <a:gd name="T15" fmla="*/ 17 h 20"/>
                <a:gd name="T16" fmla="*/ 7 w 7"/>
                <a:gd name="T17" fmla="*/ 1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8 w 35"/>
                <a:gd name="T1" fmla="*/ 0 h 7"/>
                <a:gd name="T2" fmla="*/ 38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9 h 7"/>
                <a:gd name="T10" fmla="*/ 9 w 35"/>
                <a:gd name="T11" fmla="*/ 10 h 7"/>
                <a:gd name="T12" fmla="*/ 38 w 35"/>
                <a:gd name="T13" fmla="*/ 10 h 7"/>
                <a:gd name="T14" fmla="*/ 38 w 35"/>
                <a:gd name="T15" fmla="*/ 10 h 7"/>
                <a:gd name="T16" fmla="*/ 38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3 w 56"/>
                <a:gd name="T1" fmla="*/ 0 h 10"/>
                <a:gd name="T2" fmla="*/ 53 w 56"/>
                <a:gd name="T3" fmla="*/ 0 h 10"/>
                <a:gd name="T4" fmla="*/ 39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7 h 10"/>
                <a:gd name="T14" fmla="*/ 18 w 56"/>
                <a:gd name="T15" fmla="*/ 7 h 10"/>
                <a:gd name="T16" fmla="*/ 28 w 56"/>
                <a:gd name="T17" fmla="*/ 6 h 10"/>
                <a:gd name="T18" fmla="*/ 41 w 56"/>
                <a:gd name="T19" fmla="*/ 5 h 10"/>
                <a:gd name="T20" fmla="*/ 53 w 56"/>
                <a:gd name="T21" fmla="*/ 5 h 10"/>
                <a:gd name="T22" fmla="*/ 53 w 56"/>
                <a:gd name="T23" fmla="*/ 5 h 10"/>
                <a:gd name="T24" fmla="*/ 53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2 w 41"/>
                <a:gd name="T1" fmla="*/ 0 h 18"/>
                <a:gd name="T2" fmla="*/ 42 w 41"/>
                <a:gd name="T3" fmla="*/ 0 h 18"/>
                <a:gd name="T4" fmla="*/ 34 w 41"/>
                <a:gd name="T5" fmla="*/ 4 h 18"/>
                <a:gd name="T6" fmla="*/ 26 w 41"/>
                <a:gd name="T7" fmla="*/ 5 h 18"/>
                <a:gd name="T8" fmla="*/ 13 w 41"/>
                <a:gd name="T9" fmla="*/ 9 h 18"/>
                <a:gd name="T10" fmla="*/ 0 w 41"/>
                <a:gd name="T11" fmla="*/ 10 h 18"/>
                <a:gd name="T12" fmla="*/ 0 w 41"/>
                <a:gd name="T13" fmla="*/ 15 h 18"/>
                <a:gd name="T14" fmla="*/ 14 w 41"/>
                <a:gd name="T15" fmla="*/ 11 h 18"/>
                <a:gd name="T16" fmla="*/ 26 w 41"/>
                <a:gd name="T17" fmla="*/ 10 h 18"/>
                <a:gd name="T18" fmla="*/ 35 w 41"/>
                <a:gd name="T19" fmla="*/ 9 h 18"/>
                <a:gd name="T20" fmla="*/ 44 w 41"/>
                <a:gd name="T21" fmla="*/ 5 h 18"/>
                <a:gd name="T22" fmla="*/ 44 w 41"/>
                <a:gd name="T23" fmla="*/ 5 h 18"/>
                <a:gd name="T24" fmla="*/ 42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5 h 124"/>
                <a:gd name="T2" fmla="*/ 5 w 5"/>
                <a:gd name="T3" fmla="*/ 122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2 h 124"/>
                <a:gd name="T10" fmla="*/ 2 w 5"/>
                <a:gd name="T11" fmla="*/ 125 h 124"/>
                <a:gd name="T12" fmla="*/ 2 w 5"/>
                <a:gd name="T13" fmla="*/ 125 h 124"/>
                <a:gd name="T14" fmla="*/ 5 w 5"/>
                <a:gd name="T15" fmla="*/ 127 h 124"/>
                <a:gd name="T16" fmla="*/ 5 w 5"/>
                <a:gd name="T17" fmla="*/ 122 h 124"/>
                <a:gd name="T18" fmla="*/ 2 w 5"/>
                <a:gd name="T19" fmla="*/ 125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5 w 13"/>
                <a:gd name="T5" fmla="*/ 7 h 10"/>
                <a:gd name="T6" fmla="*/ 1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1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3 w 32"/>
                <a:gd name="T5" fmla="*/ 15 h 16"/>
                <a:gd name="T6" fmla="*/ 33 w 32"/>
                <a:gd name="T7" fmla="*/ 19 h 16"/>
                <a:gd name="T8" fmla="*/ 35 w 32"/>
                <a:gd name="T9" fmla="*/ 14 h 16"/>
                <a:gd name="T10" fmla="*/ 25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2 h 16"/>
                <a:gd name="T8" fmla="*/ 38 w 56"/>
                <a:gd name="T9" fmla="*/ 15 h 16"/>
                <a:gd name="T10" fmla="*/ 51 w 56"/>
                <a:gd name="T11" fmla="*/ 19 h 16"/>
                <a:gd name="T12" fmla="*/ 53 w 56"/>
                <a:gd name="T13" fmla="*/ 12 h 16"/>
                <a:gd name="T14" fmla="*/ 3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9 w 32"/>
                <a:gd name="T7" fmla="*/ 9 h 9"/>
                <a:gd name="T8" fmla="*/ 29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5 w 18"/>
                <a:gd name="T1" fmla="*/ 107 h 112"/>
                <a:gd name="T2" fmla="*/ 15 w 18"/>
                <a:gd name="T3" fmla="*/ 107 h 112"/>
                <a:gd name="T4" fmla="*/ 10 w 18"/>
                <a:gd name="T5" fmla="*/ 81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1 h 112"/>
                <a:gd name="T20" fmla="*/ 9 w 18"/>
                <a:gd name="T21" fmla="*/ 109 h 112"/>
                <a:gd name="T22" fmla="*/ 9 w 18"/>
                <a:gd name="T23" fmla="*/ 109 h 112"/>
                <a:gd name="T24" fmla="*/ 15 w 18"/>
                <a:gd name="T25" fmla="*/ 107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9 w 16"/>
                <a:gd name="T1" fmla="*/ 29 h 32"/>
                <a:gd name="T2" fmla="*/ 19 w 16"/>
                <a:gd name="T3" fmla="*/ 29 h 32"/>
                <a:gd name="T4" fmla="*/ 14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1 w 16"/>
                <a:gd name="T11" fmla="*/ 18 h 32"/>
                <a:gd name="T12" fmla="*/ 16 w 16"/>
                <a:gd name="T13" fmla="*/ 32 h 32"/>
                <a:gd name="T14" fmla="*/ 16 w 16"/>
                <a:gd name="T15" fmla="*/ 32 h 32"/>
                <a:gd name="T16" fmla="*/ 19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0 h 7"/>
                <a:gd name="T4" fmla="*/ 123 w 123"/>
                <a:gd name="T5" fmla="*/ 8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1 w 13"/>
                <a:gd name="T1" fmla="*/ 0 h 16"/>
                <a:gd name="T2" fmla="*/ 11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3 h 16"/>
                <a:gd name="T10" fmla="*/ 5 w 13"/>
                <a:gd name="T11" fmla="*/ 9 h 16"/>
                <a:gd name="T12" fmla="*/ 16 w 13"/>
                <a:gd name="T13" fmla="*/ 5 h 16"/>
                <a:gd name="T14" fmla="*/ 16 w 13"/>
                <a:gd name="T15" fmla="*/ 5 h 16"/>
                <a:gd name="T16" fmla="*/ 11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6 h 41"/>
                <a:gd name="T6" fmla="*/ 0 w 23"/>
                <a:gd name="T7" fmla="*/ 39 h 41"/>
                <a:gd name="T8" fmla="*/ 5 w 23"/>
                <a:gd name="T9" fmla="*/ 44 h 41"/>
                <a:gd name="T10" fmla="*/ 13 w 23"/>
                <a:gd name="T11" fmla="*/ 28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4 h 39"/>
                <a:gd name="T8" fmla="*/ 5 w 16"/>
                <a:gd name="T9" fmla="*/ 30 h 39"/>
                <a:gd name="T10" fmla="*/ 0 w 16"/>
                <a:gd name="T11" fmla="*/ 41 h 39"/>
                <a:gd name="T12" fmla="*/ 6 w 16"/>
                <a:gd name="T13" fmla="*/ 42 h 39"/>
                <a:gd name="T14" fmla="*/ 10 w 16"/>
                <a:gd name="T15" fmla="*/ 32 h 39"/>
                <a:gd name="T16" fmla="*/ 11 w 16"/>
                <a:gd name="T17" fmla="*/ 26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1 w 13"/>
                <a:gd name="T1" fmla="*/ 0 h 58"/>
                <a:gd name="T2" fmla="*/ 11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7 h 58"/>
                <a:gd name="T10" fmla="*/ 0 w 13"/>
                <a:gd name="T11" fmla="*/ 55 h 58"/>
                <a:gd name="T12" fmla="*/ 5 w 13"/>
                <a:gd name="T13" fmla="*/ 55 h 58"/>
                <a:gd name="T14" fmla="*/ 11 w 13"/>
                <a:gd name="T15" fmla="*/ 38 h 58"/>
                <a:gd name="T16" fmla="*/ 13 w 13"/>
                <a:gd name="T17" fmla="*/ 27 h 58"/>
                <a:gd name="T18" fmla="*/ 15 w 13"/>
                <a:gd name="T19" fmla="*/ 14 h 58"/>
                <a:gd name="T20" fmla="*/ 16 w 13"/>
                <a:gd name="T21" fmla="*/ 0 h 58"/>
                <a:gd name="T22" fmla="*/ 16 w 13"/>
                <a:gd name="T23" fmla="*/ 0 h 58"/>
                <a:gd name="T24" fmla="*/ 11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6 w 6"/>
                <a:gd name="T5" fmla="*/ 7 h 16"/>
                <a:gd name="T6" fmla="*/ 1 w 6"/>
                <a:gd name="T7" fmla="*/ 5 h 16"/>
                <a:gd name="T8" fmla="*/ 1 w 6"/>
                <a:gd name="T9" fmla="*/ 12 h 16"/>
                <a:gd name="T10" fmla="*/ 1 w 6"/>
                <a:gd name="T11" fmla="*/ 19 h 16"/>
                <a:gd name="T12" fmla="*/ 9 w 6"/>
                <a:gd name="T13" fmla="*/ 17 h 16"/>
                <a:gd name="T14" fmla="*/ 9 w 6"/>
                <a:gd name="T15" fmla="*/ 12 h 16"/>
                <a:gd name="T16" fmla="*/ 9 w 6"/>
                <a:gd name="T17" fmla="*/ 7 h 16"/>
                <a:gd name="T18" fmla="*/ 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20 w 30"/>
                <a:gd name="T7" fmla="*/ 7 h 9"/>
                <a:gd name="T8" fmla="*/ 23 w 30"/>
                <a:gd name="T9" fmla="*/ 9 h 9"/>
                <a:gd name="T10" fmla="*/ 27 w 30"/>
                <a:gd name="T11" fmla="*/ 9 h 9"/>
                <a:gd name="T12" fmla="*/ 27 w 30"/>
                <a:gd name="T13" fmla="*/ 2 h 9"/>
                <a:gd name="T14" fmla="*/ 23 w 30"/>
                <a:gd name="T15" fmla="*/ 2 h 9"/>
                <a:gd name="T16" fmla="*/ 20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9 h 16"/>
                <a:gd name="T2" fmla="*/ 1 w 65"/>
                <a:gd name="T3" fmla="*/ 19 h 16"/>
                <a:gd name="T4" fmla="*/ 16 w 65"/>
                <a:gd name="T5" fmla="*/ 14 h 16"/>
                <a:gd name="T6" fmla="*/ 29 w 65"/>
                <a:gd name="T7" fmla="*/ 12 h 16"/>
                <a:gd name="T8" fmla="*/ 49 w 65"/>
                <a:gd name="T9" fmla="*/ 12 h 16"/>
                <a:gd name="T10" fmla="*/ 68 w 65"/>
                <a:gd name="T11" fmla="*/ 7 h 16"/>
                <a:gd name="T12" fmla="*/ 68 w 65"/>
                <a:gd name="T13" fmla="*/ 0 h 16"/>
                <a:gd name="T14" fmla="*/ 49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2 h 16"/>
                <a:gd name="T22" fmla="*/ 0 w 65"/>
                <a:gd name="T23" fmla="*/ 12 h 16"/>
                <a:gd name="T24" fmla="*/ 1 w 65"/>
                <a:gd name="T25" fmla="*/ 19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5 h 22"/>
                <a:gd name="T2" fmla="*/ 1 w 42"/>
                <a:gd name="T3" fmla="*/ 25 h 22"/>
                <a:gd name="T4" fmla="*/ 9 w 42"/>
                <a:gd name="T5" fmla="*/ 21 h 22"/>
                <a:gd name="T6" fmla="*/ 18 w 42"/>
                <a:gd name="T7" fmla="*/ 17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6 h 22"/>
                <a:gd name="T20" fmla="*/ 0 w 42"/>
                <a:gd name="T21" fmla="*/ 21 h 22"/>
                <a:gd name="T22" fmla="*/ 0 w 42"/>
                <a:gd name="T23" fmla="*/ 21 h 22"/>
                <a:gd name="T24" fmla="*/ 1 w 42"/>
                <a:gd name="T25" fmla="*/ 2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8 h 14"/>
                <a:gd name="T2" fmla="*/ 0 w 21"/>
                <a:gd name="T3" fmla="*/ 8 h 14"/>
                <a:gd name="T4" fmla="*/ 3 w 21"/>
                <a:gd name="T5" fmla="*/ 11 h 14"/>
                <a:gd name="T6" fmla="*/ 10 w 21"/>
                <a:gd name="T7" fmla="*/ 8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8 h 14"/>
                <a:gd name="T22" fmla="*/ 3 w 21"/>
                <a:gd name="T23" fmla="*/ 8 h 14"/>
                <a:gd name="T24" fmla="*/ 0 w 21"/>
                <a:gd name="T25" fmla="*/ 8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3 w 20"/>
                <a:gd name="T1" fmla="*/ 14 h 18"/>
                <a:gd name="T2" fmla="*/ 23 w 20"/>
                <a:gd name="T3" fmla="*/ 14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3 w 20"/>
                <a:gd name="T13" fmla="*/ 21 h 18"/>
                <a:gd name="T14" fmla="*/ 23 w 20"/>
                <a:gd name="T15" fmla="*/ 21 h 18"/>
                <a:gd name="T16" fmla="*/ 23 w 20"/>
                <a:gd name="T17" fmla="*/ 14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3 w 30"/>
                <a:gd name="T1" fmla="*/ 8 h 13"/>
                <a:gd name="T2" fmla="*/ 33 w 30"/>
                <a:gd name="T3" fmla="*/ 8 h 13"/>
                <a:gd name="T4" fmla="*/ 18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1 w 30"/>
                <a:gd name="T13" fmla="*/ 13 h 13"/>
                <a:gd name="T14" fmla="*/ 31 w 30"/>
                <a:gd name="T15" fmla="*/ 13 h 13"/>
                <a:gd name="T16" fmla="*/ 33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8 w 41"/>
                <a:gd name="T1" fmla="*/ 1 h 9"/>
                <a:gd name="T2" fmla="*/ 38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6 h 9"/>
                <a:gd name="T12" fmla="*/ 38 w 41"/>
                <a:gd name="T13" fmla="*/ 6 h 9"/>
                <a:gd name="T14" fmla="*/ 38 w 41"/>
                <a:gd name="T15" fmla="*/ 6 h 9"/>
                <a:gd name="T16" fmla="*/ 38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9 w 39"/>
                <a:gd name="T1" fmla="*/ 0 h 13"/>
                <a:gd name="T2" fmla="*/ 39 w 39"/>
                <a:gd name="T3" fmla="*/ 0 h 13"/>
                <a:gd name="T4" fmla="*/ 31 w 39"/>
                <a:gd name="T5" fmla="*/ 5 h 13"/>
                <a:gd name="T6" fmla="*/ 23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3 w 39"/>
                <a:gd name="T17" fmla="*/ 13 h 13"/>
                <a:gd name="T18" fmla="*/ 32 w 39"/>
                <a:gd name="T19" fmla="*/ 11 h 13"/>
                <a:gd name="T20" fmla="*/ 42 w 39"/>
                <a:gd name="T21" fmla="*/ 5 h 13"/>
                <a:gd name="T22" fmla="*/ 42 w 39"/>
                <a:gd name="T23" fmla="*/ 5 h 13"/>
                <a:gd name="T24" fmla="*/ 39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9 h 20"/>
                <a:gd name="T6" fmla="*/ 3 w 10"/>
                <a:gd name="T7" fmla="*/ 23 h 20"/>
                <a:gd name="T8" fmla="*/ 8 w 10"/>
                <a:gd name="T9" fmla="*/ 21 h 20"/>
                <a:gd name="T10" fmla="*/ 8 w 10"/>
                <a:gd name="T11" fmla="*/ 18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8 h 20"/>
                <a:gd name="T38" fmla="*/ 3 w 10"/>
                <a:gd name="T39" fmla="*/ 19 h 20"/>
                <a:gd name="T40" fmla="*/ 7 w 10"/>
                <a:gd name="T41" fmla="*/ 21 h 20"/>
                <a:gd name="T42" fmla="*/ 7 w 10"/>
                <a:gd name="T43" fmla="*/ 18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2 h 63"/>
                <a:gd name="T10" fmla="*/ 11 w 13"/>
                <a:gd name="T11" fmla="*/ 66 h 63"/>
                <a:gd name="T12" fmla="*/ 16 w 13"/>
                <a:gd name="T13" fmla="*/ 66 h 63"/>
                <a:gd name="T14" fmla="*/ 15 w 13"/>
                <a:gd name="T15" fmla="*/ 41 h 63"/>
                <a:gd name="T16" fmla="*/ 11 w 13"/>
                <a:gd name="T17" fmla="*/ 25 h 63"/>
                <a:gd name="T18" fmla="*/ 10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2 h 49"/>
                <a:gd name="T8" fmla="*/ 9 w 18"/>
                <a:gd name="T9" fmla="*/ 33 h 49"/>
                <a:gd name="T10" fmla="*/ 10 w 18"/>
                <a:gd name="T11" fmla="*/ 43 h 49"/>
                <a:gd name="T12" fmla="*/ 15 w 18"/>
                <a:gd name="T13" fmla="*/ 43 h 49"/>
                <a:gd name="T14" fmla="*/ 13 w 18"/>
                <a:gd name="T15" fmla="*/ 31 h 49"/>
                <a:gd name="T16" fmla="*/ 10 w 18"/>
                <a:gd name="T17" fmla="*/ 20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0 w 25"/>
                <a:gd name="T9" fmla="*/ 29 h 38"/>
                <a:gd name="T10" fmla="*/ 23 w 25"/>
                <a:gd name="T11" fmla="*/ 38 h 38"/>
                <a:gd name="T12" fmla="*/ 28 w 25"/>
                <a:gd name="T13" fmla="*/ 36 h 38"/>
                <a:gd name="T14" fmla="*/ 23 w 25"/>
                <a:gd name="T15" fmla="*/ 25 h 38"/>
                <a:gd name="T16" fmla="*/ 17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805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4" r:id="rId1"/>
    <p:sldLayoutId id="2147486595" r:id="rId2"/>
    <p:sldLayoutId id="2147486596" r:id="rId3"/>
    <p:sldLayoutId id="2147486597" r:id="rId4"/>
    <p:sldLayoutId id="2147486598" r:id="rId5"/>
    <p:sldLayoutId id="2147486599" r:id="rId6"/>
    <p:sldLayoutId id="2147486600" r:id="rId7"/>
    <p:sldLayoutId id="2147486601" r:id="rId8"/>
    <p:sldLayoutId id="2147486602" r:id="rId9"/>
    <p:sldLayoutId id="2147486603" r:id="rId10"/>
    <p:sldLayoutId id="2147486604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4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6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6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8" r:id="rId1"/>
    <p:sldLayoutId id="2147486659" r:id="rId2"/>
    <p:sldLayoutId id="2147486660" r:id="rId3"/>
    <p:sldLayoutId id="2147486661" r:id="rId4"/>
    <p:sldLayoutId id="2147486662" r:id="rId5"/>
    <p:sldLayoutId id="2147486663" r:id="rId6"/>
    <p:sldLayoutId id="2147486664" r:id="rId7"/>
    <p:sldLayoutId id="2147486665" r:id="rId8"/>
    <p:sldLayoutId id="2147486666" r:id="rId9"/>
    <p:sldLayoutId id="2147486667" r:id="rId10"/>
    <p:sldLayoutId id="2147486668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43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249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7 h 614"/>
                <a:gd name="T14" fmla="*/ 459 w 478"/>
                <a:gd name="T15" fmla="*/ 202 h 614"/>
                <a:gd name="T16" fmla="*/ 452 w 478"/>
                <a:gd name="T17" fmla="*/ 234 h 614"/>
                <a:gd name="T18" fmla="*/ 439 w 478"/>
                <a:gd name="T19" fmla="*/ 276 h 614"/>
                <a:gd name="T20" fmla="*/ 403 w 478"/>
                <a:gd name="T21" fmla="*/ 371 h 614"/>
                <a:gd name="T22" fmla="*/ 354 w 478"/>
                <a:gd name="T23" fmla="*/ 457 h 614"/>
                <a:gd name="T24" fmla="*/ 321 w 478"/>
                <a:gd name="T25" fmla="*/ 503 h 614"/>
                <a:gd name="T26" fmla="*/ 287 w 478"/>
                <a:gd name="T27" fmla="*/ 546 h 614"/>
                <a:gd name="T28" fmla="*/ 257 w 478"/>
                <a:gd name="T29" fmla="*/ 581 h 614"/>
                <a:gd name="T30" fmla="*/ 247 w 478"/>
                <a:gd name="T31" fmla="*/ 592 h 614"/>
                <a:gd name="T32" fmla="*/ 246 w 478"/>
                <a:gd name="T33" fmla="*/ 592 h 614"/>
                <a:gd name="T34" fmla="*/ 236 w 478"/>
                <a:gd name="T35" fmla="*/ 582 h 614"/>
                <a:gd name="T36" fmla="*/ 216 w 478"/>
                <a:gd name="T37" fmla="*/ 564 h 614"/>
                <a:gd name="T38" fmla="*/ 206 w 478"/>
                <a:gd name="T39" fmla="*/ 555 h 614"/>
                <a:gd name="T40" fmla="*/ 195 w 478"/>
                <a:gd name="T41" fmla="*/ 543 h 614"/>
                <a:gd name="T42" fmla="*/ 180 w 478"/>
                <a:gd name="T43" fmla="*/ 525 h 614"/>
                <a:gd name="T44" fmla="*/ 159 w 478"/>
                <a:gd name="T45" fmla="*/ 492 h 614"/>
                <a:gd name="T46" fmla="*/ 144 w 478"/>
                <a:gd name="T47" fmla="*/ 469 h 614"/>
                <a:gd name="T48" fmla="*/ 129 w 478"/>
                <a:gd name="T49" fmla="*/ 452 h 614"/>
                <a:gd name="T50" fmla="*/ 105 w 478"/>
                <a:gd name="T51" fmla="*/ 420 h 614"/>
                <a:gd name="T52" fmla="*/ 80 w 478"/>
                <a:gd name="T53" fmla="*/ 388 h 614"/>
                <a:gd name="T54" fmla="*/ 64 w 478"/>
                <a:gd name="T55" fmla="*/ 355 h 614"/>
                <a:gd name="T56" fmla="*/ 54 w 478"/>
                <a:gd name="T57" fmla="*/ 326 h 614"/>
                <a:gd name="T58" fmla="*/ 42 w 478"/>
                <a:gd name="T59" fmla="*/ 292 h 614"/>
                <a:gd name="T60" fmla="*/ 32 w 478"/>
                <a:gd name="T61" fmla="*/ 263 h 614"/>
                <a:gd name="T62" fmla="*/ 23 w 478"/>
                <a:gd name="T63" fmla="*/ 227 h 614"/>
                <a:gd name="T64" fmla="*/ 14 w 478"/>
                <a:gd name="T65" fmla="*/ 189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3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29 h 8"/>
                <a:gd name="T8" fmla="*/ 478 w 480"/>
                <a:gd name="T9" fmla="*/ 29 h 8"/>
                <a:gd name="T10" fmla="*/ 480 w 480"/>
                <a:gd name="T11" fmla="*/ 2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1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2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7 h 126"/>
                <a:gd name="T2" fmla="*/ 5 w 15"/>
                <a:gd name="T3" fmla="*/ 137 h 126"/>
                <a:gd name="T4" fmla="*/ 23 w 15"/>
                <a:gd name="T5" fmla="*/ 97 h 126"/>
                <a:gd name="T6" fmla="*/ 25 w 15"/>
                <a:gd name="T7" fmla="*/ 48 h 126"/>
                <a:gd name="T8" fmla="*/ 29 w 15"/>
                <a:gd name="T9" fmla="*/ 18 h 126"/>
                <a:gd name="T10" fmla="*/ 29 w 15"/>
                <a:gd name="T11" fmla="*/ 1 h 126"/>
                <a:gd name="T12" fmla="*/ 21 w 15"/>
                <a:gd name="T13" fmla="*/ 0 h 126"/>
                <a:gd name="T14" fmla="*/ 21 w 15"/>
                <a:gd name="T15" fmla="*/ 18 h 126"/>
                <a:gd name="T16" fmla="*/ 20 w 15"/>
                <a:gd name="T17" fmla="*/ 48 h 126"/>
                <a:gd name="T18" fmla="*/ 5 w 15"/>
                <a:gd name="T19" fmla="*/ 95 h 126"/>
                <a:gd name="T20" fmla="*/ 0 w 15"/>
                <a:gd name="T21" fmla="*/ 137 h 126"/>
                <a:gd name="T22" fmla="*/ 0 w 15"/>
                <a:gd name="T23" fmla="*/ 137 h 126"/>
                <a:gd name="T24" fmla="*/ 5 w 15"/>
                <a:gd name="T25" fmla="*/ 137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3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8 h 139"/>
                <a:gd name="T2" fmla="*/ 6 w 34"/>
                <a:gd name="T3" fmla="*/ 128 h 139"/>
                <a:gd name="T4" fmla="*/ 29 w 34"/>
                <a:gd name="T5" fmla="*/ 88 h 139"/>
                <a:gd name="T6" fmla="*/ 35 w 34"/>
                <a:gd name="T7" fmla="*/ 67 h 139"/>
                <a:gd name="T8" fmla="*/ 40 w 34"/>
                <a:gd name="T9" fmla="*/ 36 h 139"/>
                <a:gd name="T10" fmla="*/ 45 w 34"/>
                <a:gd name="T11" fmla="*/ 0 h 139"/>
                <a:gd name="T12" fmla="*/ 40 w 34"/>
                <a:gd name="T13" fmla="*/ 0 h 139"/>
                <a:gd name="T14" fmla="*/ 35 w 34"/>
                <a:gd name="T15" fmla="*/ 34 h 139"/>
                <a:gd name="T16" fmla="*/ 30 w 34"/>
                <a:gd name="T17" fmla="*/ 65 h 139"/>
                <a:gd name="T18" fmla="*/ 13 w 34"/>
                <a:gd name="T19" fmla="*/ 86 h 139"/>
                <a:gd name="T20" fmla="*/ 0 w 34"/>
                <a:gd name="T21" fmla="*/ 128 h 139"/>
                <a:gd name="T22" fmla="*/ 0 w 34"/>
                <a:gd name="T23" fmla="*/ 128 h 139"/>
                <a:gd name="T24" fmla="*/ 6 w 34"/>
                <a:gd name="T25" fmla="*/ 128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4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5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6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2 w 44"/>
                <a:gd name="T7" fmla="*/ 43 h 43"/>
                <a:gd name="T8" fmla="*/ 33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7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6 h 90"/>
                <a:gd name="T8" fmla="*/ 35 w 66"/>
                <a:gd name="T9" fmla="*/ 72 h 90"/>
                <a:gd name="T10" fmla="*/ 45 w 66"/>
                <a:gd name="T11" fmla="*/ 81 h 90"/>
                <a:gd name="T12" fmla="*/ 54 w 66"/>
                <a:gd name="T13" fmla="*/ 94 h 90"/>
                <a:gd name="T14" fmla="*/ 61 w 66"/>
                <a:gd name="T15" fmla="*/ 101 h 90"/>
                <a:gd name="T16" fmla="*/ 66 w 66"/>
                <a:gd name="T17" fmla="*/ 96 h 90"/>
                <a:gd name="T18" fmla="*/ 59 w 66"/>
                <a:gd name="T19" fmla="*/ 89 h 90"/>
                <a:gd name="T20" fmla="*/ 48 w 66"/>
                <a:gd name="T21" fmla="*/ 76 h 90"/>
                <a:gd name="T22" fmla="*/ 40 w 66"/>
                <a:gd name="T23" fmla="*/ 67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8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8 w 103"/>
                <a:gd name="T13" fmla="*/ 114 h 174"/>
                <a:gd name="T14" fmla="*/ 81 w 103"/>
                <a:gd name="T15" fmla="*/ 130 h 174"/>
                <a:gd name="T16" fmla="*/ 93 w 103"/>
                <a:gd name="T17" fmla="*/ 150 h 174"/>
                <a:gd name="T18" fmla="*/ 109 w 103"/>
                <a:gd name="T19" fmla="*/ 174 h 174"/>
                <a:gd name="T20" fmla="*/ 114 w 103"/>
                <a:gd name="T21" fmla="*/ 170 h 174"/>
                <a:gd name="T22" fmla="*/ 99 w 103"/>
                <a:gd name="T23" fmla="*/ 147 h 174"/>
                <a:gd name="T24" fmla="*/ 85 w 103"/>
                <a:gd name="T25" fmla="*/ 127 h 174"/>
                <a:gd name="T26" fmla="*/ 73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9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09 h 181"/>
                <a:gd name="T10" fmla="*/ 44 w 50"/>
                <a:gd name="T11" fmla="*/ 170 h 181"/>
                <a:gd name="T12" fmla="*/ 50 w 50"/>
                <a:gd name="T13" fmla="*/ 166 h 181"/>
                <a:gd name="T14" fmla="*/ 31 w 50"/>
                <a:gd name="T15" fmla="*/ 107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0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4 h 148"/>
                <a:gd name="T10" fmla="*/ 4 w 12"/>
                <a:gd name="T11" fmla="*/ 159 h 148"/>
                <a:gd name="T12" fmla="*/ 12 w 12"/>
                <a:gd name="T13" fmla="*/ 159 h 148"/>
                <a:gd name="T14" fmla="*/ 7 w 12"/>
                <a:gd name="T15" fmla="*/ 114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1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97 h 655"/>
                <a:gd name="T26" fmla="*/ 421 w 514"/>
                <a:gd name="T27" fmla="*/ 444 h 655"/>
                <a:gd name="T28" fmla="*/ 396 w 514"/>
                <a:gd name="T29" fmla="*/ 493 h 655"/>
                <a:gd name="T30" fmla="*/ 359 w 514"/>
                <a:gd name="T31" fmla="*/ 545 h 655"/>
                <a:gd name="T32" fmla="*/ 316 w 514"/>
                <a:gd name="T33" fmla="*/ 594 h 655"/>
                <a:gd name="T34" fmla="*/ 280 w 514"/>
                <a:gd name="T35" fmla="*/ 630 h 655"/>
                <a:gd name="T36" fmla="*/ 269 w 514"/>
                <a:gd name="T37" fmla="*/ 641 h 655"/>
                <a:gd name="T38" fmla="*/ 265 w 514"/>
                <a:gd name="T39" fmla="*/ 644 h 655"/>
                <a:gd name="T40" fmla="*/ 259 w 514"/>
                <a:gd name="T41" fmla="*/ 639 h 655"/>
                <a:gd name="T42" fmla="*/ 247 w 514"/>
                <a:gd name="T43" fmla="*/ 630 h 655"/>
                <a:gd name="T44" fmla="*/ 226 w 514"/>
                <a:gd name="T45" fmla="*/ 614 h 655"/>
                <a:gd name="T46" fmla="*/ 218 w 514"/>
                <a:gd name="T47" fmla="*/ 605 h 655"/>
                <a:gd name="T48" fmla="*/ 206 w 514"/>
                <a:gd name="T49" fmla="*/ 589 h 655"/>
                <a:gd name="T50" fmla="*/ 185 w 514"/>
                <a:gd name="T51" fmla="*/ 565 h 655"/>
                <a:gd name="T52" fmla="*/ 160 w 514"/>
                <a:gd name="T53" fmla="*/ 527 h 655"/>
                <a:gd name="T54" fmla="*/ 116 w 514"/>
                <a:gd name="T55" fmla="*/ 451 h 655"/>
                <a:gd name="T56" fmla="*/ 82 w 514"/>
                <a:gd name="T57" fmla="*/ 379 h 655"/>
                <a:gd name="T58" fmla="*/ 65 w 514"/>
                <a:gd name="T59" fmla="*/ 338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2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4 h 175"/>
                <a:gd name="T6" fmla="*/ 15 w 184"/>
                <a:gd name="T7" fmla="*/ 164 h 175"/>
                <a:gd name="T8" fmla="*/ 15 w 184"/>
                <a:gd name="T9" fmla="*/ 164 h 175"/>
                <a:gd name="T10" fmla="*/ 17 w 184"/>
                <a:gd name="T11" fmla="*/ 164 h 175"/>
                <a:gd name="T12" fmla="*/ 18 w 184"/>
                <a:gd name="T13" fmla="*/ 161 h 175"/>
                <a:gd name="T14" fmla="*/ 17 w 184"/>
                <a:gd name="T15" fmla="*/ 157 h 175"/>
                <a:gd name="T16" fmla="*/ 15 w 184"/>
                <a:gd name="T17" fmla="*/ 150 h 175"/>
                <a:gd name="T18" fmla="*/ 15 w 184"/>
                <a:gd name="T19" fmla="*/ 146 h 175"/>
                <a:gd name="T20" fmla="*/ 15 w 184"/>
                <a:gd name="T21" fmla="*/ 143 h 175"/>
                <a:gd name="T22" fmla="*/ 15 w 184"/>
                <a:gd name="T23" fmla="*/ 137 h 175"/>
                <a:gd name="T24" fmla="*/ 13 w 184"/>
                <a:gd name="T25" fmla="*/ 128 h 175"/>
                <a:gd name="T26" fmla="*/ 12 w 184"/>
                <a:gd name="T27" fmla="*/ 121 h 175"/>
                <a:gd name="T28" fmla="*/ 10 w 184"/>
                <a:gd name="T29" fmla="*/ 112 h 175"/>
                <a:gd name="T30" fmla="*/ 8 w 184"/>
                <a:gd name="T31" fmla="*/ 101 h 175"/>
                <a:gd name="T32" fmla="*/ 8 w 184"/>
                <a:gd name="T33" fmla="*/ 92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3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1 w 58"/>
                <a:gd name="T15" fmla="*/ 6 h 89"/>
                <a:gd name="T16" fmla="*/ 44 w 58"/>
                <a:gd name="T17" fmla="*/ 4 h 89"/>
                <a:gd name="T18" fmla="*/ 51 w 58"/>
                <a:gd name="T19" fmla="*/ 2 h 89"/>
                <a:gd name="T20" fmla="*/ 52 w 58"/>
                <a:gd name="T21" fmla="*/ 4 h 89"/>
                <a:gd name="T22" fmla="*/ 52 w 58"/>
                <a:gd name="T23" fmla="*/ 7 h 89"/>
                <a:gd name="T24" fmla="*/ 52 w 58"/>
                <a:gd name="T25" fmla="*/ 9 h 89"/>
                <a:gd name="T26" fmla="*/ 54 w 58"/>
                <a:gd name="T27" fmla="*/ 27 h 89"/>
                <a:gd name="T28" fmla="*/ 49 w 58"/>
                <a:gd name="T29" fmla="*/ 33 h 89"/>
                <a:gd name="T30" fmla="*/ 44 w 58"/>
                <a:gd name="T31" fmla="*/ 34 h 89"/>
                <a:gd name="T32" fmla="*/ 44 w 58"/>
                <a:gd name="T33" fmla="*/ 42 h 89"/>
                <a:gd name="T34" fmla="*/ 47 w 58"/>
                <a:gd name="T35" fmla="*/ 45 h 89"/>
                <a:gd name="T36" fmla="*/ 49 w 58"/>
                <a:gd name="T37" fmla="*/ 54 h 89"/>
                <a:gd name="T38" fmla="*/ 52 w 58"/>
                <a:gd name="T39" fmla="*/ 33 h 89"/>
                <a:gd name="T40" fmla="*/ 54 w 58"/>
                <a:gd name="T41" fmla="*/ 31 h 89"/>
                <a:gd name="T42" fmla="*/ 57 w 58"/>
                <a:gd name="T43" fmla="*/ 31 h 89"/>
                <a:gd name="T44" fmla="*/ 62 w 58"/>
                <a:gd name="T45" fmla="*/ 31 h 89"/>
                <a:gd name="T46" fmla="*/ 69 w 58"/>
                <a:gd name="T47" fmla="*/ 38 h 89"/>
                <a:gd name="T48" fmla="*/ 62 w 58"/>
                <a:gd name="T49" fmla="*/ 40 h 89"/>
                <a:gd name="T50" fmla="*/ 57 w 58"/>
                <a:gd name="T51" fmla="*/ 34 h 89"/>
                <a:gd name="T52" fmla="*/ 54 w 58"/>
                <a:gd name="T53" fmla="*/ 34 h 89"/>
                <a:gd name="T54" fmla="*/ 52 w 58"/>
                <a:gd name="T55" fmla="*/ 36 h 89"/>
                <a:gd name="T56" fmla="*/ 54 w 58"/>
                <a:gd name="T57" fmla="*/ 40 h 89"/>
                <a:gd name="T58" fmla="*/ 54 w 58"/>
                <a:gd name="T59" fmla="*/ 51 h 89"/>
                <a:gd name="T60" fmla="*/ 47 w 58"/>
                <a:gd name="T61" fmla="*/ 62 h 89"/>
                <a:gd name="T62" fmla="*/ 51 w 58"/>
                <a:gd name="T63" fmla="*/ 81 h 89"/>
                <a:gd name="T64" fmla="*/ 44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1 w 58"/>
                <a:gd name="T71" fmla="*/ 76 h 89"/>
                <a:gd name="T72" fmla="*/ 41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4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9 w 56"/>
                <a:gd name="T21" fmla="*/ 4 h 89"/>
                <a:gd name="T22" fmla="*/ 29 w 56"/>
                <a:gd name="T23" fmla="*/ 7 h 89"/>
                <a:gd name="T24" fmla="*/ 32 w 56"/>
                <a:gd name="T25" fmla="*/ 11 h 89"/>
                <a:gd name="T26" fmla="*/ 30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9 w 56"/>
                <a:gd name="T39" fmla="*/ 33 h 89"/>
                <a:gd name="T40" fmla="*/ 32 w 56"/>
                <a:gd name="T41" fmla="*/ 31 h 89"/>
                <a:gd name="T42" fmla="*/ 35 w 56"/>
                <a:gd name="T43" fmla="*/ 31 h 89"/>
                <a:gd name="T44" fmla="*/ 42 w 56"/>
                <a:gd name="T45" fmla="*/ 33 h 89"/>
                <a:gd name="T46" fmla="*/ 45 w 56"/>
                <a:gd name="T47" fmla="*/ 38 h 89"/>
                <a:gd name="T48" fmla="*/ 37 w 56"/>
                <a:gd name="T49" fmla="*/ 40 h 89"/>
                <a:gd name="T50" fmla="*/ 35 w 56"/>
                <a:gd name="T51" fmla="*/ 34 h 89"/>
                <a:gd name="T52" fmla="*/ 32 w 56"/>
                <a:gd name="T53" fmla="*/ 34 h 89"/>
                <a:gd name="T54" fmla="*/ 30 w 56"/>
                <a:gd name="T55" fmla="*/ 36 h 89"/>
                <a:gd name="T56" fmla="*/ 30 w 56"/>
                <a:gd name="T57" fmla="*/ 42 h 89"/>
                <a:gd name="T58" fmla="*/ 30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5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9 w 56"/>
                <a:gd name="T15" fmla="*/ 6 h 87"/>
                <a:gd name="T16" fmla="*/ 41 w 56"/>
                <a:gd name="T17" fmla="*/ 4 h 87"/>
                <a:gd name="T18" fmla="*/ 49 w 56"/>
                <a:gd name="T19" fmla="*/ 0 h 87"/>
                <a:gd name="T20" fmla="*/ 50 w 56"/>
                <a:gd name="T21" fmla="*/ 4 h 87"/>
                <a:gd name="T22" fmla="*/ 50 w 56"/>
                <a:gd name="T23" fmla="*/ 8 h 87"/>
                <a:gd name="T24" fmla="*/ 54 w 56"/>
                <a:gd name="T25" fmla="*/ 9 h 87"/>
                <a:gd name="T26" fmla="*/ 52 w 56"/>
                <a:gd name="T27" fmla="*/ 27 h 87"/>
                <a:gd name="T28" fmla="*/ 47 w 56"/>
                <a:gd name="T29" fmla="*/ 33 h 87"/>
                <a:gd name="T30" fmla="*/ 44 w 56"/>
                <a:gd name="T31" fmla="*/ 35 h 87"/>
                <a:gd name="T32" fmla="*/ 44 w 56"/>
                <a:gd name="T33" fmla="*/ 44 h 87"/>
                <a:gd name="T34" fmla="*/ 47 w 56"/>
                <a:gd name="T35" fmla="*/ 45 h 87"/>
                <a:gd name="T36" fmla="*/ 49 w 56"/>
                <a:gd name="T37" fmla="*/ 56 h 87"/>
                <a:gd name="T38" fmla="*/ 50 w 56"/>
                <a:gd name="T39" fmla="*/ 33 h 87"/>
                <a:gd name="T40" fmla="*/ 54 w 56"/>
                <a:gd name="T41" fmla="*/ 29 h 87"/>
                <a:gd name="T42" fmla="*/ 57 w 56"/>
                <a:gd name="T43" fmla="*/ 29 h 87"/>
                <a:gd name="T44" fmla="*/ 64 w 56"/>
                <a:gd name="T45" fmla="*/ 33 h 87"/>
                <a:gd name="T46" fmla="*/ 67 w 56"/>
                <a:gd name="T47" fmla="*/ 38 h 87"/>
                <a:gd name="T48" fmla="*/ 59 w 56"/>
                <a:gd name="T49" fmla="*/ 38 h 87"/>
                <a:gd name="T50" fmla="*/ 57 w 56"/>
                <a:gd name="T51" fmla="*/ 35 h 87"/>
                <a:gd name="T52" fmla="*/ 54 w 56"/>
                <a:gd name="T53" fmla="*/ 35 h 87"/>
                <a:gd name="T54" fmla="*/ 52 w 56"/>
                <a:gd name="T55" fmla="*/ 36 h 87"/>
                <a:gd name="T56" fmla="*/ 52 w 56"/>
                <a:gd name="T57" fmla="*/ 40 h 87"/>
                <a:gd name="T58" fmla="*/ 54 w 56"/>
                <a:gd name="T59" fmla="*/ 51 h 87"/>
                <a:gd name="T60" fmla="*/ 46 w 56"/>
                <a:gd name="T61" fmla="*/ 62 h 87"/>
                <a:gd name="T62" fmla="*/ 49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1 w 56"/>
                <a:gd name="T71" fmla="*/ 76 h 87"/>
                <a:gd name="T72" fmla="*/ 39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6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10 h 124"/>
                <a:gd name="T2" fmla="*/ 72 w 146"/>
                <a:gd name="T3" fmla="*/ 0 h 124"/>
                <a:gd name="T4" fmla="*/ 135 w 146"/>
                <a:gd name="T5" fmla="*/ 110 h 124"/>
                <a:gd name="T6" fmla="*/ 135 w 146"/>
                <a:gd name="T7" fmla="*/ 133 h 124"/>
                <a:gd name="T8" fmla="*/ 72 w 146"/>
                <a:gd name="T9" fmla="*/ 30 h 124"/>
                <a:gd name="T10" fmla="*/ 2 w 146"/>
                <a:gd name="T11" fmla="*/ 135 h 124"/>
                <a:gd name="T12" fmla="*/ 0 w 146"/>
                <a:gd name="T13" fmla="*/ 11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7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0 h 171"/>
                <a:gd name="T2" fmla="*/ 5 w 5"/>
                <a:gd name="T3" fmla="*/ 158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8 h 171"/>
                <a:gd name="T10" fmla="*/ 3 w 5"/>
                <a:gd name="T11" fmla="*/ 160 h 171"/>
                <a:gd name="T12" fmla="*/ 3 w 5"/>
                <a:gd name="T13" fmla="*/ 160 h 171"/>
                <a:gd name="T14" fmla="*/ 5 w 5"/>
                <a:gd name="T15" fmla="*/ 160 h 171"/>
                <a:gd name="T16" fmla="*/ 5 w 5"/>
                <a:gd name="T17" fmla="*/ 158 h 171"/>
                <a:gd name="T18" fmla="*/ 3 w 5"/>
                <a:gd name="T19" fmla="*/ 160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8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9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4 w 505"/>
                <a:gd name="T1" fmla="*/ 7 h 9"/>
                <a:gd name="T2" fmla="*/ 494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4 w 505"/>
                <a:gd name="T9" fmla="*/ 7 h 9"/>
                <a:gd name="T10" fmla="*/ 494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0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8 h 37"/>
                <a:gd name="T2" fmla="*/ 3 w 6"/>
                <a:gd name="T3" fmla="*/ 48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7 h 37"/>
                <a:gd name="T14" fmla="*/ 0 w 6"/>
                <a:gd name="T15" fmla="*/ 47 h 37"/>
                <a:gd name="T16" fmla="*/ 3 w 6"/>
                <a:gd name="T17" fmla="*/ 48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1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0 h 131"/>
                <a:gd name="T2" fmla="*/ 5 w 16"/>
                <a:gd name="T3" fmla="*/ 120 h 131"/>
                <a:gd name="T4" fmla="*/ 11 w 16"/>
                <a:gd name="T5" fmla="*/ 75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5 h 131"/>
                <a:gd name="T20" fmla="*/ 0 w 16"/>
                <a:gd name="T21" fmla="*/ 119 h 131"/>
                <a:gd name="T22" fmla="*/ 0 w 16"/>
                <a:gd name="T23" fmla="*/ 119 h 131"/>
                <a:gd name="T24" fmla="*/ 5 w 16"/>
                <a:gd name="T25" fmla="*/ 12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2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3 w 110"/>
                <a:gd name="T13" fmla="*/ 223 h 344"/>
                <a:gd name="T14" fmla="*/ 85 w 110"/>
                <a:gd name="T15" fmla="*/ 182 h 344"/>
                <a:gd name="T16" fmla="*/ 96 w 110"/>
                <a:gd name="T17" fmla="*/ 139 h 344"/>
                <a:gd name="T18" fmla="*/ 106 w 110"/>
                <a:gd name="T19" fmla="*/ 93 h 344"/>
                <a:gd name="T20" fmla="*/ 114 w 110"/>
                <a:gd name="T21" fmla="*/ 48 h 344"/>
                <a:gd name="T22" fmla="*/ 121 w 110"/>
                <a:gd name="T23" fmla="*/ 1 h 344"/>
                <a:gd name="T24" fmla="*/ 116 w 110"/>
                <a:gd name="T25" fmla="*/ 0 h 344"/>
                <a:gd name="T26" fmla="*/ 108 w 110"/>
                <a:gd name="T27" fmla="*/ 47 h 344"/>
                <a:gd name="T28" fmla="*/ 99 w 110"/>
                <a:gd name="T29" fmla="*/ 93 h 344"/>
                <a:gd name="T30" fmla="*/ 91 w 110"/>
                <a:gd name="T31" fmla="*/ 137 h 344"/>
                <a:gd name="T32" fmla="*/ 80 w 110"/>
                <a:gd name="T33" fmla="*/ 180 h 344"/>
                <a:gd name="T34" fmla="*/ 67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3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8 w 131"/>
                <a:gd name="T13" fmla="*/ 90 h 155"/>
                <a:gd name="T14" fmla="*/ 99 w 131"/>
                <a:gd name="T15" fmla="*/ 65 h 155"/>
                <a:gd name="T16" fmla="*/ 122 w 131"/>
                <a:gd name="T17" fmla="*/ 34 h 155"/>
                <a:gd name="T18" fmla="*/ 142 w 131"/>
                <a:gd name="T19" fmla="*/ 3 h 155"/>
                <a:gd name="T20" fmla="*/ 137 w 131"/>
                <a:gd name="T21" fmla="*/ 0 h 155"/>
                <a:gd name="T22" fmla="*/ 116 w 131"/>
                <a:gd name="T23" fmla="*/ 30 h 155"/>
                <a:gd name="T24" fmla="*/ 94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4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30 w 46"/>
                <a:gd name="T11" fmla="*/ 40 h 40"/>
                <a:gd name="T12" fmla="*/ 35 w 46"/>
                <a:gd name="T13" fmla="*/ 34 h 40"/>
                <a:gd name="T14" fmla="*/ 26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5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56 w 82"/>
                <a:gd name="T9" fmla="*/ 97 h 108"/>
                <a:gd name="T10" fmla="*/ 68 w 82"/>
                <a:gd name="T11" fmla="*/ 108 h 108"/>
                <a:gd name="T12" fmla="*/ 71 w 82"/>
                <a:gd name="T13" fmla="*/ 104 h 108"/>
                <a:gd name="T14" fmla="*/ 61 w 82"/>
                <a:gd name="T15" fmla="*/ 92 h 108"/>
                <a:gd name="T16" fmla="*/ 45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6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2 h 186"/>
                <a:gd name="T14" fmla="*/ 57 w 92"/>
                <a:gd name="T15" fmla="*/ 147 h 186"/>
                <a:gd name="T16" fmla="*/ 71 w 92"/>
                <a:gd name="T17" fmla="*/ 172 h 186"/>
                <a:gd name="T18" fmla="*/ 87 w 92"/>
                <a:gd name="T19" fmla="*/ 197 h 186"/>
                <a:gd name="T20" fmla="*/ 92 w 92"/>
                <a:gd name="T21" fmla="*/ 196 h 186"/>
                <a:gd name="T22" fmla="*/ 77 w 92"/>
                <a:gd name="T23" fmla="*/ 168 h 186"/>
                <a:gd name="T24" fmla="*/ 62 w 92"/>
                <a:gd name="T25" fmla="*/ 143 h 186"/>
                <a:gd name="T26" fmla="*/ 51 w 92"/>
                <a:gd name="T27" fmla="*/ 118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7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6 h 173"/>
                <a:gd name="T10" fmla="*/ 43 w 50"/>
                <a:gd name="T11" fmla="*/ 162 h 173"/>
                <a:gd name="T12" fmla="*/ 50 w 50"/>
                <a:gd name="T13" fmla="*/ 160 h 173"/>
                <a:gd name="T14" fmla="*/ 38 w 50"/>
                <a:gd name="T15" fmla="*/ 124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8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9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0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2 w 352"/>
                <a:gd name="T1" fmla="*/ 1 h 456"/>
                <a:gd name="T2" fmla="*/ 240 w 352"/>
                <a:gd name="T3" fmla="*/ 14 h 456"/>
                <a:gd name="T4" fmla="*/ 227 w 352"/>
                <a:gd name="T5" fmla="*/ 41 h 456"/>
                <a:gd name="T6" fmla="*/ 216 w 352"/>
                <a:gd name="T7" fmla="*/ 90 h 456"/>
                <a:gd name="T8" fmla="*/ 209 w 352"/>
                <a:gd name="T9" fmla="*/ 149 h 456"/>
                <a:gd name="T10" fmla="*/ 206 w 352"/>
                <a:gd name="T11" fmla="*/ 193 h 456"/>
                <a:gd name="T12" fmla="*/ 209 w 352"/>
                <a:gd name="T13" fmla="*/ 211 h 456"/>
                <a:gd name="T14" fmla="*/ 216 w 352"/>
                <a:gd name="T15" fmla="*/ 211 h 456"/>
                <a:gd name="T16" fmla="*/ 232 w 352"/>
                <a:gd name="T17" fmla="*/ 211 h 456"/>
                <a:gd name="T18" fmla="*/ 260 w 352"/>
                <a:gd name="T19" fmla="*/ 211 h 456"/>
                <a:gd name="T20" fmla="*/ 298 w 352"/>
                <a:gd name="T21" fmla="*/ 205 h 456"/>
                <a:gd name="T22" fmla="*/ 330 w 352"/>
                <a:gd name="T23" fmla="*/ 196 h 456"/>
                <a:gd name="T24" fmla="*/ 347 w 352"/>
                <a:gd name="T25" fmla="*/ 186 h 456"/>
                <a:gd name="T26" fmla="*/ 363 w 352"/>
                <a:gd name="T27" fmla="*/ 166 h 456"/>
                <a:gd name="T28" fmla="*/ 352 w 352"/>
                <a:gd name="T29" fmla="*/ 270 h 456"/>
                <a:gd name="T30" fmla="*/ 330 w 352"/>
                <a:gd name="T31" fmla="*/ 259 h 456"/>
                <a:gd name="T32" fmla="*/ 302 w 352"/>
                <a:gd name="T33" fmla="*/ 250 h 456"/>
                <a:gd name="T34" fmla="*/ 273 w 352"/>
                <a:gd name="T35" fmla="*/ 245 h 456"/>
                <a:gd name="T36" fmla="*/ 248 w 352"/>
                <a:gd name="T37" fmla="*/ 241 h 456"/>
                <a:gd name="T38" fmla="*/ 221 w 352"/>
                <a:gd name="T39" fmla="*/ 240 h 456"/>
                <a:gd name="T40" fmla="*/ 216 w 352"/>
                <a:gd name="T41" fmla="*/ 240 h 456"/>
                <a:gd name="T42" fmla="*/ 206 w 352"/>
                <a:gd name="T43" fmla="*/ 241 h 456"/>
                <a:gd name="T44" fmla="*/ 206 w 352"/>
                <a:gd name="T45" fmla="*/ 259 h 456"/>
                <a:gd name="T46" fmla="*/ 206 w 352"/>
                <a:gd name="T47" fmla="*/ 279 h 456"/>
                <a:gd name="T48" fmla="*/ 211 w 352"/>
                <a:gd name="T49" fmla="*/ 341 h 456"/>
                <a:gd name="T50" fmla="*/ 221 w 352"/>
                <a:gd name="T51" fmla="*/ 398 h 456"/>
                <a:gd name="T52" fmla="*/ 229 w 352"/>
                <a:gd name="T53" fmla="*/ 422 h 456"/>
                <a:gd name="T54" fmla="*/ 245 w 352"/>
                <a:gd name="T55" fmla="*/ 443 h 456"/>
                <a:gd name="T56" fmla="*/ 116 w 352"/>
                <a:gd name="T57" fmla="*/ 443 h 456"/>
                <a:gd name="T58" fmla="*/ 124 w 352"/>
                <a:gd name="T59" fmla="*/ 429 h 456"/>
                <a:gd name="T60" fmla="*/ 139 w 352"/>
                <a:gd name="T61" fmla="*/ 397 h 456"/>
                <a:gd name="T62" fmla="*/ 144 w 352"/>
                <a:gd name="T63" fmla="*/ 382 h 456"/>
                <a:gd name="T64" fmla="*/ 149 w 352"/>
                <a:gd name="T65" fmla="*/ 368 h 456"/>
                <a:gd name="T66" fmla="*/ 152 w 352"/>
                <a:gd name="T67" fmla="*/ 342 h 456"/>
                <a:gd name="T68" fmla="*/ 159 w 352"/>
                <a:gd name="T69" fmla="*/ 301 h 456"/>
                <a:gd name="T70" fmla="*/ 160 w 352"/>
                <a:gd name="T71" fmla="*/ 259 h 456"/>
                <a:gd name="T72" fmla="*/ 159 w 352"/>
                <a:gd name="T73" fmla="*/ 243 h 456"/>
                <a:gd name="T74" fmla="*/ 154 w 352"/>
                <a:gd name="T75" fmla="*/ 241 h 456"/>
                <a:gd name="T76" fmla="*/ 149 w 352"/>
                <a:gd name="T77" fmla="*/ 241 h 456"/>
                <a:gd name="T78" fmla="*/ 134 w 352"/>
                <a:gd name="T79" fmla="*/ 240 h 456"/>
                <a:gd name="T80" fmla="*/ 105 w 352"/>
                <a:gd name="T81" fmla="*/ 241 h 456"/>
                <a:gd name="T82" fmla="*/ 75 w 352"/>
                <a:gd name="T83" fmla="*/ 245 h 456"/>
                <a:gd name="T84" fmla="*/ 44 w 352"/>
                <a:gd name="T85" fmla="*/ 254 h 456"/>
                <a:gd name="T86" fmla="*/ 19 w 352"/>
                <a:gd name="T87" fmla="*/ 265 h 456"/>
                <a:gd name="T88" fmla="*/ 1 w 352"/>
                <a:gd name="T89" fmla="*/ 274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1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2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3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1 w 20"/>
                <a:gd name="T7" fmla="*/ 20 h 45"/>
                <a:gd name="T8" fmla="*/ 26 w 20"/>
                <a:gd name="T9" fmla="*/ 13 h 45"/>
                <a:gd name="T10" fmla="*/ 32 w 20"/>
                <a:gd name="T11" fmla="*/ 6 h 45"/>
                <a:gd name="T12" fmla="*/ 28 w 20"/>
                <a:gd name="T13" fmla="*/ 0 h 45"/>
                <a:gd name="T14" fmla="*/ 21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4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5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6 h 65"/>
                <a:gd name="T2" fmla="*/ 5 w 12"/>
                <a:gd name="T3" fmla="*/ 76 h 65"/>
                <a:gd name="T4" fmla="*/ 5 w 12"/>
                <a:gd name="T5" fmla="*/ 63 h 65"/>
                <a:gd name="T6" fmla="*/ 7 w 12"/>
                <a:gd name="T7" fmla="*/ 49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9 h 65"/>
                <a:gd name="T18" fmla="*/ 2 w 12"/>
                <a:gd name="T19" fmla="*/ 61 h 65"/>
                <a:gd name="T20" fmla="*/ 0 w 12"/>
                <a:gd name="T21" fmla="*/ 76 h 65"/>
                <a:gd name="T22" fmla="*/ 0 w 12"/>
                <a:gd name="T23" fmla="*/ 76 h 65"/>
                <a:gd name="T24" fmla="*/ 5 w 12"/>
                <a:gd name="T25" fmla="*/ 76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6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7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6 w 35"/>
                <a:gd name="T1" fmla="*/ 0 h 7"/>
                <a:gd name="T2" fmla="*/ 46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25 h 7"/>
                <a:gd name="T10" fmla="*/ 9 w 35"/>
                <a:gd name="T11" fmla="*/ 29 h 7"/>
                <a:gd name="T12" fmla="*/ 46 w 35"/>
                <a:gd name="T13" fmla="*/ 29 h 7"/>
                <a:gd name="T14" fmla="*/ 46 w 35"/>
                <a:gd name="T15" fmla="*/ 29 h 7"/>
                <a:gd name="T16" fmla="*/ 46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8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5 w 56"/>
                <a:gd name="T1" fmla="*/ 0 h 10"/>
                <a:gd name="T2" fmla="*/ 45 w 56"/>
                <a:gd name="T3" fmla="*/ 0 h 10"/>
                <a:gd name="T4" fmla="*/ 31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3 w 56"/>
                <a:gd name="T19" fmla="*/ 5 h 10"/>
                <a:gd name="T20" fmla="*/ 45 w 56"/>
                <a:gd name="T21" fmla="*/ 5 h 10"/>
                <a:gd name="T22" fmla="*/ 45 w 56"/>
                <a:gd name="T23" fmla="*/ 5 h 10"/>
                <a:gd name="T24" fmla="*/ 45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9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50 w 41"/>
                <a:gd name="T1" fmla="*/ 0 h 18"/>
                <a:gd name="T2" fmla="*/ 50 w 41"/>
                <a:gd name="T3" fmla="*/ 0 h 18"/>
                <a:gd name="T4" fmla="*/ 42 w 41"/>
                <a:gd name="T5" fmla="*/ 4 h 18"/>
                <a:gd name="T6" fmla="*/ 34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34 w 41"/>
                <a:gd name="T17" fmla="*/ 9 h 18"/>
                <a:gd name="T18" fmla="*/ 43 w 41"/>
                <a:gd name="T19" fmla="*/ 9 h 18"/>
                <a:gd name="T20" fmla="*/ 52 w 41"/>
                <a:gd name="T21" fmla="*/ 5 h 18"/>
                <a:gd name="T22" fmla="*/ 52 w 41"/>
                <a:gd name="T23" fmla="*/ 5 h 18"/>
                <a:gd name="T24" fmla="*/ 50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0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1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3 h 124"/>
                <a:gd name="T2" fmla="*/ 5 w 5"/>
                <a:gd name="T3" fmla="*/ 130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30 h 124"/>
                <a:gd name="T10" fmla="*/ 2 w 5"/>
                <a:gd name="T11" fmla="*/ 133 h 124"/>
                <a:gd name="T12" fmla="*/ 2 w 5"/>
                <a:gd name="T13" fmla="*/ 133 h 124"/>
                <a:gd name="T14" fmla="*/ 5 w 5"/>
                <a:gd name="T15" fmla="*/ 135 h 124"/>
                <a:gd name="T16" fmla="*/ 5 w 5"/>
                <a:gd name="T17" fmla="*/ 130 h 124"/>
                <a:gd name="T18" fmla="*/ 2 w 5"/>
                <a:gd name="T19" fmla="*/ 133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2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26 w 13"/>
                <a:gd name="T5" fmla="*/ 5 h 10"/>
                <a:gd name="T6" fmla="*/ 28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3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4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1 w 32"/>
                <a:gd name="T5" fmla="*/ 23 h 16"/>
                <a:gd name="T6" fmla="*/ 41 w 32"/>
                <a:gd name="T7" fmla="*/ 30 h 16"/>
                <a:gd name="T8" fmla="*/ 43 w 32"/>
                <a:gd name="T9" fmla="*/ 22 h 16"/>
                <a:gd name="T10" fmla="*/ 33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5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20 h 16"/>
                <a:gd name="T8" fmla="*/ 30 w 56"/>
                <a:gd name="T9" fmla="*/ 23 h 16"/>
                <a:gd name="T10" fmla="*/ 43 w 56"/>
                <a:gd name="T11" fmla="*/ 30 h 16"/>
                <a:gd name="T12" fmla="*/ 45 w 56"/>
                <a:gd name="T13" fmla="*/ 20 h 16"/>
                <a:gd name="T14" fmla="*/ 30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6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1 w 32"/>
                <a:gd name="T7" fmla="*/ 9 h 9"/>
                <a:gd name="T8" fmla="*/ 21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7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8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99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99 h 112"/>
                <a:gd name="T2" fmla="*/ 9 w 18"/>
                <a:gd name="T3" fmla="*/ 99 h 112"/>
                <a:gd name="T4" fmla="*/ 9 w 18"/>
                <a:gd name="T5" fmla="*/ 73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3 h 112"/>
                <a:gd name="T20" fmla="*/ 9 w 18"/>
                <a:gd name="T21" fmla="*/ 101 h 112"/>
                <a:gd name="T22" fmla="*/ 9 w 18"/>
                <a:gd name="T23" fmla="*/ 101 h 112"/>
                <a:gd name="T24" fmla="*/ 9 w 18"/>
                <a:gd name="T25" fmla="*/ 99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0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30 w 16"/>
                <a:gd name="T1" fmla="*/ 29 h 32"/>
                <a:gd name="T2" fmla="*/ 30 w 16"/>
                <a:gd name="T3" fmla="*/ 29 h 32"/>
                <a:gd name="T4" fmla="*/ 22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9 w 16"/>
                <a:gd name="T11" fmla="*/ 18 h 32"/>
                <a:gd name="T12" fmla="*/ 24 w 16"/>
                <a:gd name="T13" fmla="*/ 32 h 32"/>
                <a:gd name="T14" fmla="*/ 24 w 16"/>
                <a:gd name="T15" fmla="*/ 32 h 32"/>
                <a:gd name="T16" fmla="*/ 30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1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2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29 h 7"/>
                <a:gd name="T4" fmla="*/ 123 w 123"/>
                <a:gd name="T5" fmla="*/ 22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3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9 w 13"/>
                <a:gd name="T1" fmla="*/ 0 h 16"/>
                <a:gd name="T2" fmla="*/ 19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28 w 13"/>
                <a:gd name="T13" fmla="*/ 5 h 16"/>
                <a:gd name="T14" fmla="*/ 28 w 13"/>
                <a:gd name="T15" fmla="*/ 5 h 16"/>
                <a:gd name="T16" fmla="*/ 19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4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4 h 41"/>
                <a:gd name="T6" fmla="*/ 0 w 23"/>
                <a:gd name="T7" fmla="*/ 47 h 41"/>
                <a:gd name="T8" fmla="*/ 5 w 23"/>
                <a:gd name="T9" fmla="*/ 52 h 41"/>
                <a:gd name="T10" fmla="*/ 13 w 23"/>
                <a:gd name="T11" fmla="*/ 36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5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2 h 39"/>
                <a:gd name="T8" fmla="*/ 5 w 16"/>
                <a:gd name="T9" fmla="*/ 38 h 39"/>
                <a:gd name="T10" fmla="*/ 0 w 16"/>
                <a:gd name="T11" fmla="*/ 49 h 39"/>
                <a:gd name="T12" fmla="*/ 6 w 16"/>
                <a:gd name="T13" fmla="*/ 50 h 39"/>
                <a:gd name="T14" fmla="*/ 10 w 16"/>
                <a:gd name="T15" fmla="*/ 40 h 39"/>
                <a:gd name="T16" fmla="*/ 11 w 16"/>
                <a:gd name="T17" fmla="*/ 34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6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9 w 13"/>
                <a:gd name="T1" fmla="*/ 0 h 58"/>
                <a:gd name="T2" fmla="*/ 19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47 h 58"/>
                <a:gd name="T12" fmla="*/ 5 w 13"/>
                <a:gd name="T13" fmla="*/ 47 h 58"/>
                <a:gd name="T14" fmla="*/ 19 w 13"/>
                <a:gd name="T15" fmla="*/ 30 h 58"/>
                <a:gd name="T16" fmla="*/ 22 w 13"/>
                <a:gd name="T17" fmla="*/ 27 h 58"/>
                <a:gd name="T18" fmla="*/ 26 w 13"/>
                <a:gd name="T19" fmla="*/ 14 h 58"/>
                <a:gd name="T20" fmla="*/ 28 w 13"/>
                <a:gd name="T21" fmla="*/ 0 h 58"/>
                <a:gd name="T22" fmla="*/ 28 w 13"/>
                <a:gd name="T23" fmla="*/ 0 h 58"/>
                <a:gd name="T24" fmla="*/ 19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7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8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21 w 6"/>
                <a:gd name="T5" fmla="*/ 7 h 16"/>
                <a:gd name="T6" fmla="*/ 1 w 6"/>
                <a:gd name="T7" fmla="*/ 5 h 16"/>
                <a:gd name="T8" fmla="*/ 1 w 6"/>
                <a:gd name="T9" fmla="*/ 20 h 16"/>
                <a:gd name="T10" fmla="*/ 1 w 6"/>
                <a:gd name="T11" fmla="*/ 30 h 16"/>
                <a:gd name="T12" fmla="*/ 34 w 6"/>
                <a:gd name="T13" fmla="*/ 26 h 16"/>
                <a:gd name="T14" fmla="*/ 34 w 6"/>
                <a:gd name="T15" fmla="*/ 20 h 16"/>
                <a:gd name="T16" fmla="*/ 34 w 6"/>
                <a:gd name="T17" fmla="*/ 7 h 16"/>
                <a:gd name="T18" fmla="*/ 34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9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9 w 30"/>
                <a:gd name="T11" fmla="*/ 9 h 9"/>
                <a:gd name="T12" fmla="*/ 19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0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30 h 16"/>
                <a:gd name="T2" fmla="*/ 1 w 65"/>
                <a:gd name="T3" fmla="*/ 30 h 16"/>
                <a:gd name="T4" fmla="*/ 16 w 65"/>
                <a:gd name="T5" fmla="*/ 22 h 16"/>
                <a:gd name="T6" fmla="*/ 29 w 65"/>
                <a:gd name="T7" fmla="*/ 20 h 16"/>
                <a:gd name="T8" fmla="*/ 57 w 65"/>
                <a:gd name="T9" fmla="*/ 20 h 16"/>
                <a:gd name="T10" fmla="*/ 76 w 65"/>
                <a:gd name="T11" fmla="*/ 7 h 16"/>
                <a:gd name="T12" fmla="*/ 76 w 65"/>
                <a:gd name="T13" fmla="*/ 0 h 16"/>
                <a:gd name="T14" fmla="*/ 57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20 h 16"/>
                <a:gd name="T22" fmla="*/ 0 w 65"/>
                <a:gd name="T23" fmla="*/ 20 h 16"/>
                <a:gd name="T24" fmla="*/ 1 w 65"/>
                <a:gd name="T25" fmla="*/ 3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1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33 h 22"/>
                <a:gd name="T2" fmla="*/ 1 w 42"/>
                <a:gd name="T3" fmla="*/ 33 h 22"/>
                <a:gd name="T4" fmla="*/ 9 w 42"/>
                <a:gd name="T5" fmla="*/ 29 h 22"/>
                <a:gd name="T6" fmla="*/ 18 w 42"/>
                <a:gd name="T7" fmla="*/ 25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4 h 22"/>
                <a:gd name="T20" fmla="*/ 0 w 42"/>
                <a:gd name="T21" fmla="*/ 29 h 22"/>
                <a:gd name="T22" fmla="*/ 0 w 42"/>
                <a:gd name="T23" fmla="*/ 29 h 22"/>
                <a:gd name="T24" fmla="*/ 1 w 42"/>
                <a:gd name="T25" fmla="*/ 33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2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3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4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32 w 20"/>
                <a:gd name="T1" fmla="*/ 22 h 18"/>
                <a:gd name="T2" fmla="*/ 32 w 20"/>
                <a:gd name="T3" fmla="*/ 22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32 w 20"/>
                <a:gd name="T13" fmla="*/ 31 h 18"/>
                <a:gd name="T14" fmla="*/ 32 w 20"/>
                <a:gd name="T15" fmla="*/ 31 h 18"/>
                <a:gd name="T16" fmla="*/ 32 w 20"/>
                <a:gd name="T17" fmla="*/ 2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5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6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1 w 30"/>
                <a:gd name="T1" fmla="*/ 8 h 13"/>
                <a:gd name="T2" fmla="*/ 41 w 30"/>
                <a:gd name="T3" fmla="*/ 8 h 13"/>
                <a:gd name="T4" fmla="*/ 26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9 w 30"/>
                <a:gd name="T13" fmla="*/ 13 h 13"/>
                <a:gd name="T14" fmla="*/ 39 w 30"/>
                <a:gd name="T15" fmla="*/ 13 h 13"/>
                <a:gd name="T16" fmla="*/ 41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7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0 w 41"/>
                <a:gd name="T1" fmla="*/ 1 h 9"/>
                <a:gd name="T2" fmla="*/ 30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0 w 41"/>
                <a:gd name="T13" fmla="*/ 4 h 9"/>
                <a:gd name="T14" fmla="*/ 30 w 41"/>
                <a:gd name="T15" fmla="*/ 4 h 9"/>
                <a:gd name="T16" fmla="*/ 30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8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7 w 39"/>
                <a:gd name="T1" fmla="*/ 0 h 13"/>
                <a:gd name="T2" fmla="*/ 47 w 39"/>
                <a:gd name="T3" fmla="*/ 0 h 13"/>
                <a:gd name="T4" fmla="*/ 39 w 39"/>
                <a:gd name="T5" fmla="*/ 5 h 13"/>
                <a:gd name="T6" fmla="*/ 31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1 w 39"/>
                <a:gd name="T17" fmla="*/ 13 h 13"/>
                <a:gd name="T18" fmla="*/ 40 w 39"/>
                <a:gd name="T19" fmla="*/ 11 h 13"/>
                <a:gd name="T20" fmla="*/ 50 w 39"/>
                <a:gd name="T21" fmla="*/ 5 h 13"/>
                <a:gd name="T22" fmla="*/ 50 w 39"/>
                <a:gd name="T23" fmla="*/ 5 h 13"/>
                <a:gd name="T24" fmla="*/ 47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9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7 h 20"/>
                <a:gd name="T6" fmla="*/ 3 w 10"/>
                <a:gd name="T7" fmla="*/ 32 h 20"/>
                <a:gd name="T8" fmla="*/ 8 w 10"/>
                <a:gd name="T9" fmla="*/ 29 h 20"/>
                <a:gd name="T10" fmla="*/ 8 w 10"/>
                <a:gd name="T11" fmla="*/ 26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6 h 20"/>
                <a:gd name="T38" fmla="*/ 3 w 10"/>
                <a:gd name="T39" fmla="*/ 27 h 20"/>
                <a:gd name="T40" fmla="*/ 7 w 10"/>
                <a:gd name="T41" fmla="*/ 29 h 20"/>
                <a:gd name="T42" fmla="*/ 7 w 10"/>
                <a:gd name="T43" fmla="*/ 26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0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1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50 h 63"/>
                <a:gd name="T10" fmla="*/ 19 w 13"/>
                <a:gd name="T11" fmla="*/ 74 h 63"/>
                <a:gd name="T12" fmla="*/ 28 w 13"/>
                <a:gd name="T13" fmla="*/ 74 h 63"/>
                <a:gd name="T14" fmla="*/ 26 w 13"/>
                <a:gd name="T15" fmla="*/ 49 h 63"/>
                <a:gd name="T16" fmla="*/ 19 w 13"/>
                <a:gd name="T17" fmla="*/ 25 h 63"/>
                <a:gd name="T18" fmla="*/ 1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2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4 h 49"/>
                <a:gd name="T8" fmla="*/ 9 w 18"/>
                <a:gd name="T9" fmla="*/ 25 h 49"/>
                <a:gd name="T10" fmla="*/ 9 w 18"/>
                <a:gd name="T11" fmla="*/ 31 h 49"/>
                <a:gd name="T12" fmla="*/ 9 w 18"/>
                <a:gd name="T13" fmla="*/ 31 h 49"/>
                <a:gd name="T14" fmla="*/ 9 w 18"/>
                <a:gd name="T15" fmla="*/ 23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3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8 w 25"/>
                <a:gd name="T9" fmla="*/ 29 h 38"/>
                <a:gd name="T10" fmla="*/ 31 w 25"/>
                <a:gd name="T11" fmla="*/ 38 h 38"/>
                <a:gd name="T12" fmla="*/ 36 w 25"/>
                <a:gd name="T13" fmla="*/ 36 h 38"/>
                <a:gd name="T14" fmla="*/ 31 w 25"/>
                <a:gd name="T15" fmla="*/ 25 h 38"/>
                <a:gd name="T16" fmla="*/ 25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4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44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45" name="Picture 87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247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29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8" r:id="rId1"/>
    <p:sldLayoutId id="2147486419" r:id="rId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4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6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834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72" r:id="rId1"/>
    <p:sldLayoutId id="2147486673" r:id="rId2"/>
    <p:sldLayoutId id="2147486674" r:id="rId3"/>
    <p:sldLayoutId id="2147486675" r:id="rId4"/>
    <p:sldLayoutId id="2147486676" r:id="rId5"/>
    <p:sldLayoutId id="2147486677" r:id="rId6"/>
    <p:sldLayoutId id="2147486678" r:id="rId7"/>
    <p:sldLayoutId id="2147486679" r:id="rId8"/>
    <p:sldLayoutId id="2147486680" r:id="rId9"/>
    <p:sldLayoutId id="2147486681" r:id="rId10"/>
    <p:sldLayoutId id="2147486682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5163" y="3030538"/>
            <a:ext cx="193675" cy="800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73" tIns="47887" rIns="95773" bIns="47887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732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56" r:id="rId1"/>
    <p:sldLayoutId id="2147486757" r:id="rId2"/>
    <p:sldLayoutId id="2147486758" r:id="rId3"/>
    <p:sldLayoutId id="2147486759" r:id="rId4"/>
    <p:sldLayoutId id="2147486760" r:id="rId5"/>
    <p:sldLayoutId id="2147486761" r:id="rId6"/>
    <p:sldLayoutId id="2147486762" r:id="rId7"/>
    <p:sldLayoutId id="2147486763" r:id="rId8"/>
    <p:sldLayoutId id="2147486764" r:id="rId9"/>
    <p:sldLayoutId id="2147486765" r:id="rId10"/>
    <p:sldLayoutId id="2147486766" r:id="rId11"/>
  </p:sldLayoutIdLst>
  <p:transition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212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320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426" algn="ctr" defTabSz="9570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2490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9597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6705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3809" indent="-239665" algn="l" defTabSz="9570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969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29705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7 h 614"/>
                <a:gd name="T14" fmla="*/ 459 w 478"/>
                <a:gd name="T15" fmla="*/ 202 h 614"/>
                <a:gd name="T16" fmla="*/ 452 w 478"/>
                <a:gd name="T17" fmla="*/ 234 h 614"/>
                <a:gd name="T18" fmla="*/ 439 w 478"/>
                <a:gd name="T19" fmla="*/ 276 h 614"/>
                <a:gd name="T20" fmla="*/ 403 w 478"/>
                <a:gd name="T21" fmla="*/ 371 h 614"/>
                <a:gd name="T22" fmla="*/ 354 w 478"/>
                <a:gd name="T23" fmla="*/ 457 h 614"/>
                <a:gd name="T24" fmla="*/ 321 w 478"/>
                <a:gd name="T25" fmla="*/ 503 h 614"/>
                <a:gd name="T26" fmla="*/ 287 w 478"/>
                <a:gd name="T27" fmla="*/ 546 h 614"/>
                <a:gd name="T28" fmla="*/ 257 w 478"/>
                <a:gd name="T29" fmla="*/ 581 h 614"/>
                <a:gd name="T30" fmla="*/ 247 w 478"/>
                <a:gd name="T31" fmla="*/ 592 h 614"/>
                <a:gd name="T32" fmla="*/ 246 w 478"/>
                <a:gd name="T33" fmla="*/ 592 h 614"/>
                <a:gd name="T34" fmla="*/ 236 w 478"/>
                <a:gd name="T35" fmla="*/ 582 h 614"/>
                <a:gd name="T36" fmla="*/ 216 w 478"/>
                <a:gd name="T37" fmla="*/ 564 h 614"/>
                <a:gd name="T38" fmla="*/ 206 w 478"/>
                <a:gd name="T39" fmla="*/ 555 h 614"/>
                <a:gd name="T40" fmla="*/ 195 w 478"/>
                <a:gd name="T41" fmla="*/ 543 h 614"/>
                <a:gd name="T42" fmla="*/ 180 w 478"/>
                <a:gd name="T43" fmla="*/ 525 h 614"/>
                <a:gd name="T44" fmla="*/ 159 w 478"/>
                <a:gd name="T45" fmla="*/ 492 h 614"/>
                <a:gd name="T46" fmla="*/ 144 w 478"/>
                <a:gd name="T47" fmla="*/ 469 h 614"/>
                <a:gd name="T48" fmla="*/ 129 w 478"/>
                <a:gd name="T49" fmla="*/ 452 h 614"/>
                <a:gd name="T50" fmla="*/ 105 w 478"/>
                <a:gd name="T51" fmla="*/ 420 h 614"/>
                <a:gd name="T52" fmla="*/ 80 w 478"/>
                <a:gd name="T53" fmla="*/ 388 h 614"/>
                <a:gd name="T54" fmla="*/ 64 w 478"/>
                <a:gd name="T55" fmla="*/ 355 h 614"/>
                <a:gd name="T56" fmla="*/ 54 w 478"/>
                <a:gd name="T57" fmla="*/ 326 h 614"/>
                <a:gd name="T58" fmla="*/ 42 w 478"/>
                <a:gd name="T59" fmla="*/ 292 h 614"/>
                <a:gd name="T60" fmla="*/ 32 w 478"/>
                <a:gd name="T61" fmla="*/ 263 h 614"/>
                <a:gd name="T62" fmla="*/ 23 w 478"/>
                <a:gd name="T63" fmla="*/ 227 h 614"/>
                <a:gd name="T64" fmla="*/ 14 w 478"/>
                <a:gd name="T65" fmla="*/ 189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6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3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29 h 8"/>
                <a:gd name="T8" fmla="*/ 478 w 480"/>
                <a:gd name="T9" fmla="*/ 29 h 8"/>
                <a:gd name="T10" fmla="*/ 480 w 480"/>
                <a:gd name="T11" fmla="*/ 2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7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8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7 h 126"/>
                <a:gd name="T2" fmla="*/ 5 w 15"/>
                <a:gd name="T3" fmla="*/ 137 h 126"/>
                <a:gd name="T4" fmla="*/ 23 w 15"/>
                <a:gd name="T5" fmla="*/ 97 h 126"/>
                <a:gd name="T6" fmla="*/ 25 w 15"/>
                <a:gd name="T7" fmla="*/ 48 h 126"/>
                <a:gd name="T8" fmla="*/ 29 w 15"/>
                <a:gd name="T9" fmla="*/ 18 h 126"/>
                <a:gd name="T10" fmla="*/ 29 w 15"/>
                <a:gd name="T11" fmla="*/ 1 h 126"/>
                <a:gd name="T12" fmla="*/ 21 w 15"/>
                <a:gd name="T13" fmla="*/ 0 h 126"/>
                <a:gd name="T14" fmla="*/ 21 w 15"/>
                <a:gd name="T15" fmla="*/ 18 h 126"/>
                <a:gd name="T16" fmla="*/ 20 w 15"/>
                <a:gd name="T17" fmla="*/ 48 h 126"/>
                <a:gd name="T18" fmla="*/ 5 w 15"/>
                <a:gd name="T19" fmla="*/ 95 h 126"/>
                <a:gd name="T20" fmla="*/ 0 w 15"/>
                <a:gd name="T21" fmla="*/ 137 h 126"/>
                <a:gd name="T22" fmla="*/ 0 w 15"/>
                <a:gd name="T23" fmla="*/ 137 h 126"/>
                <a:gd name="T24" fmla="*/ 5 w 15"/>
                <a:gd name="T25" fmla="*/ 137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9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8 h 139"/>
                <a:gd name="T2" fmla="*/ 6 w 34"/>
                <a:gd name="T3" fmla="*/ 128 h 139"/>
                <a:gd name="T4" fmla="*/ 29 w 34"/>
                <a:gd name="T5" fmla="*/ 88 h 139"/>
                <a:gd name="T6" fmla="*/ 35 w 34"/>
                <a:gd name="T7" fmla="*/ 67 h 139"/>
                <a:gd name="T8" fmla="*/ 40 w 34"/>
                <a:gd name="T9" fmla="*/ 36 h 139"/>
                <a:gd name="T10" fmla="*/ 45 w 34"/>
                <a:gd name="T11" fmla="*/ 0 h 139"/>
                <a:gd name="T12" fmla="*/ 40 w 34"/>
                <a:gd name="T13" fmla="*/ 0 h 139"/>
                <a:gd name="T14" fmla="*/ 35 w 34"/>
                <a:gd name="T15" fmla="*/ 34 h 139"/>
                <a:gd name="T16" fmla="*/ 30 w 34"/>
                <a:gd name="T17" fmla="*/ 65 h 139"/>
                <a:gd name="T18" fmla="*/ 13 w 34"/>
                <a:gd name="T19" fmla="*/ 86 h 139"/>
                <a:gd name="T20" fmla="*/ 0 w 34"/>
                <a:gd name="T21" fmla="*/ 128 h 139"/>
                <a:gd name="T22" fmla="*/ 0 w 34"/>
                <a:gd name="T23" fmla="*/ 128 h 139"/>
                <a:gd name="T24" fmla="*/ 6 w 34"/>
                <a:gd name="T25" fmla="*/ 128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0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1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2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2 w 44"/>
                <a:gd name="T7" fmla="*/ 43 h 43"/>
                <a:gd name="T8" fmla="*/ 33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3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6 h 90"/>
                <a:gd name="T8" fmla="*/ 35 w 66"/>
                <a:gd name="T9" fmla="*/ 72 h 90"/>
                <a:gd name="T10" fmla="*/ 45 w 66"/>
                <a:gd name="T11" fmla="*/ 81 h 90"/>
                <a:gd name="T12" fmla="*/ 54 w 66"/>
                <a:gd name="T13" fmla="*/ 94 h 90"/>
                <a:gd name="T14" fmla="*/ 61 w 66"/>
                <a:gd name="T15" fmla="*/ 101 h 90"/>
                <a:gd name="T16" fmla="*/ 66 w 66"/>
                <a:gd name="T17" fmla="*/ 96 h 90"/>
                <a:gd name="T18" fmla="*/ 59 w 66"/>
                <a:gd name="T19" fmla="*/ 89 h 90"/>
                <a:gd name="T20" fmla="*/ 48 w 66"/>
                <a:gd name="T21" fmla="*/ 76 h 90"/>
                <a:gd name="T22" fmla="*/ 40 w 66"/>
                <a:gd name="T23" fmla="*/ 67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4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8 w 103"/>
                <a:gd name="T13" fmla="*/ 114 h 174"/>
                <a:gd name="T14" fmla="*/ 81 w 103"/>
                <a:gd name="T15" fmla="*/ 130 h 174"/>
                <a:gd name="T16" fmla="*/ 93 w 103"/>
                <a:gd name="T17" fmla="*/ 150 h 174"/>
                <a:gd name="T18" fmla="*/ 109 w 103"/>
                <a:gd name="T19" fmla="*/ 174 h 174"/>
                <a:gd name="T20" fmla="*/ 114 w 103"/>
                <a:gd name="T21" fmla="*/ 170 h 174"/>
                <a:gd name="T22" fmla="*/ 99 w 103"/>
                <a:gd name="T23" fmla="*/ 147 h 174"/>
                <a:gd name="T24" fmla="*/ 85 w 103"/>
                <a:gd name="T25" fmla="*/ 127 h 174"/>
                <a:gd name="T26" fmla="*/ 73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5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09 h 181"/>
                <a:gd name="T10" fmla="*/ 44 w 50"/>
                <a:gd name="T11" fmla="*/ 170 h 181"/>
                <a:gd name="T12" fmla="*/ 50 w 50"/>
                <a:gd name="T13" fmla="*/ 166 h 181"/>
                <a:gd name="T14" fmla="*/ 31 w 50"/>
                <a:gd name="T15" fmla="*/ 107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6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4 h 148"/>
                <a:gd name="T10" fmla="*/ 4 w 12"/>
                <a:gd name="T11" fmla="*/ 159 h 148"/>
                <a:gd name="T12" fmla="*/ 12 w 12"/>
                <a:gd name="T13" fmla="*/ 159 h 148"/>
                <a:gd name="T14" fmla="*/ 7 w 12"/>
                <a:gd name="T15" fmla="*/ 114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7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97 h 655"/>
                <a:gd name="T26" fmla="*/ 421 w 514"/>
                <a:gd name="T27" fmla="*/ 444 h 655"/>
                <a:gd name="T28" fmla="*/ 396 w 514"/>
                <a:gd name="T29" fmla="*/ 493 h 655"/>
                <a:gd name="T30" fmla="*/ 359 w 514"/>
                <a:gd name="T31" fmla="*/ 545 h 655"/>
                <a:gd name="T32" fmla="*/ 316 w 514"/>
                <a:gd name="T33" fmla="*/ 594 h 655"/>
                <a:gd name="T34" fmla="*/ 280 w 514"/>
                <a:gd name="T35" fmla="*/ 630 h 655"/>
                <a:gd name="T36" fmla="*/ 269 w 514"/>
                <a:gd name="T37" fmla="*/ 641 h 655"/>
                <a:gd name="T38" fmla="*/ 265 w 514"/>
                <a:gd name="T39" fmla="*/ 644 h 655"/>
                <a:gd name="T40" fmla="*/ 259 w 514"/>
                <a:gd name="T41" fmla="*/ 639 h 655"/>
                <a:gd name="T42" fmla="*/ 247 w 514"/>
                <a:gd name="T43" fmla="*/ 630 h 655"/>
                <a:gd name="T44" fmla="*/ 226 w 514"/>
                <a:gd name="T45" fmla="*/ 614 h 655"/>
                <a:gd name="T46" fmla="*/ 218 w 514"/>
                <a:gd name="T47" fmla="*/ 605 h 655"/>
                <a:gd name="T48" fmla="*/ 206 w 514"/>
                <a:gd name="T49" fmla="*/ 589 h 655"/>
                <a:gd name="T50" fmla="*/ 185 w 514"/>
                <a:gd name="T51" fmla="*/ 565 h 655"/>
                <a:gd name="T52" fmla="*/ 160 w 514"/>
                <a:gd name="T53" fmla="*/ 527 h 655"/>
                <a:gd name="T54" fmla="*/ 116 w 514"/>
                <a:gd name="T55" fmla="*/ 451 h 655"/>
                <a:gd name="T56" fmla="*/ 82 w 514"/>
                <a:gd name="T57" fmla="*/ 379 h 655"/>
                <a:gd name="T58" fmla="*/ 65 w 514"/>
                <a:gd name="T59" fmla="*/ 338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8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4 h 175"/>
                <a:gd name="T6" fmla="*/ 15 w 184"/>
                <a:gd name="T7" fmla="*/ 164 h 175"/>
                <a:gd name="T8" fmla="*/ 15 w 184"/>
                <a:gd name="T9" fmla="*/ 164 h 175"/>
                <a:gd name="T10" fmla="*/ 17 w 184"/>
                <a:gd name="T11" fmla="*/ 164 h 175"/>
                <a:gd name="T12" fmla="*/ 18 w 184"/>
                <a:gd name="T13" fmla="*/ 161 h 175"/>
                <a:gd name="T14" fmla="*/ 17 w 184"/>
                <a:gd name="T15" fmla="*/ 157 h 175"/>
                <a:gd name="T16" fmla="*/ 15 w 184"/>
                <a:gd name="T17" fmla="*/ 150 h 175"/>
                <a:gd name="T18" fmla="*/ 15 w 184"/>
                <a:gd name="T19" fmla="*/ 146 h 175"/>
                <a:gd name="T20" fmla="*/ 15 w 184"/>
                <a:gd name="T21" fmla="*/ 143 h 175"/>
                <a:gd name="T22" fmla="*/ 15 w 184"/>
                <a:gd name="T23" fmla="*/ 137 h 175"/>
                <a:gd name="T24" fmla="*/ 13 w 184"/>
                <a:gd name="T25" fmla="*/ 128 h 175"/>
                <a:gd name="T26" fmla="*/ 12 w 184"/>
                <a:gd name="T27" fmla="*/ 121 h 175"/>
                <a:gd name="T28" fmla="*/ 10 w 184"/>
                <a:gd name="T29" fmla="*/ 112 h 175"/>
                <a:gd name="T30" fmla="*/ 8 w 184"/>
                <a:gd name="T31" fmla="*/ 101 h 175"/>
                <a:gd name="T32" fmla="*/ 8 w 184"/>
                <a:gd name="T33" fmla="*/ 92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19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1 w 58"/>
                <a:gd name="T15" fmla="*/ 6 h 89"/>
                <a:gd name="T16" fmla="*/ 44 w 58"/>
                <a:gd name="T17" fmla="*/ 4 h 89"/>
                <a:gd name="T18" fmla="*/ 51 w 58"/>
                <a:gd name="T19" fmla="*/ 2 h 89"/>
                <a:gd name="T20" fmla="*/ 52 w 58"/>
                <a:gd name="T21" fmla="*/ 4 h 89"/>
                <a:gd name="T22" fmla="*/ 52 w 58"/>
                <a:gd name="T23" fmla="*/ 7 h 89"/>
                <a:gd name="T24" fmla="*/ 52 w 58"/>
                <a:gd name="T25" fmla="*/ 9 h 89"/>
                <a:gd name="T26" fmla="*/ 54 w 58"/>
                <a:gd name="T27" fmla="*/ 27 h 89"/>
                <a:gd name="T28" fmla="*/ 49 w 58"/>
                <a:gd name="T29" fmla="*/ 33 h 89"/>
                <a:gd name="T30" fmla="*/ 44 w 58"/>
                <a:gd name="T31" fmla="*/ 34 h 89"/>
                <a:gd name="T32" fmla="*/ 44 w 58"/>
                <a:gd name="T33" fmla="*/ 42 h 89"/>
                <a:gd name="T34" fmla="*/ 47 w 58"/>
                <a:gd name="T35" fmla="*/ 45 h 89"/>
                <a:gd name="T36" fmla="*/ 49 w 58"/>
                <a:gd name="T37" fmla="*/ 54 h 89"/>
                <a:gd name="T38" fmla="*/ 52 w 58"/>
                <a:gd name="T39" fmla="*/ 33 h 89"/>
                <a:gd name="T40" fmla="*/ 54 w 58"/>
                <a:gd name="T41" fmla="*/ 31 h 89"/>
                <a:gd name="T42" fmla="*/ 57 w 58"/>
                <a:gd name="T43" fmla="*/ 31 h 89"/>
                <a:gd name="T44" fmla="*/ 62 w 58"/>
                <a:gd name="T45" fmla="*/ 31 h 89"/>
                <a:gd name="T46" fmla="*/ 69 w 58"/>
                <a:gd name="T47" fmla="*/ 38 h 89"/>
                <a:gd name="T48" fmla="*/ 62 w 58"/>
                <a:gd name="T49" fmla="*/ 40 h 89"/>
                <a:gd name="T50" fmla="*/ 57 w 58"/>
                <a:gd name="T51" fmla="*/ 34 h 89"/>
                <a:gd name="T52" fmla="*/ 54 w 58"/>
                <a:gd name="T53" fmla="*/ 34 h 89"/>
                <a:gd name="T54" fmla="*/ 52 w 58"/>
                <a:gd name="T55" fmla="*/ 36 h 89"/>
                <a:gd name="T56" fmla="*/ 54 w 58"/>
                <a:gd name="T57" fmla="*/ 40 h 89"/>
                <a:gd name="T58" fmla="*/ 54 w 58"/>
                <a:gd name="T59" fmla="*/ 51 h 89"/>
                <a:gd name="T60" fmla="*/ 47 w 58"/>
                <a:gd name="T61" fmla="*/ 62 h 89"/>
                <a:gd name="T62" fmla="*/ 51 w 58"/>
                <a:gd name="T63" fmla="*/ 81 h 89"/>
                <a:gd name="T64" fmla="*/ 44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1 w 58"/>
                <a:gd name="T71" fmla="*/ 76 h 89"/>
                <a:gd name="T72" fmla="*/ 41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0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9 w 56"/>
                <a:gd name="T21" fmla="*/ 4 h 89"/>
                <a:gd name="T22" fmla="*/ 29 w 56"/>
                <a:gd name="T23" fmla="*/ 7 h 89"/>
                <a:gd name="T24" fmla="*/ 32 w 56"/>
                <a:gd name="T25" fmla="*/ 11 h 89"/>
                <a:gd name="T26" fmla="*/ 30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9 w 56"/>
                <a:gd name="T39" fmla="*/ 33 h 89"/>
                <a:gd name="T40" fmla="*/ 32 w 56"/>
                <a:gd name="T41" fmla="*/ 31 h 89"/>
                <a:gd name="T42" fmla="*/ 35 w 56"/>
                <a:gd name="T43" fmla="*/ 31 h 89"/>
                <a:gd name="T44" fmla="*/ 42 w 56"/>
                <a:gd name="T45" fmla="*/ 33 h 89"/>
                <a:gd name="T46" fmla="*/ 45 w 56"/>
                <a:gd name="T47" fmla="*/ 38 h 89"/>
                <a:gd name="T48" fmla="*/ 37 w 56"/>
                <a:gd name="T49" fmla="*/ 40 h 89"/>
                <a:gd name="T50" fmla="*/ 35 w 56"/>
                <a:gd name="T51" fmla="*/ 34 h 89"/>
                <a:gd name="T52" fmla="*/ 32 w 56"/>
                <a:gd name="T53" fmla="*/ 34 h 89"/>
                <a:gd name="T54" fmla="*/ 30 w 56"/>
                <a:gd name="T55" fmla="*/ 36 h 89"/>
                <a:gd name="T56" fmla="*/ 30 w 56"/>
                <a:gd name="T57" fmla="*/ 42 h 89"/>
                <a:gd name="T58" fmla="*/ 30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1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9 w 56"/>
                <a:gd name="T15" fmla="*/ 6 h 87"/>
                <a:gd name="T16" fmla="*/ 41 w 56"/>
                <a:gd name="T17" fmla="*/ 4 h 87"/>
                <a:gd name="T18" fmla="*/ 49 w 56"/>
                <a:gd name="T19" fmla="*/ 0 h 87"/>
                <a:gd name="T20" fmla="*/ 50 w 56"/>
                <a:gd name="T21" fmla="*/ 4 h 87"/>
                <a:gd name="T22" fmla="*/ 50 w 56"/>
                <a:gd name="T23" fmla="*/ 8 h 87"/>
                <a:gd name="T24" fmla="*/ 54 w 56"/>
                <a:gd name="T25" fmla="*/ 9 h 87"/>
                <a:gd name="T26" fmla="*/ 52 w 56"/>
                <a:gd name="T27" fmla="*/ 27 h 87"/>
                <a:gd name="T28" fmla="*/ 47 w 56"/>
                <a:gd name="T29" fmla="*/ 33 h 87"/>
                <a:gd name="T30" fmla="*/ 44 w 56"/>
                <a:gd name="T31" fmla="*/ 35 h 87"/>
                <a:gd name="T32" fmla="*/ 44 w 56"/>
                <a:gd name="T33" fmla="*/ 44 h 87"/>
                <a:gd name="T34" fmla="*/ 47 w 56"/>
                <a:gd name="T35" fmla="*/ 45 h 87"/>
                <a:gd name="T36" fmla="*/ 49 w 56"/>
                <a:gd name="T37" fmla="*/ 56 h 87"/>
                <a:gd name="T38" fmla="*/ 50 w 56"/>
                <a:gd name="T39" fmla="*/ 33 h 87"/>
                <a:gd name="T40" fmla="*/ 54 w 56"/>
                <a:gd name="T41" fmla="*/ 29 h 87"/>
                <a:gd name="T42" fmla="*/ 57 w 56"/>
                <a:gd name="T43" fmla="*/ 29 h 87"/>
                <a:gd name="T44" fmla="*/ 64 w 56"/>
                <a:gd name="T45" fmla="*/ 33 h 87"/>
                <a:gd name="T46" fmla="*/ 67 w 56"/>
                <a:gd name="T47" fmla="*/ 38 h 87"/>
                <a:gd name="T48" fmla="*/ 59 w 56"/>
                <a:gd name="T49" fmla="*/ 38 h 87"/>
                <a:gd name="T50" fmla="*/ 57 w 56"/>
                <a:gd name="T51" fmla="*/ 35 h 87"/>
                <a:gd name="T52" fmla="*/ 54 w 56"/>
                <a:gd name="T53" fmla="*/ 35 h 87"/>
                <a:gd name="T54" fmla="*/ 52 w 56"/>
                <a:gd name="T55" fmla="*/ 36 h 87"/>
                <a:gd name="T56" fmla="*/ 52 w 56"/>
                <a:gd name="T57" fmla="*/ 40 h 87"/>
                <a:gd name="T58" fmla="*/ 54 w 56"/>
                <a:gd name="T59" fmla="*/ 51 h 87"/>
                <a:gd name="T60" fmla="*/ 46 w 56"/>
                <a:gd name="T61" fmla="*/ 62 h 87"/>
                <a:gd name="T62" fmla="*/ 49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1 w 56"/>
                <a:gd name="T71" fmla="*/ 76 h 87"/>
                <a:gd name="T72" fmla="*/ 39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2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10 h 124"/>
                <a:gd name="T2" fmla="*/ 72 w 146"/>
                <a:gd name="T3" fmla="*/ 0 h 124"/>
                <a:gd name="T4" fmla="*/ 135 w 146"/>
                <a:gd name="T5" fmla="*/ 110 h 124"/>
                <a:gd name="T6" fmla="*/ 135 w 146"/>
                <a:gd name="T7" fmla="*/ 133 h 124"/>
                <a:gd name="T8" fmla="*/ 72 w 146"/>
                <a:gd name="T9" fmla="*/ 30 h 124"/>
                <a:gd name="T10" fmla="*/ 2 w 146"/>
                <a:gd name="T11" fmla="*/ 135 h 124"/>
                <a:gd name="T12" fmla="*/ 0 w 146"/>
                <a:gd name="T13" fmla="*/ 11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3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0 h 171"/>
                <a:gd name="T2" fmla="*/ 5 w 5"/>
                <a:gd name="T3" fmla="*/ 158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8 h 171"/>
                <a:gd name="T10" fmla="*/ 3 w 5"/>
                <a:gd name="T11" fmla="*/ 160 h 171"/>
                <a:gd name="T12" fmla="*/ 3 w 5"/>
                <a:gd name="T13" fmla="*/ 160 h 171"/>
                <a:gd name="T14" fmla="*/ 5 w 5"/>
                <a:gd name="T15" fmla="*/ 160 h 171"/>
                <a:gd name="T16" fmla="*/ 5 w 5"/>
                <a:gd name="T17" fmla="*/ 158 h 171"/>
                <a:gd name="T18" fmla="*/ 3 w 5"/>
                <a:gd name="T19" fmla="*/ 160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4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5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4 w 505"/>
                <a:gd name="T1" fmla="*/ 7 h 9"/>
                <a:gd name="T2" fmla="*/ 494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4 w 505"/>
                <a:gd name="T9" fmla="*/ 7 h 9"/>
                <a:gd name="T10" fmla="*/ 494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6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8 h 37"/>
                <a:gd name="T2" fmla="*/ 3 w 6"/>
                <a:gd name="T3" fmla="*/ 48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7 h 37"/>
                <a:gd name="T14" fmla="*/ 0 w 6"/>
                <a:gd name="T15" fmla="*/ 47 h 37"/>
                <a:gd name="T16" fmla="*/ 3 w 6"/>
                <a:gd name="T17" fmla="*/ 48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7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0 h 131"/>
                <a:gd name="T2" fmla="*/ 5 w 16"/>
                <a:gd name="T3" fmla="*/ 120 h 131"/>
                <a:gd name="T4" fmla="*/ 11 w 16"/>
                <a:gd name="T5" fmla="*/ 75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5 h 131"/>
                <a:gd name="T20" fmla="*/ 0 w 16"/>
                <a:gd name="T21" fmla="*/ 119 h 131"/>
                <a:gd name="T22" fmla="*/ 0 w 16"/>
                <a:gd name="T23" fmla="*/ 119 h 131"/>
                <a:gd name="T24" fmla="*/ 5 w 16"/>
                <a:gd name="T25" fmla="*/ 12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8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3 w 110"/>
                <a:gd name="T13" fmla="*/ 223 h 344"/>
                <a:gd name="T14" fmla="*/ 85 w 110"/>
                <a:gd name="T15" fmla="*/ 182 h 344"/>
                <a:gd name="T16" fmla="*/ 96 w 110"/>
                <a:gd name="T17" fmla="*/ 139 h 344"/>
                <a:gd name="T18" fmla="*/ 106 w 110"/>
                <a:gd name="T19" fmla="*/ 93 h 344"/>
                <a:gd name="T20" fmla="*/ 114 w 110"/>
                <a:gd name="T21" fmla="*/ 48 h 344"/>
                <a:gd name="T22" fmla="*/ 121 w 110"/>
                <a:gd name="T23" fmla="*/ 1 h 344"/>
                <a:gd name="T24" fmla="*/ 116 w 110"/>
                <a:gd name="T25" fmla="*/ 0 h 344"/>
                <a:gd name="T26" fmla="*/ 108 w 110"/>
                <a:gd name="T27" fmla="*/ 47 h 344"/>
                <a:gd name="T28" fmla="*/ 99 w 110"/>
                <a:gd name="T29" fmla="*/ 93 h 344"/>
                <a:gd name="T30" fmla="*/ 91 w 110"/>
                <a:gd name="T31" fmla="*/ 137 h 344"/>
                <a:gd name="T32" fmla="*/ 80 w 110"/>
                <a:gd name="T33" fmla="*/ 180 h 344"/>
                <a:gd name="T34" fmla="*/ 67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29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8 w 131"/>
                <a:gd name="T13" fmla="*/ 90 h 155"/>
                <a:gd name="T14" fmla="*/ 99 w 131"/>
                <a:gd name="T15" fmla="*/ 65 h 155"/>
                <a:gd name="T16" fmla="*/ 122 w 131"/>
                <a:gd name="T17" fmla="*/ 34 h 155"/>
                <a:gd name="T18" fmla="*/ 142 w 131"/>
                <a:gd name="T19" fmla="*/ 3 h 155"/>
                <a:gd name="T20" fmla="*/ 137 w 131"/>
                <a:gd name="T21" fmla="*/ 0 h 155"/>
                <a:gd name="T22" fmla="*/ 116 w 131"/>
                <a:gd name="T23" fmla="*/ 30 h 155"/>
                <a:gd name="T24" fmla="*/ 94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0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30 w 46"/>
                <a:gd name="T11" fmla="*/ 40 h 40"/>
                <a:gd name="T12" fmla="*/ 35 w 46"/>
                <a:gd name="T13" fmla="*/ 34 h 40"/>
                <a:gd name="T14" fmla="*/ 26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1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56 w 82"/>
                <a:gd name="T9" fmla="*/ 97 h 108"/>
                <a:gd name="T10" fmla="*/ 68 w 82"/>
                <a:gd name="T11" fmla="*/ 108 h 108"/>
                <a:gd name="T12" fmla="*/ 71 w 82"/>
                <a:gd name="T13" fmla="*/ 104 h 108"/>
                <a:gd name="T14" fmla="*/ 61 w 82"/>
                <a:gd name="T15" fmla="*/ 92 h 108"/>
                <a:gd name="T16" fmla="*/ 45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2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2 h 186"/>
                <a:gd name="T14" fmla="*/ 57 w 92"/>
                <a:gd name="T15" fmla="*/ 147 h 186"/>
                <a:gd name="T16" fmla="*/ 71 w 92"/>
                <a:gd name="T17" fmla="*/ 172 h 186"/>
                <a:gd name="T18" fmla="*/ 87 w 92"/>
                <a:gd name="T19" fmla="*/ 197 h 186"/>
                <a:gd name="T20" fmla="*/ 92 w 92"/>
                <a:gd name="T21" fmla="*/ 196 h 186"/>
                <a:gd name="T22" fmla="*/ 77 w 92"/>
                <a:gd name="T23" fmla="*/ 168 h 186"/>
                <a:gd name="T24" fmla="*/ 62 w 92"/>
                <a:gd name="T25" fmla="*/ 143 h 186"/>
                <a:gd name="T26" fmla="*/ 51 w 92"/>
                <a:gd name="T27" fmla="*/ 118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3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6 h 173"/>
                <a:gd name="T10" fmla="*/ 43 w 50"/>
                <a:gd name="T11" fmla="*/ 162 h 173"/>
                <a:gd name="T12" fmla="*/ 50 w 50"/>
                <a:gd name="T13" fmla="*/ 160 h 173"/>
                <a:gd name="T14" fmla="*/ 38 w 50"/>
                <a:gd name="T15" fmla="*/ 124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4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5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6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2 w 352"/>
                <a:gd name="T1" fmla="*/ 1 h 456"/>
                <a:gd name="T2" fmla="*/ 240 w 352"/>
                <a:gd name="T3" fmla="*/ 14 h 456"/>
                <a:gd name="T4" fmla="*/ 227 w 352"/>
                <a:gd name="T5" fmla="*/ 41 h 456"/>
                <a:gd name="T6" fmla="*/ 216 w 352"/>
                <a:gd name="T7" fmla="*/ 90 h 456"/>
                <a:gd name="T8" fmla="*/ 209 w 352"/>
                <a:gd name="T9" fmla="*/ 149 h 456"/>
                <a:gd name="T10" fmla="*/ 206 w 352"/>
                <a:gd name="T11" fmla="*/ 193 h 456"/>
                <a:gd name="T12" fmla="*/ 209 w 352"/>
                <a:gd name="T13" fmla="*/ 211 h 456"/>
                <a:gd name="T14" fmla="*/ 216 w 352"/>
                <a:gd name="T15" fmla="*/ 211 h 456"/>
                <a:gd name="T16" fmla="*/ 232 w 352"/>
                <a:gd name="T17" fmla="*/ 211 h 456"/>
                <a:gd name="T18" fmla="*/ 260 w 352"/>
                <a:gd name="T19" fmla="*/ 211 h 456"/>
                <a:gd name="T20" fmla="*/ 298 w 352"/>
                <a:gd name="T21" fmla="*/ 205 h 456"/>
                <a:gd name="T22" fmla="*/ 330 w 352"/>
                <a:gd name="T23" fmla="*/ 196 h 456"/>
                <a:gd name="T24" fmla="*/ 347 w 352"/>
                <a:gd name="T25" fmla="*/ 186 h 456"/>
                <a:gd name="T26" fmla="*/ 363 w 352"/>
                <a:gd name="T27" fmla="*/ 166 h 456"/>
                <a:gd name="T28" fmla="*/ 352 w 352"/>
                <a:gd name="T29" fmla="*/ 270 h 456"/>
                <a:gd name="T30" fmla="*/ 330 w 352"/>
                <a:gd name="T31" fmla="*/ 259 h 456"/>
                <a:gd name="T32" fmla="*/ 302 w 352"/>
                <a:gd name="T33" fmla="*/ 250 h 456"/>
                <a:gd name="T34" fmla="*/ 273 w 352"/>
                <a:gd name="T35" fmla="*/ 245 h 456"/>
                <a:gd name="T36" fmla="*/ 248 w 352"/>
                <a:gd name="T37" fmla="*/ 241 h 456"/>
                <a:gd name="T38" fmla="*/ 221 w 352"/>
                <a:gd name="T39" fmla="*/ 240 h 456"/>
                <a:gd name="T40" fmla="*/ 216 w 352"/>
                <a:gd name="T41" fmla="*/ 240 h 456"/>
                <a:gd name="T42" fmla="*/ 206 w 352"/>
                <a:gd name="T43" fmla="*/ 241 h 456"/>
                <a:gd name="T44" fmla="*/ 206 w 352"/>
                <a:gd name="T45" fmla="*/ 259 h 456"/>
                <a:gd name="T46" fmla="*/ 206 w 352"/>
                <a:gd name="T47" fmla="*/ 279 h 456"/>
                <a:gd name="T48" fmla="*/ 211 w 352"/>
                <a:gd name="T49" fmla="*/ 341 h 456"/>
                <a:gd name="T50" fmla="*/ 221 w 352"/>
                <a:gd name="T51" fmla="*/ 398 h 456"/>
                <a:gd name="T52" fmla="*/ 229 w 352"/>
                <a:gd name="T53" fmla="*/ 422 h 456"/>
                <a:gd name="T54" fmla="*/ 245 w 352"/>
                <a:gd name="T55" fmla="*/ 443 h 456"/>
                <a:gd name="T56" fmla="*/ 116 w 352"/>
                <a:gd name="T57" fmla="*/ 443 h 456"/>
                <a:gd name="T58" fmla="*/ 124 w 352"/>
                <a:gd name="T59" fmla="*/ 429 h 456"/>
                <a:gd name="T60" fmla="*/ 139 w 352"/>
                <a:gd name="T61" fmla="*/ 397 h 456"/>
                <a:gd name="T62" fmla="*/ 144 w 352"/>
                <a:gd name="T63" fmla="*/ 382 h 456"/>
                <a:gd name="T64" fmla="*/ 149 w 352"/>
                <a:gd name="T65" fmla="*/ 368 h 456"/>
                <a:gd name="T66" fmla="*/ 152 w 352"/>
                <a:gd name="T67" fmla="*/ 342 h 456"/>
                <a:gd name="T68" fmla="*/ 159 w 352"/>
                <a:gd name="T69" fmla="*/ 301 h 456"/>
                <a:gd name="T70" fmla="*/ 160 w 352"/>
                <a:gd name="T71" fmla="*/ 259 h 456"/>
                <a:gd name="T72" fmla="*/ 159 w 352"/>
                <a:gd name="T73" fmla="*/ 243 h 456"/>
                <a:gd name="T74" fmla="*/ 154 w 352"/>
                <a:gd name="T75" fmla="*/ 241 h 456"/>
                <a:gd name="T76" fmla="*/ 149 w 352"/>
                <a:gd name="T77" fmla="*/ 241 h 456"/>
                <a:gd name="T78" fmla="*/ 134 w 352"/>
                <a:gd name="T79" fmla="*/ 240 h 456"/>
                <a:gd name="T80" fmla="*/ 105 w 352"/>
                <a:gd name="T81" fmla="*/ 241 h 456"/>
                <a:gd name="T82" fmla="*/ 75 w 352"/>
                <a:gd name="T83" fmla="*/ 245 h 456"/>
                <a:gd name="T84" fmla="*/ 44 w 352"/>
                <a:gd name="T85" fmla="*/ 254 h 456"/>
                <a:gd name="T86" fmla="*/ 19 w 352"/>
                <a:gd name="T87" fmla="*/ 265 h 456"/>
                <a:gd name="T88" fmla="*/ 1 w 352"/>
                <a:gd name="T89" fmla="*/ 274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7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8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9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1 w 20"/>
                <a:gd name="T7" fmla="*/ 20 h 45"/>
                <a:gd name="T8" fmla="*/ 26 w 20"/>
                <a:gd name="T9" fmla="*/ 13 h 45"/>
                <a:gd name="T10" fmla="*/ 32 w 20"/>
                <a:gd name="T11" fmla="*/ 6 h 45"/>
                <a:gd name="T12" fmla="*/ 28 w 20"/>
                <a:gd name="T13" fmla="*/ 0 h 45"/>
                <a:gd name="T14" fmla="*/ 21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0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1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6 h 65"/>
                <a:gd name="T2" fmla="*/ 5 w 12"/>
                <a:gd name="T3" fmla="*/ 76 h 65"/>
                <a:gd name="T4" fmla="*/ 5 w 12"/>
                <a:gd name="T5" fmla="*/ 63 h 65"/>
                <a:gd name="T6" fmla="*/ 7 w 12"/>
                <a:gd name="T7" fmla="*/ 49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9 h 65"/>
                <a:gd name="T18" fmla="*/ 2 w 12"/>
                <a:gd name="T19" fmla="*/ 61 h 65"/>
                <a:gd name="T20" fmla="*/ 0 w 12"/>
                <a:gd name="T21" fmla="*/ 76 h 65"/>
                <a:gd name="T22" fmla="*/ 0 w 12"/>
                <a:gd name="T23" fmla="*/ 76 h 65"/>
                <a:gd name="T24" fmla="*/ 5 w 12"/>
                <a:gd name="T25" fmla="*/ 76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2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3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6 w 35"/>
                <a:gd name="T1" fmla="*/ 0 h 7"/>
                <a:gd name="T2" fmla="*/ 46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25 h 7"/>
                <a:gd name="T10" fmla="*/ 9 w 35"/>
                <a:gd name="T11" fmla="*/ 29 h 7"/>
                <a:gd name="T12" fmla="*/ 46 w 35"/>
                <a:gd name="T13" fmla="*/ 29 h 7"/>
                <a:gd name="T14" fmla="*/ 46 w 35"/>
                <a:gd name="T15" fmla="*/ 29 h 7"/>
                <a:gd name="T16" fmla="*/ 46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4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5 w 56"/>
                <a:gd name="T1" fmla="*/ 0 h 10"/>
                <a:gd name="T2" fmla="*/ 45 w 56"/>
                <a:gd name="T3" fmla="*/ 0 h 10"/>
                <a:gd name="T4" fmla="*/ 31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3 w 56"/>
                <a:gd name="T19" fmla="*/ 5 h 10"/>
                <a:gd name="T20" fmla="*/ 45 w 56"/>
                <a:gd name="T21" fmla="*/ 5 h 10"/>
                <a:gd name="T22" fmla="*/ 45 w 56"/>
                <a:gd name="T23" fmla="*/ 5 h 10"/>
                <a:gd name="T24" fmla="*/ 45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5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50 w 41"/>
                <a:gd name="T1" fmla="*/ 0 h 18"/>
                <a:gd name="T2" fmla="*/ 50 w 41"/>
                <a:gd name="T3" fmla="*/ 0 h 18"/>
                <a:gd name="T4" fmla="*/ 42 w 41"/>
                <a:gd name="T5" fmla="*/ 4 h 18"/>
                <a:gd name="T6" fmla="*/ 34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34 w 41"/>
                <a:gd name="T17" fmla="*/ 9 h 18"/>
                <a:gd name="T18" fmla="*/ 43 w 41"/>
                <a:gd name="T19" fmla="*/ 9 h 18"/>
                <a:gd name="T20" fmla="*/ 52 w 41"/>
                <a:gd name="T21" fmla="*/ 5 h 18"/>
                <a:gd name="T22" fmla="*/ 52 w 41"/>
                <a:gd name="T23" fmla="*/ 5 h 18"/>
                <a:gd name="T24" fmla="*/ 50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6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7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3 h 124"/>
                <a:gd name="T2" fmla="*/ 5 w 5"/>
                <a:gd name="T3" fmla="*/ 130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30 h 124"/>
                <a:gd name="T10" fmla="*/ 2 w 5"/>
                <a:gd name="T11" fmla="*/ 133 h 124"/>
                <a:gd name="T12" fmla="*/ 2 w 5"/>
                <a:gd name="T13" fmla="*/ 133 h 124"/>
                <a:gd name="T14" fmla="*/ 5 w 5"/>
                <a:gd name="T15" fmla="*/ 135 h 124"/>
                <a:gd name="T16" fmla="*/ 5 w 5"/>
                <a:gd name="T17" fmla="*/ 130 h 124"/>
                <a:gd name="T18" fmla="*/ 2 w 5"/>
                <a:gd name="T19" fmla="*/ 133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8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26 w 13"/>
                <a:gd name="T5" fmla="*/ 5 h 10"/>
                <a:gd name="T6" fmla="*/ 28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49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0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1 w 32"/>
                <a:gd name="T5" fmla="*/ 23 h 16"/>
                <a:gd name="T6" fmla="*/ 41 w 32"/>
                <a:gd name="T7" fmla="*/ 30 h 16"/>
                <a:gd name="T8" fmla="*/ 43 w 32"/>
                <a:gd name="T9" fmla="*/ 22 h 16"/>
                <a:gd name="T10" fmla="*/ 33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1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20 h 16"/>
                <a:gd name="T8" fmla="*/ 30 w 56"/>
                <a:gd name="T9" fmla="*/ 23 h 16"/>
                <a:gd name="T10" fmla="*/ 43 w 56"/>
                <a:gd name="T11" fmla="*/ 30 h 16"/>
                <a:gd name="T12" fmla="*/ 45 w 56"/>
                <a:gd name="T13" fmla="*/ 20 h 16"/>
                <a:gd name="T14" fmla="*/ 30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2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1 w 32"/>
                <a:gd name="T7" fmla="*/ 9 h 9"/>
                <a:gd name="T8" fmla="*/ 21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3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4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5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99 h 112"/>
                <a:gd name="T2" fmla="*/ 9 w 18"/>
                <a:gd name="T3" fmla="*/ 99 h 112"/>
                <a:gd name="T4" fmla="*/ 9 w 18"/>
                <a:gd name="T5" fmla="*/ 73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3 h 112"/>
                <a:gd name="T20" fmla="*/ 9 w 18"/>
                <a:gd name="T21" fmla="*/ 101 h 112"/>
                <a:gd name="T22" fmla="*/ 9 w 18"/>
                <a:gd name="T23" fmla="*/ 101 h 112"/>
                <a:gd name="T24" fmla="*/ 9 w 18"/>
                <a:gd name="T25" fmla="*/ 99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6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30 w 16"/>
                <a:gd name="T1" fmla="*/ 29 h 32"/>
                <a:gd name="T2" fmla="*/ 30 w 16"/>
                <a:gd name="T3" fmla="*/ 29 h 32"/>
                <a:gd name="T4" fmla="*/ 22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9 w 16"/>
                <a:gd name="T11" fmla="*/ 18 h 32"/>
                <a:gd name="T12" fmla="*/ 24 w 16"/>
                <a:gd name="T13" fmla="*/ 32 h 32"/>
                <a:gd name="T14" fmla="*/ 24 w 16"/>
                <a:gd name="T15" fmla="*/ 32 h 32"/>
                <a:gd name="T16" fmla="*/ 30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7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8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29 h 7"/>
                <a:gd name="T4" fmla="*/ 123 w 123"/>
                <a:gd name="T5" fmla="*/ 22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59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9 w 13"/>
                <a:gd name="T1" fmla="*/ 0 h 16"/>
                <a:gd name="T2" fmla="*/ 19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28 w 13"/>
                <a:gd name="T13" fmla="*/ 5 h 16"/>
                <a:gd name="T14" fmla="*/ 28 w 13"/>
                <a:gd name="T15" fmla="*/ 5 h 16"/>
                <a:gd name="T16" fmla="*/ 19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0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4 h 41"/>
                <a:gd name="T6" fmla="*/ 0 w 23"/>
                <a:gd name="T7" fmla="*/ 47 h 41"/>
                <a:gd name="T8" fmla="*/ 5 w 23"/>
                <a:gd name="T9" fmla="*/ 52 h 41"/>
                <a:gd name="T10" fmla="*/ 13 w 23"/>
                <a:gd name="T11" fmla="*/ 36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1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2 h 39"/>
                <a:gd name="T8" fmla="*/ 5 w 16"/>
                <a:gd name="T9" fmla="*/ 38 h 39"/>
                <a:gd name="T10" fmla="*/ 0 w 16"/>
                <a:gd name="T11" fmla="*/ 49 h 39"/>
                <a:gd name="T12" fmla="*/ 6 w 16"/>
                <a:gd name="T13" fmla="*/ 50 h 39"/>
                <a:gd name="T14" fmla="*/ 10 w 16"/>
                <a:gd name="T15" fmla="*/ 40 h 39"/>
                <a:gd name="T16" fmla="*/ 11 w 16"/>
                <a:gd name="T17" fmla="*/ 34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2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9 w 13"/>
                <a:gd name="T1" fmla="*/ 0 h 58"/>
                <a:gd name="T2" fmla="*/ 19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47 h 58"/>
                <a:gd name="T12" fmla="*/ 5 w 13"/>
                <a:gd name="T13" fmla="*/ 47 h 58"/>
                <a:gd name="T14" fmla="*/ 19 w 13"/>
                <a:gd name="T15" fmla="*/ 30 h 58"/>
                <a:gd name="T16" fmla="*/ 22 w 13"/>
                <a:gd name="T17" fmla="*/ 27 h 58"/>
                <a:gd name="T18" fmla="*/ 26 w 13"/>
                <a:gd name="T19" fmla="*/ 14 h 58"/>
                <a:gd name="T20" fmla="*/ 28 w 13"/>
                <a:gd name="T21" fmla="*/ 0 h 58"/>
                <a:gd name="T22" fmla="*/ 28 w 13"/>
                <a:gd name="T23" fmla="*/ 0 h 58"/>
                <a:gd name="T24" fmla="*/ 19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3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4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21 w 6"/>
                <a:gd name="T5" fmla="*/ 7 h 16"/>
                <a:gd name="T6" fmla="*/ 1 w 6"/>
                <a:gd name="T7" fmla="*/ 5 h 16"/>
                <a:gd name="T8" fmla="*/ 1 w 6"/>
                <a:gd name="T9" fmla="*/ 20 h 16"/>
                <a:gd name="T10" fmla="*/ 1 w 6"/>
                <a:gd name="T11" fmla="*/ 30 h 16"/>
                <a:gd name="T12" fmla="*/ 34 w 6"/>
                <a:gd name="T13" fmla="*/ 26 h 16"/>
                <a:gd name="T14" fmla="*/ 34 w 6"/>
                <a:gd name="T15" fmla="*/ 20 h 16"/>
                <a:gd name="T16" fmla="*/ 34 w 6"/>
                <a:gd name="T17" fmla="*/ 7 h 16"/>
                <a:gd name="T18" fmla="*/ 34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5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9 w 30"/>
                <a:gd name="T11" fmla="*/ 9 h 9"/>
                <a:gd name="T12" fmla="*/ 19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6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30 h 16"/>
                <a:gd name="T2" fmla="*/ 1 w 65"/>
                <a:gd name="T3" fmla="*/ 30 h 16"/>
                <a:gd name="T4" fmla="*/ 16 w 65"/>
                <a:gd name="T5" fmla="*/ 22 h 16"/>
                <a:gd name="T6" fmla="*/ 29 w 65"/>
                <a:gd name="T7" fmla="*/ 20 h 16"/>
                <a:gd name="T8" fmla="*/ 57 w 65"/>
                <a:gd name="T9" fmla="*/ 20 h 16"/>
                <a:gd name="T10" fmla="*/ 76 w 65"/>
                <a:gd name="T11" fmla="*/ 7 h 16"/>
                <a:gd name="T12" fmla="*/ 76 w 65"/>
                <a:gd name="T13" fmla="*/ 0 h 16"/>
                <a:gd name="T14" fmla="*/ 57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20 h 16"/>
                <a:gd name="T22" fmla="*/ 0 w 65"/>
                <a:gd name="T23" fmla="*/ 20 h 16"/>
                <a:gd name="T24" fmla="*/ 1 w 65"/>
                <a:gd name="T25" fmla="*/ 3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7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33 h 22"/>
                <a:gd name="T2" fmla="*/ 1 w 42"/>
                <a:gd name="T3" fmla="*/ 33 h 22"/>
                <a:gd name="T4" fmla="*/ 9 w 42"/>
                <a:gd name="T5" fmla="*/ 29 h 22"/>
                <a:gd name="T6" fmla="*/ 18 w 42"/>
                <a:gd name="T7" fmla="*/ 25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4 h 22"/>
                <a:gd name="T20" fmla="*/ 0 w 42"/>
                <a:gd name="T21" fmla="*/ 29 h 22"/>
                <a:gd name="T22" fmla="*/ 0 w 42"/>
                <a:gd name="T23" fmla="*/ 29 h 22"/>
                <a:gd name="T24" fmla="*/ 1 w 42"/>
                <a:gd name="T25" fmla="*/ 33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8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69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0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32 w 20"/>
                <a:gd name="T1" fmla="*/ 22 h 18"/>
                <a:gd name="T2" fmla="*/ 32 w 20"/>
                <a:gd name="T3" fmla="*/ 22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32 w 20"/>
                <a:gd name="T13" fmla="*/ 31 h 18"/>
                <a:gd name="T14" fmla="*/ 32 w 20"/>
                <a:gd name="T15" fmla="*/ 31 h 18"/>
                <a:gd name="T16" fmla="*/ 32 w 20"/>
                <a:gd name="T17" fmla="*/ 2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1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2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1 w 30"/>
                <a:gd name="T1" fmla="*/ 8 h 13"/>
                <a:gd name="T2" fmla="*/ 41 w 30"/>
                <a:gd name="T3" fmla="*/ 8 h 13"/>
                <a:gd name="T4" fmla="*/ 26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9 w 30"/>
                <a:gd name="T13" fmla="*/ 13 h 13"/>
                <a:gd name="T14" fmla="*/ 39 w 30"/>
                <a:gd name="T15" fmla="*/ 13 h 13"/>
                <a:gd name="T16" fmla="*/ 41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3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0 w 41"/>
                <a:gd name="T1" fmla="*/ 1 h 9"/>
                <a:gd name="T2" fmla="*/ 30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0 w 41"/>
                <a:gd name="T13" fmla="*/ 4 h 9"/>
                <a:gd name="T14" fmla="*/ 30 w 41"/>
                <a:gd name="T15" fmla="*/ 4 h 9"/>
                <a:gd name="T16" fmla="*/ 30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4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7 w 39"/>
                <a:gd name="T1" fmla="*/ 0 h 13"/>
                <a:gd name="T2" fmla="*/ 47 w 39"/>
                <a:gd name="T3" fmla="*/ 0 h 13"/>
                <a:gd name="T4" fmla="*/ 39 w 39"/>
                <a:gd name="T5" fmla="*/ 5 h 13"/>
                <a:gd name="T6" fmla="*/ 31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1 w 39"/>
                <a:gd name="T17" fmla="*/ 13 h 13"/>
                <a:gd name="T18" fmla="*/ 40 w 39"/>
                <a:gd name="T19" fmla="*/ 11 h 13"/>
                <a:gd name="T20" fmla="*/ 50 w 39"/>
                <a:gd name="T21" fmla="*/ 5 h 13"/>
                <a:gd name="T22" fmla="*/ 50 w 39"/>
                <a:gd name="T23" fmla="*/ 5 h 13"/>
                <a:gd name="T24" fmla="*/ 47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5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7 h 20"/>
                <a:gd name="T6" fmla="*/ 3 w 10"/>
                <a:gd name="T7" fmla="*/ 32 h 20"/>
                <a:gd name="T8" fmla="*/ 8 w 10"/>
                <a:gd name="T9" fmla="*/ 29 h 20"/>
                <a:gd name="T10" fmla="*/ 8 w 10"/>
                <a:gd name="T11" fmla="*/ 26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6 h 20"/>
                <a:gd name="T38" fmla="*/ 3 w 10"/>
                <a:gd name="T39" fmla="*/ 27 h 20"/>
                <a:gd name="T40" fmla="*/ 7 w 10"/>
                <a:gd name="T41" fmla="*/ 29 h 20"/>
                <a:gd name="T42" fmla="*/ 7 w 10"/>
                <a:gd name="T43" fmla="*/ 26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6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7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50 h 63"/>
                <a:gd name="T10" fmla="*/ 19 w 13"/>
                <a:gd name="T11" fmla="*/ 74 h 63"/>
                <a:gd name="T12" fmla="*/ 28 w 13"/>
                <a:gd name="T13" fmla="*/ 74 h 63"/>
                <a:gd name="T14" fmla="*/ 26 w 13"/>
                <a:gd name="T15" fmla="*/ 49 h 63"/>
                <a:gd name="T16" fmla="*/ 19 w 13"/>
                <a:gd name="T17" fmla="*/ 25 h 63"/>
                <a:gd name="T18" fmla="*/ 1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8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4 h 49"/>
                <a:gd name="T8" fmla="*/ 9 w 18"/>
                <a:gd name="T9" fmla="*/ 25 h 49"/>
                <a:gd name="T10" fmla="*/ 9 w 18"/>
                <a:gd name="T11" fmla="*/ 31 h 49"/>
                <a:gd name="T12" fmla="*/ 9 w 18"/>
                <a:gd name="T13" fmla="*/ 31 h 49"/>
                <a:gd name="T14" fmla="*/ 9 w 18"/>
                <a:gd name="T15" fmla="*/ 23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79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8 w 25"/>
                <a:gd name="T9" fmla="*/ 29 h 38"/>
                <a:gd name="T10" fmla="*/ 31 w 25"/>
                <a:gd name="T11" fmla="*/ 38 h 38"/>
                <a:gd name="T12" fmla="*/ 36 w 25"/>
                <a:gd name="T13" fmla="*/ 36 h 38"/>
                <a:gd name="T14" fmla="*/ 31 w 25"/>
                <a:gd name="T15" fmla="*/ 25 h 38"/>
                <a:gd name="T16" fmla="*/ 25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80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970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9701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29703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04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355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0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66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266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7 h 614"/>
                <a:gd name="T14" fmla="*/ 459 w 478"/>
                <a:gd name="T15" fmla="*/ 202 h 614"/>
                <a:gd name="T16" fmla="*/ 452 w 478"/>
                <a:gd name="T17" fmla="*/ 234 h 614"/>
                <a:gd name="T18" fmla="*/ 439 w 478"/>
                <a:gd name="T19" fmla="*/ 276 h 614"/>
                <a:gd name="T20" fmla="*/ 403 w 478"/>
                <a:gd name="T21" fmla="*/ 371 h 614"/>
                <a:gd name="T22" fmla="*/ 354 w 478"/>
                <a:gd name="T23" fmla="*/ 457 h 614"/>
                <a:gd name="T24" fmla="*/ 321 w 478"/>
                <a:gd name="T25" fmla="*/ 503 h 614"/>
                <a:gd name="T26" fmla="*/ 287 w 478"/>
                <a:gd name="T27" fmla="*/ 546 h 614"/>
                <a:gd name="T28" fmla="*/ 257 w 478"/>
                <a:gd name="T29" fmla="*/ 581 h 614"/>
                <a:gd name="T30" fmla="*/ 247 w 478"/>
                <a:gd name="T31" fmla="*/ 592 h 614"/>
                <a:gd name="T32" fmla="*/ 246 w 478"/>
                <a:gd name="T33" fmla="*/ 592 h 614"/>
                <a:gd name="T34" fmla="*/ 236 w 478"/>
                <a:gd name="T35" fmla="*/ 582 h 614"/>
                <a:gd name="T36" fmla="*/ 216 w 478"/>
                <a:gd name="T37" fmla="*/ 564 h 614"/>
                <a:gd name="T38" fmla="*/ 206 w 478"/>
                <a:gd name="T39" fmla="*/ 555 h 614"/>
                <a:gd name="T40" fmla="*/ 195 w 478"/>
                <a:gd name="T41" fmla="*/ 543 h 614"/>
                <a:gd name="T42" fmla="*/ 180 w 478"/>
                <a:gd name="T43" fmla="*/ 525 h 614"/>
                <a:gd name="T44" fmla="*/ 159 w 478"/>
                <a:gd name="T45" fmla="*/ 492 h 614"/>
                <a:gd name="T46" fmla="*/ 144 w 478"/>
                <a:gd name="T47" fmla="*/ 469 h 614"/>
                <a:gd name="T48" fmla="*/ 129 w 478"/>
                <a:gd name="T49" fmla="*/ 452 h 614"/>
                <a:gd name="T50" fmla="*/ 105 w 478"/>
                <a:gd name="T51" fmla="*/ 420 h 614"/>
                <a:gd name="T52" fmla="*/ 80 w 478"/>
                <a:gd name="T53" fmla="*/ 388 h 614"/>
                <a:gd name="T54" fmla="*/ 64 w 478"/>
                <a:gd name="T55" fmla="*/ 355 h 614"/>
                <a:gd name="T56" fmla="*/ 54 w 478"/>
                <a:gd name="T57" fmla="*/ 326 h 614"/>
                <a:gd name="T58" fmla="*/ 42 w 478"/>
                <a:gd name="T59" fmla="*/ 292 h 614"/>
                <a:gd name="T60" fmla="*/ 32 w 478"/>
                <a:gd name="T61" fmla="*/ 263 h 614"/>
                <a:gd name="T62" fmla="*/ 23 w 478"/>
                <a:gd name="T63" fmla="*/ 227 h 614"/>
                <a:gd name="T64" fmla="*/ 14 w 478"/>
                <a:gd name="T65" fmla="*/ 189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3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29 h 8"/>
                <a:gd name="T8" fmla="*/ 478 w 480"/>
                <a:gd name="T9" fmla="*/ 29 h 8"/>
                <a:gd name="T10" fmla="*/ 480 w 480"/>
                <a:gd name="T11" fmla="*/ 2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7 h 126"/>
                <a:gd name="T2" fmla="*/ 5 w 15"/>
                <a:gd name="T3" fmla="*/ 137 h 126"/>
                <a:gd name="T4" fmla="*/ 23 w 15"/>
                <a:gd name="T5" fmla="*/ 97 h 126"/>
                <a:gd name="T6" fmla="*/ 25 w 15"/>
                <a:gd name="T7" fmla="*/ 48 h 126"/>
                <a:gd name="T8" fmla="*/ 29 w 15"/>
                <a:gd name="T9" fmla="*/ 18 h 126"/>
                <a:gd name="T10" fmla="*/ 29 w 15"/>
                <a:gd name="T11" fmla="*/ 1 h 126"/>
                <a:gd name="T12" fmla="*/ 21 w 15"/>
                <a:gd name="T13" fmla="*/ 0 h 126"/>
                <a:gd name="T14" fmla="*/ 21 w 15"/>
                <a:gd name="T15" fmla="*/ 18 h 126"/>
                <a:gd name="T16" fmla="*/ 20 w 15"/>
                <a:gd name="T17" fmla="*/ 48 h 126"/>
                <a:gd name="T18" fmla="*/ 5 w 15"/>
                <a:gd name="T19" fmla="*/ 95 h 126"/>
                <a:gd name="T20" fmla="*/ 0 w 15"/>
                <a:gd name="T21" fmla="*/ 137 h 126"/>
                <a:gd name="T22" fmla="*/ 0 w 15"/>
                <a:gd name="T23" fmla="*/ 137 h 126"/>
                <a:gd name="T24" fmla="*/ 5 w 15"/>
                <a:gd name="T25" fmla="*/ 137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8 h 139"/>
                <a:gd name="T2" fmla="*/ 6 w 34"/>
                <a:gd name="T3" fmla="*/ 128 h 139"/>
                <a:gd name="T4" fmla="*/ 29 w 34"/>
                <a:gd name="T5" fmla="*/ 88 h 139"/>
                <a:gd name="T6" fmla="*/ 35 w 34"/>
                <a:gd name="T7" fmla="*/ 67 h 139"/>
                <a:gd name="T8" fmla="*/ 40 w 34"/>
                <a:gd name="T9" fmla="*/ 36 h 139"/>
                <a:gd name="T10" fmla="*/ 45 w 34"/>
                <a:gd name="T11" fmla="*/ 0 h 139"/>
                <a:gd name="T12" fmla="*/ 40 w 34"/>
                <a:gd name="T13" fmla="*/ 0 h 139"/>
                <a:gd name="T14" fmla="*/ 35 w 34"/>
                <a:gd name="T15" fmla="*/ 34 h 139"/>
                <a:gd name="T16" fmla="*/ 30 w 34"/>
                <a:gd name="T17" fmla="*/ 65 h 139"/>
                <a:gd name="T18" fmla="*/ 13 w 34"/>
                <a:gd name="T19" fmla="*/ 86 h 139"/>
                <a:gd name="T20" fmla="*/ 0 w 34"/>
                <a:gd name="T21" fmla="*/ 128 h 139"/>
                <a:gd name="T22" fmla="*/ 0 w 34"/>
                <a:gd name="T23" fmla="*/ 128 h 139"/>
                <a:gd name="T24" fmla="*/ 6 w 34"/>
                <a:gd name="T25" fmla="*/ 128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2 w 44"/>
                <a:gd name="T7" fmla="*/ 43 h 43"/>
                <a:gd name="T8" fmla="*/ 33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6 h 90"/>
                <a:gd name="T8" fmla="*/ 35 w 66"/>
                <a:gd name="T9" fmla="*/ 72 h 90"/>
                <a:gd name="T10" fmla="*/ 45 w 66"/>
                <a:gd name="T11" fmla="*/ 81 h 90"/>
                <a:gd name="T12" fmla="*/ 54 w 66"/>
                <a:gd name="T13" fmla="*/ 94 h 90"/>
                <a:gd name="T14" fmla="*/ 61 w 66"/>
                <a:gd name="T15" fmla="*/ 101 h 90"/>
                <a:gd name="T16" fmla="*/ 66 w 66"/>
                <a:gd name="T17" fmla="*/ 96 h 90"/>
                <a:gd name="T18" fmla="*/ 59 w 66"/>
                <a:gd name="T19" fmla="*/ 89 h 90"/>
                <a:gd name="T20" fmla="*/ 48 w 66"/>
                <a:gd name="T21" fmla="*/ 76 h 90"/>
                <a:gd name="T22" fmla="*/ 40 w 66"/>
                <a:gd name="T23" fmla="*/ 67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8 w 103"/>
                <a:gd name="T13" fmla="*/ 114 h 174"/>
                <a:gd name="T14" fmla="*/ 81 w 103"/>
                <a:gd name="T15" fmla="*/ 130 h 174"/>
                <a:gd name="T16" fmla="*/ 93 w 103"/>
                <a:gd name="T17" fmla="*/ 150 h 174"/>
                <a:gd name="T18" fmla="*/ 109 w 103"/>
                <a:gd name="T19" fmla="*/ 174 h 174"/>
                <a:gd name="T20" fmla="*/ 114 w 103"/>
                <a:gd name="T21" fmla="*/ 170 h 174"/>
                <a:gd name="T22" fmla="*/ 99 w 103"/>
                <a:gd name="T23" fmla="*/ 147 h 174"/>
                <a:gd name="T24" fmla="*/ 85 w 103"/>
                <a:gd name="T25" fmla="*/ 127 h 174"/>
                <a:gd name="T26" fmla="*/ 73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09 h 181"/>
                <a:gd name="T10" fmla="*/ 44 w 50"/>
                <a:gd name="T11" fmla="*/ 170 h 181"/>
                <a:gd name="T12" fmla="*/ 50 w 50"/>
                <a:gd name="T13" fmla="*/ 166 h 181"/>
                <a:gd name="T14" fmla="*/ 31 w 50"/>
                <a:gd name="T15" fmla="*/ 107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4 h 148"/>
                <a:gd name="T10" fmla="*/ 4 w 12"/>
                <a:gd name="T11" fmla="*/ 159 h 148"/>
                <a:gd name="T12" fmla="*/ 12 w 12"/>
                <a:gd name="T13" fmla="*/ 159 h 148"/>
                <a:gd name="T14" fmla="*/ 7 w 12"/>
                <a:gd name="T15" fmla="*/ 114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97 h 655"/>
                <a:gd name="T26" fmla="*/ 421 w 514"/>
                <a:gd name="T27" fmla="*/ 444 h 655"/>
                <a:gd name="T28" fmla="*/ 396 w 514"/>
                <a:gd name="T29" fmla="*/ 493 h 655"/>
                <a:gd name="T30" fmla="*/ 359 w 514"/>
                <a:gd name="T31" fmla="*/ 545 h 655"/>
                <a:gd name="T32" fmla="*/ 316 w 514"/>
                <a:gd name="T33" fmla="*/ 594 h 655"/>
                <a:gd name="T34" fmla="*/ 280 w 514"/>
                <a:gd name="T35" fmla="*/ 630 h 655"/>
                <a:gd name="T36" fmla="*/ 269 w 514"/>
                <a:gd name="T37" fmla="*/ 641 h 655"/>
                <a:gd name="T38" fmla="*/ 265 w 514"/>
                <a:gd name="T39" fmla="*/ 644 h 655"/>
                <a:gd name="T40" fmla="*/ 259 w 514"/>
                <a:gd name="T41" fmla="*/ 639 h 655"/>
                <a:gd name="T42" fmla="*/ 247 w 514"/>
                <a:gd name="T43" fmla="*/ 630 h 655"/>
                <a:gd name="T44" fmla="*/ 226 w 514"/>
                <a:gd name="T45" fmla="*/ 614 h 655"/>
                <a:gd name="T46" fmla="*/ 218 w 514"/>
                <a:gd name="T47" fmla="*/ 605 h 655"/>
                <a:gd name="T48" fmla="*/ 206 w 514"/>
                <a:gd name="T49" fmla="*/ 589 h 655"/>
                <a:gd name="T50" fmla="*/ 185 w 514"/>
                <a:gd name="T51" fmla="*/ 565 h 655"/>
                <a:gd name="T52" fmla="*/ 160 w 514"/>
                <a:gd name="T53" fmla="*/ 527 h 655"/>
                <a:gd name="T54" fmla="*/ 116 w 514"/>
                <a:gd name="T55" fmla="*/ 451 h 655"/>
                <a:gd name="T56" fmla="*/ 82 w 514"/>
                <a:gd name="T57" fmla="*/ 379 h 655"/>
                <a:gd name="T58" fmla="*/ 65 w 514"/>
                <a:gd name="T59" fmla="*/ 338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4 h 175"/>
                <a:gd name="T6" fmla="*/ 15 w 184"/>
                <a:gd name="T7" fmla="*/ 164 h 175"/>
                <a:gd name="T8" fmla="*/ 15 w 184"/>
                <a:gd name="T9" fmla="*/ 164 h 175"/>
                <a:gd name="T10" fmla="*/ 17 w 184"/>
                <a:gd name="T11" fmla="*/ 164 h 175"/>
                <a:gd name="T12" fmla="*/ 18 w 184"/>
                <a:gd name="T13" fmla="*/ 161 h 175"/>
                <a:gd name="T14" fmla="*/ 17 w 184"/>
                <a:gd name="T15" fmla="*/ 157 h 175"/>
                <a:gd name="T16" fmla="*/ 15 w 184"/>
                <a:gd name="T17" fmla="*/ 150 h 175"/>
                <a:gd name="T18" fmla="*/ 15 w 184"/>
                <a:gd name="T19" fmla="*/ 146 h 175"/>
                <a:gd name="T20" fmla="*/ 15 w 184"/>
                <a:gd name="T21" fmla="*/ 143 h 175"/>
                <a:gd name="T22" fmla="*/ 15 w 184"/>
                <a:gd name="T23" fmla="*/ 137 h 175"/>
                <a:gd name="T24" fmla="*/ 13 w 184"/>
                <a:gd name="T25" fmla="*/ 128 h 175"/>
                <a:gd name="T26" fmla="*/ 12 w 184"/>
                <a:gd name="T27" fmla="*/ 121 h 175"/>
                <a:gd name="T28" fmla="*/ 10 w 184"/>
                <a:gd name="T29" fmla="*/ 112 h 175"/>
                <a:gd name="T30" fmla="*/ 8 w 184"/>
                <a:gd name="T31" fmla="*/ 101 h 175"/>
                <a:gd name="T32" fmla="*/ 8 w 184"/>
                <a:gd name="T33" fmla="*/ 92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1 w 58"/>
                <a:gd name="T15" fmla="*/ 6 h 89"/>
                <a:gd name="T16" fmla="*/ 44 w 58"/>
                <a:gd name="T17" fmla="*/ 4 h 89"/>
                <a:gd name="T18" fmla="*/ 51 w 58"/>
                <a:gd name="T19" fmla="*/ 2 h 89"/>
                <a:gd name="T20" fmla="*/ 52 w 58"/>
                <a:gd name="T21" fmla="*/ 4 h 89"/>
                <a:gd name="T22" fmla="*/ 52 w 58"/>
                <a:gd name="T23" fmla="*/ 7 h 89"/>
                <a:gd name="T24" fmla="*/ 52 w 58"/>
                <a:gd name="T25" fmla="*/ 9 h 89"/>
                <a:gd name="T26" fmla="*/ 54 w 58"/>
                <a:gd name="T27" fmla="*/ 27 h 89"/>
                <a:gd name="T28" fmla="*/ 49 w 58"/>
                <a:gd name="T29" fmla="*/ 33 h 89"/>
                <a:gd name="T30" fmla="*/ 44 w 58"/>
                <a:gd name="T31" fmla="*/ 34 h 89"/>
                <a:gd name="T32" fmla="*/ 44 w 58"/>
                <a:gd name="T33" fmla="*/ 42 h 89"/>
                <a:gd name="T34" fmla="*/ 47 w 58"/>
                <a:gd name="T35" fmla="*/ 45 h 89"/>
                <a:gd name="T36" fmla="*/ 49 w 58"/>
                <a:gd name="T37" fmla="*/ 54 h 89"/>
                <a:gd name="T38" fmla="*/ 52 w 58"/>
                <a:gd name="T39" fmla="*/ 33 h 89"/>
                <a:gd name="T40" fmla="*/ 54 w 58"/>
                <a:gd name="T41" fmla="*/ 31 h 89"/>
                <a:gd name="T42" fmla="*/ 57 w 58"/>
                <a:gd name="T43" fmla="*/ 31 h 89"/>
                <a:gd name="T44" fmla="*/ 62 w 58"/>
                <a:gd name="T45" fmla="*/ 31 h 89"/>
                <a:gd name="T46" fmla="*/ 69 w 58"/>
                <a:gd name="T47" fmla="*/ 38 h 89"/>
                <a:gd name="T48" fmla="*/ 62 w 58"/>
                <a:gd name="T49" fmla="*/ 40 h 89"/>
                <a:gd name="T50" fmla="*/ 57 w 58"/>
                <a:gd name="T51" fmla="*/ 34 h 89"/>
                <a:gd name="T52" fmla="*/ 54 w 58"/>
                <a:gd name="T53" fmla="*/ 34 h 89"/>
                <a:gd name="T54" fmla="*/ 52 w 58"/>
                <a:gd name="T55" fmla="*/ 36 h 89"/>
                <a:gd name="T56" fmla="*/ 54 w 58"/>
                <a:gd name="T57" fmla="*/ 40 h 89"/>
                <a:gd name="T58" fmla="*/ 54 w 58"/>
                <a:gd name="T59" fmla="*/ 51 h 89"/>
                <a:gd name="T60" fmla="*/ 47 w 58"/>
                <a:gd name="T61" fmla="*/ 62 h 89"/>
                <a:gd name="T62" fmla="*/ 51 w 58"/>
                <a:gd name="T63" fmla="*/ 81 h 89"/>
                <a:gd name="T64" fmla="*/ 44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1 w 58"/>
                <a:gd name="T71" fmla="*/ 76 h 89"/>
                <a:gd name="T72" fmla="*/ 41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9 w 56"/>
                <a:gd name="T21" fmla="*/ 4 h 89"/>
                <a:gd name="T22" fmla="*/ 29 w 56"/>
                <a:gd name="T23" fmla="*/ 7 h 89"/>
                <a:gd name="T24" fmla="*/ 32 w 56"/>
                <a:gd name="T25" fmla="*/ 11 h 89"/>
                <a:gd name="T26" fmla="*/ 30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9 w 56"/>
                <a:gd name="T39" fmla="*/ 33 h 89"/>
                <a:gd name="T40" fmla="*/ 32 w 56"/>
                <a:gd name="T41" fmla="*/ 31 h 89"/>
                <a:gd name="T42" fmla="*/ 35 w 56"/>
                <a:gd name="T43" fmla="*/ 31 h 89"/>
                <a:gd name="T44" fmla="*/ 42 w 56"/>
                <a:gd name="T45" fmla="*/ 33 h 89"/>
                <a:gd name="T46" fmla="*/ 45 w 56"/>
                <a:gd name="T47" fmla="*/ 38 h 89"/>
                <a:gd name="T48" fmla="*/ 37 w 56"/>
                <a:gd name="T49" fmla="*/ 40 h 89"/>
                <a:gd name="T50" fmla="*/ 35 w 56"/>
                <a:gd name="T51" fmla="*/ 34 h 89"/>
                <a:gd name="T52" fmla="*/ 32 w 56"/>
                <a:gd name="T53" fmla="*/ 34 h 89"/>
                <a:gd name="T54" fmla="*/ 30 w 56"/>
                <a:gd name="T55" fmla="*/ 36 h 89"/>
                <a:gd name="T56" fmla="*/ 30 w 56"/>
                <a:gd name="T57" fmla="*/ 42 h 89"/>
                <a:gd name="T58" fmla="*/ 30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9 w 56"/>
                <a:gd name="T15" fmla="*/ 6 h 87"/>
                <a:gd name="T16" fmla="*/ 41 w 56"/>
                <a:gd name="T17" fmla="*/ 4 h 87"/>
                <a:gd name="T18" fmla="*/ 49 w 56"/>
                <a:gd name="T19" fmla="*/ 0 h 87"/>
                <a:gd name="T20" fmla="*/ 50 w 56"/>
                <a:gd name="T21" fmla="*/ 4 h 87"/>
                <a:gd name="T22" fmla="*/ 50 w 56"/>
                <a:gd name="T23" fmla="*/ 8 h 87"/>
                <a:gd name="T24" fmla="*/ 54 w 56"/>
                <a:gd name="T25" fmla="*/ 9 h 87"/>
                <a:gd name="T26" fmla="*/ 52 w 56"/>
                <a:gd name="T27" fmla="*/ 27 h 87"/>
                <a:gd name="T28" fmla="*/ 47 w 56"/>
                <a:gd name="T29" fmla="*/ 33 h 87"/>
                <a:gd name="T30" fmla="*/ 44 w 56"/>
                <a:gd name="T31" fmla="*/ 35 h 87"/>
                <a:gd name="T32" fmla="*/ 44 w 56"/>
                <a:gd name="T33" fmla="*/ 44 h 87"/>
                <a:gd name="T34" fmla="*/ 47 w 56"/>
                <a:gd name="T35" fmla="*/ 45 h 87"/>
                <a:gd name="T36" fmla="*/ 49 w 56"/>
                <a:gd name="T37" fmla="*/ 56 h 87"/>
                <a:gd name="T38" fmla="*/ 50 w 56"/>
                <a:gd name="T39" fmla="*/ 33 h 87"/>
                <a:gd name="T40" fmla="*/ 54 w 56"/>
                <a:gd name="T41" fmla="*/ 29 h 87"/>
                <a:gd name="T42" fmla="*/ 57 w 56"/>
                <a:gd name="T43" fmla="*/ 29 h 87"/>
                <a:gd name="T44" fmla="*/ 64 w 56"/>
                <a:gd name="T45" fmla="*/ 33 h 87"/>
                <a:gd name="T46" fmla="*/ 67 w 56"/>
                <a:gd name="T47" fmla="*/ 38 h 87"/>
                <a:gd name="T48" fmla="*/ 59 w 56"/>
                <a:gd name="T49" fmla="*/ 38 h 87"/>
                <a:gd name="T50" fmla="*/ 57 w 56"/>
                <a:gd name="T51" fmla="*/ 35 h 87"/>
                <a:gd name="T52" fmla="*/ 54 w 56"/>
                <a:gd name="T53" fmla="*/ 35 h 87"/>
                <a:gd name="T54" fmla="*/ 52 w 56"/>
                <a:gd name="T55" fmla="*/ 36 h 87"/>
                <a:gd name="T56" fmla="*/ 52 w 56"/>
                <a:gd name="T57" fmla="*/ 40 h 87"/>
                <a:gd name="T58" fmla="*/ 54 w 56"/>
                <a:gd name="T59" fmla="*/ 51 h 87"/>
                <a:gd name="T60" fmla="*/ 46 w 56"/>
                <a:gd name="T61" fmla="*/ 62 h 87"/>
                <a:gd name="T62" fmla="*/ 49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1 w 56"/>
                <a:gd name="T71" fmla="*/ 76 h 87"/>
                <a:gd name="T72" fmla="*/ 39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10 h 124"/>
                <a:gd name="T2" fmla="*/ 72 w 146"/>
                <a:gd name="T3" fmla="*/ 0 h 124"/>
                <a:gd name="T4" fmla="*/ 135 w 146"/>
                <a:gd name="T5" fmla="*/ 110 h 124"/>
                <a:gd name="T6" fmla="*/ 135 w 146"/>
                <a:gd name="T7" fmla="*/ 133 h 124"/>
                <a:gd name="T8" fmla="*/ 72 w 146"/>
                <a:gd name="T9" fmla="*/ 30 h 124"/>
                <a:gd name="T10" fmla="*/ 2 w 146"/>
                <a:gd name="T11" fmla="*/ 135 h 124"/>
                <a:gd name="T12" fmla="*/ 0 w 146"/>
                <a:gd name="T13" fmla="*/ 11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0 h 171"/>
                <a:gd name="T2" fmla="*/ 5 w 5"/>
                <a:gd name="T3" fmla="*/ 158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8 h 171"/>
                <a:gd name="T10" fmla="*/ 3 w 5"/>
                <a:gd name="T11" fmla="*/ 160 h 171"/>
                <a:gd name="T12" fmla="*/ 3 w 5"/>
                <a:gd name="T13" fmla="*/ 160 h 171"/>
                <a:gd name="T14" fmla="*/ 5 w 5"/>
                <a:gd name="T15" fmla="*/ 160 h 171"/>
                <a:gd name="T16" fmla="*/ 5 w 5"/>
                <a:gd name="T17" fmla="*/ 158 h 171"/>
                <a:gd name="T18" fmla="*/ 3 w 5"/>
                <a:gd name="T19" fmla="*/ 160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4 w 505"/>
                <a:gd name="T1" fmla="*/ 7 h 9"/>
                <a:gd name="T2" fmla="*/ 494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4 w 505"/>
                <a:gd name="T9" fmla="*/ 7 h 9"/>
                <a:gd name="T10" fmla="*/ 494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8 h 37"/>
                <a:gd name="T2" fmla="*/ 3 w 6"/>
                <a:gd name="T3" fmla="*/ 48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7 h 37"/>
                <a:gd name="T14" fmla="*/ 0 w 6"/>
                <a:gd name="T15" fmla="*/ 47 h 37"/>
                <a:gd name="T16" fmla="*/ 3 w 6"/>
                <a:gd name="T17" fmla="*/ 48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0 h 131"/>
                <a:gd name="T2" fmla="*/ 5 w 16"/>
                <a:gd name="T3" fmla="*/ 120 h 131"/>
                <a:gd name="T4" fmla="*/ 11 w 16"/>
                <a:gd name="T5" fmla="*/ 75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5 h 131"/>
                <a:gd name="T20" fmla="*/ 0 w 16"/>
                <a:gd name="T21" fmla="*/ 119 h 131"/>
                <a:gd name="T22" fmla="*/ 0 w 16"/>
                <a:gd name="T23" fmla="*/ 119 h 131"/>
                <a:gd name="T24" fmla="*/ 5 w 16"/>
                <a:gd name="T25" fmla="*/ 12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3 w 110"/>
                <a:gd name="T13" fmla="*/ 223 h 344"/>
                <a:gd name="T14" fmla="*/ 85 w 110"/>
                <a:gd name="T15" fmla="*/ 182 h 344"/>
                <a:gd name="T16" fmla="*/ 96 w 110"/>
                <a:gd name="T17" fmla="*/ 139 h 344"/>
                <a:gd name="T18" fmla="*/ 106 w 110"/>
                <a:gd name="T19" fmla="*/ 93 h 344"/>
                <a:gd name="T20" fmla="*/ 114 w 110"/>
                <a:gd name="T21" fmla="*/ 48 h 344"/>
                <a:gd name="T22" fmla="*/ 121 w 110"/>
                <a:gd name="T23" fmla="*/ 1 h 344"/>
                <a:gd name="T24" fmla="*/ 116 w 110"/>
                <a:gd name="T25" fmla="*/ 0 h 344"/>
                <a:gd name="T26" fmla="*/ 108 w 110"/>
                <a:gd name="T27" fmla="*/ 47 h 344"/>
                <a:gd name="T28" fmla="*/ 99 w 110"/>
                <a:gd name="T29" fmla="*/ 93 h 344"/>
                <a:gd name="T30" fmla="*/ 91 w 110"/>
                <a:gd name="T31" fmla="*/ 137 h 344"/>
                <a:gd name="T32" fmla="*/ 80 w 110"/>
                <a:gd name="T33" fmla="*/ 180 h 344"/>
                <a:gd name="T34" fmla="*/ 67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8 w 131"/>
                <a:gd name="T13" fmla="*/ 90 h 155"/>
                <a:gd name="T14" fmla="*/ 99 w 131"/>
                <a:gd name="T15" fmla="*/ 65 h 155"/>
                <a:gd name="T16" fmla="*/ 122 w 131"/>
                <a:gd name="T17" fmla="*/ 34 h 155"/>
                <a:gd name="T18" fmla="*/ 142 w 131"/>
                <a:gd name="T19" fmla="*/ 3 h 155"/>
                <a:gd name="T20" fmla="*/ 137 w 131"/>
                <a:gd name="T21" fmla="*/ 0 h 155"/>
                <a:gd name="T22" fmla="*/ 116 w 131"/>
                <a:gd name="T23" fmla="*/ 30 h 155"/>
                <a:gd name="T24" fmla="*/ 94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30 w 46"/>
                <a:gd name="T11" fmla="*/ 40 h 40"/>
                <a:gd name="T12" fmla="*/ 35 w 46"/>
                <a:gd name="T13" fmla="*/ 34 h 40"/>
                <a:gd name="T14" fmla="*/ 26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56 w 82"/>
                <a:gd name="T9" fmla="*/ 97 h 108"/>
                <a:gd name="T10" fmla="*/ 68 w 82"/>
                <a:gd name="T11" fmla="*/ 108 h 108"/>
                <a:gd name="T12" fmla="*/ 71 w 82"/>
                <a:gd name="T13" fmla="*/ 104 h 108"/>
                <a:gd name="T14" fmla="*/ 61 w 82"/>
                <a:gd name="T15" fmla="*/ 92 h 108"/>
                <a:gd name="T16" fmla="*/ 45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2 h 186"/>
                <a:gd name="T14" fmla="*/ 57 w 92"/>
                <a:gd name="T15" fmla="*/ 147 h 186"/>
                <a:gd name="T16" fmla="*/ 71 w 92"/>
                <a:gd name="T17" fmla="*/ 172 h 186"/>
                <a:gd name="T18" fmla="*/ 87 w 92"/>
                <a:gd name="T19" fmla="*/ 197 h 186"/>
                <a:gd name="T20" fmla="*/ 92 w 92"/>
                <a:gd name="T21" fmla="*/ 196 h 186"/>
                <a:gd name="T22" fmla="*/ 77 w 92"/>
                <a:gd name="T23" fmla="*/ 168 h 186"/>
                <a:gd name="T24" fmla="*/ 62 w 92"/>
                <a:gd name="T25" fmla="*/ 143 h 186"/>
                <a:gd name="T26" fmla="*/ 51 w 92"/>
                <a:gd name="T27" fmla="*/ 118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6 h 173"/>
                <a:gd name="T10" fmla="*/ 43 w 50"/>
                <a:gd name="T11" fmla="*/ 162 h 173"/>
                <a:gd name="T12" fmla="*/ 50 w 50"/>
                <a:gd name="T13" fmla="*/ 160 h 173"/>
                <a:gd name="T14" fmla="*/ 38 w 50"/>
                <a:gd name="T15" fmla="*/ 124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2 w 352"/>
                <a:gd name="T1" fmla="*/ 1 h 456"/>
                <a:gd name="T2" fmla="*/ 240 w 352"/>
                <a:gd name="T3" fmla="*/ 14 h 456"/>
                <a:gd name="T4" fmla="*/ 227 w 352"/>
                <a:gd name="T5" fmla="*/ 41 h 456"/>
                <a:gd name="T6" fmla="*/ 216 w 352"/>
                <a:gd name="T7" fmla="*/ 90 h 456"/>
                <a:gd name="T8" fmla="*/ 209 w 352"/>
                <a:gd name="T9" fmla="*/ 149 h 456"/>
                <a:gd name="T10" fmla="*/ 206 w 352"/>
                <a:gd name="T11" fmla="*/ 193 h 456"/>
                <a:gd name="T12" fmla="*/ 209 w 352"/>
                <a:gd name="T13" fmla="*/ 211 h 456"/>
                <a:gd name="T14" fmla="*/ 216 w 352"/>
                <a:gd name="T15" fmla="*/ 211 h 456"/>
                <a:gd name="T16" fmla="*/ 232 w 352"/>
                <a:gd name="T17" fmla="*/ 211 h 456"/>
                <a:gd name="T18" fmla="*/ 260 w 352"/>
                <a:gd name="T19" fmla="*/ 211 h 456"/>
                <a:gd name="T20" fmla="*/ 298 w 352"/>
                <a:gd name="T21" fmla="*/ 205 h 456"/>
                <a:gd name="T22" fmla="*/ 330 w 352"/>
                <a:gd name="T23" fmla="*/ 196 h 456"/>
                <a:gd name="T24" fmla="*/ 347 w 352"/>
                <a:gd name="T25" fmla="*/ 186 h 456"/>
                <a:gd name="T26" fmla="*/ 363 w 352"/>
                <a:gd name="T27" fmla="*/ 166 h 456"/>
                <a:gd name="T28" fmla="*/ 352 w 352"/>
                <a:gd name="T29" fmla="*/ 270 h 456"/>
                <a:gd name="T30" fmla="*/ 330 w 352"/>
                <a:gd name="T31" fmla="*/ 259 h 456"/>
                <a:gd name="T32" fmla="*/ 302 w 352"/>
                <a:gd name="T33" fmla="*/ 250 h 456"/>
                <a:gd name="T34" fmla="*/ 273 w 352"/>
                <a:gd name="T35" fmla="*/ 245 h 456"/>
                <a:gd name="T36" fmla="*/ 248 w 352"/>
                <a:gd name="T37" fmla="*/ 241 h 456"/>
                <a:gd name="T38" fmla="*/ 221 w 352"/>
                <a:gd name="T39" fmla="*/ 240 h 456"/>
                <a:gd name="T40" fmla="*/ 216 w 352"/>
                <a:gd name="T41" fmla="*/ 240 h 456"/>
                <a:gd name="T42" fmla="*/ 206 w 352"/>
                <a:gd name="T43" fmla="*/ 241 h 456"/>
                <a:gd name="T44" fmla="*/ 206 w 352"/>
                <a:gd name="T45" fmla="*/ 259 h 456"/>
                <a:gd name="T46" fmla="*/ 206 w 352"/>
                <a:gd name="T47" fmla="*/ 279 h 456"/>
                <a:gd name="T48" fmla="*/ 211 w 352"/>
                <a:gd name="T49" fmla="*/ 341 h 456"/>
                <a:gd name="T50" fmla="*/ 221 w 352"/>
                <a:gd name="T51" fmla="*/ 398 h 456"/>
                <a:gd name="T52" fmla="*/ 229 w 352"/>
                <a:gd name="T53" fmla="*/ 422 h 456"/>
                <a:gd name="T54" fmla="*/ 245 w 352"/>
                <a:gd name="T55" fmla="*/ 443 h 456"/>
                <a:gd name="T56" fmla="*/ 116 w 352"/>
                <a:gd name="T57" fmla="*/ 443 h 456"/>
                <a:gd name="T58" fmla="*/ 124 w 352"/>
                <a:gd name="T59" fmla="*/ 429 h 456"/>
                <a:gd name="T60" fmla="*/ 139 w 352"/>
                <a:gd name="T61" fmla="*/ 397 h 456"/>
                <a:gd name="T62" fmla="*/ 144 w 352"/>
                <a:gd name="T63" fmla="*/ 382 h 456"/>
                <a:gd name="T64" fmla="*/ 149 w 352"/>
                <a:gd name="T65" fmla="*/ 368 h 456"/>
                <a:gd name="T66" fmla="*/ 152 w 352"/>
                <a:gd name="T67" fmla="*/ 342 h 456"/>
                <a:gd name="T68" fmla="*/ 159 w 352"/>
                <a:gd name="T69" fmla="*/ 301 h 456"/>
                <a:gd name="T70" fmla="*/ 160 w 352"/>
                <a:gd name="T71" fmla="*/ 259 h 456"/>
                <a:gd name="T72" fmla="*/ 159 w 352"/>
                <a:gd name="T73" fmla="*/ 243 h 456"/>
                <a:gd name="T74" fmla="*/ 154 w 352"/>
                <a:gd name="T75" fmla="*/ 241 h 456"/>
                <a:gd name="T76" fmla="*/ 149 w 352"/>
                <a:gd name="T77" fmla="*/ 241 h 456"/>
                <a:gd name="T78" fmla="*/ 134 w 352"/>
                <a:gd name="T79" fmla="*/ 240 h 456"/>
                <a:gd name="T80" fmla="*/ 105 w 352"/>
                <a:gd name="T81" fmla="*/ 241 h 456"/>
                <a:gd name="T82" fmla="*/ 75 w 352"/>
                <a:gd name="T83" fmla="*/ 245 h 456"/>
                <a:gd name="T84" fmla="*/ 44 w 352"/>
                <a:gd name="T85" fmla="*/ 254 h 456"/>
                <a:gd name="T86" fmla="*/ 19 w 352"/>
                <a:gd name="T87" fmla="*/ 265 h 456"/>
                <a:gd name="T88" fmla="*/ 1 w 352"/>
                <a:gd name="T89" fmla="*/ 274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1 w 20"/>
                <a:gd name="T7" fmla="*/ 20 h 45"/>
                <a:gd name="T8" fmla="*/ 26 w 20"/>
                <a:gd name="T9" fmla="*/ 13 h 45"/>
                <a:gd name="T10" fmla="*/ 32 w 20"/>
                <a:gd name="T11" fmla="*/ 6 h 45"/>
                <a:gd name="T12" fmla="*/ 28 w 20"/>
                <a:gd name="T13" fmla="*/ 0 h 45"/>
                <a:gd name="T14" fmla="*/ 21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6 h 65"/>
                <a:gd name="T2" fmla="*/ 5 w 12"/>
                <a:gd name="T3" fmla="*/ 76 h 65"/>
                <a:gd name="T4" fmla="*/ 5 w 12"/>
                <a:gd name="T5" fmla="*/ 63 h 65"/>
                <a:gd name="T6" fmla="*/ 7 w 12"/>
                <a:gd name="T7" fmla="*/ 49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9 h 65"/>
                <a:gd name="T18" fmla="*/ 2 w 12"/>
                <a:gd name="T19" fmla="*/ 61 h 65"/>
                <a:gd name="T20" fmla="*/ 0 w 12"/>
                <a:gd name="T21" fmla="*/ 76 h 65"/>
                <a:gd name="T22" fmla="*/ 0 w 12"/>
                <a:gd name="T23" fmla="*/ 76 h 65"/>
                <a:gd name="T24" fmla="*/ 5 w 12"/>
                <a:gd name="T25" fmla="*/ 76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6 w 35"/>
                <a:gd name="T1" fmla="*/ 0 h 7"/>
                <a:gd name="T2" fmla="*/ 46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25 h 7"/>
                <a:gd name="T10" fmla="*/ 9 w 35"/>
                <a:gd name="T11" fmla="*/ 29 h 7"/>
                <a:gd name="T12" fmla="*/ 46 w 35"/>
                <a:gd name="T13" fmla="*/ 29 h 7"/>
                <a:gd name="T14" fmla="*/ 46 w 35"/>
                <a:gd name="T15" fmla="*/ 29 h 7"/>
                <a:gd name="T16" fmla="*/ 46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5 w 56"/>
                <a:gd name="T1" fmla="*/ 0 h 10"/>
                <a:gd name="T2" fmla="*/ 45 w 56"/>
                <a:gd name="T3" fmla="*/ 0 h 10"/>
                <a:gd name="T4" fmla="*/ 31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3 w 56"/>
                <a:gd name="T19" fmla="*/ 5 h 10"/>
                <a:gd name="T20" fmla="*/ 45 w 56"/>
                <a:gd name="T21" fmla="*/ 5 h 10"/>
                <a:gd name="T22" fmla="*/ 45 w 56"/>
                <a:gd name="T23" fmla="*/ 5 h 10"/>
                <a:gd name="T24" fmla="*/ 45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50 w 41"/>
                <a:gd name="T1" fmla="*/ 0 h 18"/>
                <a:gd name="T2" fmla="*/ 50 w 41"/>
                <a:gd name="T3" fmla="*/ 0 h 18"/>
                <a:gd name="T4" fmla="*/ 42 w 41"/>
                <a:gd name="T5" fmla="*/ 4 h 18"/>
                <a:gd name="T6" fmla="*/ 34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34 w 41"/>
                <a:gd name="T17" fmla="*/ 9 h 18"/>
                <a:gd name="T18" fmla="*/ 43 w 41"/>
                <a:gd name="T19" fmla="*/ 9 h 18"/>
                <a:gd name="T20" fmla="*/ 52 w 41"/>
                <a:gd name="T21" fmla="*/ 5 h 18"/>
                <a:gd name="T22" fmla="*/ 52 w 41"/>
                <a:gd name="T23" fmla="*/ 5 h 18"/>
                <a:gd name="T24" fmla="*/ 50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3 h 124"/>
                <a:gd name="T2" fmla="*/ 5 w 5"/>
                <a:gd name="T3" fmla="*/ 130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30 h 124"/>
                <a:gd name="T10" fmla="*/ 2 w 5"/>
                <a:gd name="T11" fmla="*/ 133 h 124"/>
                <a:gd name="T12" fmla="*/ 2 w 5"/>
                <a:gd name="T13" fmla="*/ 133 h 124"/>
                <a:gd name="T14" fmla="*/ 5 w 5"/>
                <a:gd name="T15" fmla="*/ 135 h 124"/>
                <a:gd name="T16" fmla="*/ 5 w 5"/>
                <a:gd name="T17" fmla="*/ 130 h 124"/>
                <a:gd name="T18" fmla="*/ 2 w 5"/>
                <a:gd name="T19" fmla="*/ 133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26 w 13"/>
                <a:gd name="T5" fmla="*/ 5 h 10"/>
                <a:gd name="T6" fmla="*/ 28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1 w 32"/>
                <a:gd name="T5" fmla="*/ 23 h 16"/>
                <a:gd name="T6" fmla="*/ 41 w 32"/>
                <a:gd name="T7" fmla="*/ 30 h 16"/>
                <a:gd name="T8" fmla="*/ 43 w 32"/>
                <a:gd name="T9" fmla="*/ 22 h 16"/>
                <a:gd name="T10" fmla="*/ 33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20 h 16"/>
                <a:gd name="T8" fmla="*/ 30 w 56"/>
                <a:gd name="T9" fmla="*/ 23 h 16"/>
                <a:gd name="T10" fmla="*/ 43 w 56"/>
                <a:gd name="T11" fmla="*/ 30 h 16"/>
                <a:gd name="T12" fmla="*/ 45 w 56"/>
                <a:gd name="T13" fmla="*/ 20 h 16"/>
                <a:gd name="T14" fmla="*/ 30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1 w 32"/>
                <a:gd name="T7" fmla="*/ 9 h 9"/>
                <a:gd name="T8" fmla="*/ 21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99 h 112"/>
                <a:gd name="T2" fmla="*/ 9 w 18"/>
                <a:gd name="T3" fmla="*/ 99 h 112"/>
                <a:gd name="T4" fmla="*/ 9 w 18"/>
                <a:gd name="T5" fmla="*/ 73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3 h 112"/>
                <a:gd name="T20" fmla="*/ 9 w 18"/>
                <a:gd name="T21" fmla="*/ 101 h 112"/>
                <a:gd name="T22" fmla="*/ 9 w 18"/>
                <a:gd name="T23" fmla="*/ 101 h 112"/>
                <a:gd name="T24" fmla="*/ 9 w 18"/>
                <a:gd name="T25" fmla="*/ 99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30 w 16"/>
                <a:gd name="T1" fmla="*/ 29 h 32"/>
                <a:gd name="T2" fmla="*/ 30 w 16"/>
                <a:gd name="T3" fmla="*/ 29 h 32"/>
                <a:gd name="T4" fmla="*/ 22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9 w 16"/>
                <a:gd name="T11" fmla="*/ 18 h 32"/>
                <a:gd name="T12" fmla="*/ 24 w 16"/>
                <a:gd name="T13" fmla="*/ 32 h 32"/>
                <a:gd name="T14" fmla="*/ 24 w 16"/>
                <a:gd name="T15" fmla="*/ 32 h 32"/>
                <a:gd name="T16" fmla="*/ 30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29 h 7"/>
                <a:gd name="T4" fmla="*/ 123 w 123"/>
                <a:gd name="T5" fmla="*/ 22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9 w 13"/>
                <a:gd name="T1" fmla="*/ 0 h 16"/>
                <a:gd name="T2" fmla="*/ 19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28 w 13"/>
                <a:gd name="T13" fmla="*/ 5 h 16"/>
                <a:gd name="T14" fmla="*/ 28 w 13"/>
                <a:gd name="T15" fmla="*/ 5 h 16"/>
                <a:gd name="T16" fmla="*/ 19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4 h 41"/>
                <a:gd name="T6" fmla="*/ 0 w 23"/>
                <a:gd name="T7" fmla="*/ 47 h 41"/>
                <a:gd name="T8" fmla="*/ 5 w 23"/>
                <a:gd name="T9" fmla="*/ 52 h 41"/>
                <a:gd name="T10" fmla="*/ 13 w 23"/>
                <a:gd name="T11" fmla="*/ 36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2 h 39"/>
                <a:gd name="T8" fmla="*/ 5 w 16"/>
                <a:gd name="T9" fmla="*/ 38 h 39"/>
                <a:gd name="T10" fmla="*/ 0 w 16"/>
                <a:gd name="T11" fmla="*/ 49 h 39"/>
                <a:gd name="T12" fmla="*/ 6 w 16"/>
                <a:gd name="T13" fmla="*/ 50 h 39"/>
                <a:gd name="T14" fmla="*/ 10 w 16"/>
                <a:gd name="T15" fmla="*/ 40 h 39"/>
                <a:gd name="T16" fmla="*/ 11 w 16"/>
                <a:gd name="T17" fmla="*/ 34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9 w 13"/>
                <a:gd name="T1" fmla="*/ 0 h 58"/>
                <a:gd name="T2" fmla="*/ 19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47 h 58"/>
                <a:gd name="T12" fmla="*/ 5 w 13"/>
                <a:gd name="T13" fmla="*/ 47 h 58"/>
                <a:gd name="T14" fmla="*/ 19 w 13"/>
                <a:gd name="T15" fmla="*/ 30 h 58"/>
                <a:gd name="T16" fmla="*/ 22 w 13"/>
                <a:gd name="T17" fmla="*/ 27 h 58"/>
                <a:gd name="T18" fmla="*/ 26 w 13"/>
                <a:gd name="T19" fmla="*/ 14 h 58"/>
                <a:gd name="T20" fmla="*/ 28 w 13"/>
                <a:gd name="T21" fmla="*/ 0 h 58"/>
                <a:gd name="T22" fmla="*/ 28 w 13"/>
                <a:gd name="T23" fmla="*/ 0 h 58"/>
                <a:gd name="T24" fmla="*/ 19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21 w 6"/>
                <a:gd name="T5" fmla="*/ 7 h 16"/>
                <a:gd name="T6" fmla="*/ 1 w 6"/>
                <a:gd name="T7" fmla="*/ 5 h 16"/>
                <a:gd name="T8" fmla="*/ 1 w 6"/>
                <a:gd name="T9" fmla="*/ 20 h 16"/>
                <a:gd name="T10" fmla="*/ 1 w 6"/>
                <a:gd name="T11" fmla="*/ 30 h 16"/>
                <a:gd name="T12" fmla="*/ 34 w 6"/>
                <a:gd name="T13" fmla="*/ 26 h 16"/>
                <a:gd name="T14" fmla="*/ 34 w 6"/>
                <a:gd name="T15" fmla="*/ 20 h 16"/>
                <a:gd name="T16" fmla="*/ 34 w 6"/>
                <a:gd name="T17" fmla="*/ 7 h 16"/>
                <a:gd name="T18" fmla="*/ 34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9 w 30"/>
                <a:gd name="T11" fmla="*/ 9 h 9"/>
                <a:gd name="T12" fmla="*/ 19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30 h 16"/>
                <a:gd name="T2" fmla="*/ 1 w 65"/>
                <a:gd name="T3" fmla="*/ 30 h 16"/>
                <a:gd name="T4" fmla="*/ 16 w 65"/>
                <a:gd name="T5" fmla="*/ 22 h 16"/>
                <a:gd name="T6" fmla="*/ 29 w 65"/>
                <a:gd name="T7" fmla="*/ 20 h 16"/>
                <a:gd name="T8" fmla="*/ 57 w 65"/>
                <a:gd name="T9" fmla="*/ 20 h 16"/>
                <a:gd name="T10" fmla="*/ 76 w 65"/>
                <a:gd name="T11" fmla="*/ 7 h 16"/>
                <a:gd name="T12" fmla="*/ 76 w 65"/>
                <a:gd name="T13" fmla="*/ 0 h 16"/>
                <a:gd name="T14" fmla="*/ 57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20 h 16"/>
                <a:gd name="T22" fmla="*/ 0 w 65"/>
                <a:gd name="T23" fmla="*/ 20 h 16"/>
                <a:gd name="T24" fmla="*/ 1 w 65"/>
                <a:gd name="T25" fmla="*/ 3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33 h 22"/>
                <a:gd name="T2" fmla="*/ 1 w 42"/>
                <a:gd name="T3" fmla="*/ 33 h 22"/>
                <a:gd name="T4" fmla="*/ 9 w 42"/>
                <a:gd name="T5" fmla="*/ 29 h 22"/>
                <a:gd name="T6" fmla="*/ 18 w 42"/>
                <a:gd name="T7" fmla="*/ 25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4 h 22"/>
                <a:gd name="T20" fmla="*/ 0 w 42"/>
                <a:gd name="T21" fmla="*/ 29 h 22"/>
                <a:gd name="T22" fmla="*/ 0 w 42"/>
                <a:gd name="T23" fmla="*/ 29 h 22"/>
                <a:gd name="T24" fmla="*/ 1 w 42"/>
                <a:gd name="T25" fmla="*/ 33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32 w 20"/>
                <a:gd name="T1" fmla="*/ 22 h 18"/>
                <a:gd name="T2" fmla="*/ 32 w 20"/>
                <a:gd name="T3" fmla="*/ 22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32 w 20"/>
                <a:gd name="T13" fmla="*/ 31 h 18"/>
                <a:gd name="T14" fmla="*/ 32 w 20"/>
                <a:gd name="T15" fmla="*/ 31 h 18"/>
                <a:gd name="T16" fmla="*/ 32 w 20"/>
                <a:gd name="T17" fmla="*/ 2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1 w 30"/>
                <a:gd name="T1" fmla="*/ 8 h 13"/>
                <a:gd name="T2" fmla="*/ 41 w 30"/>
                <a:gd name="T3" fmla="*/ 8 h 13"/>
                <a:gd name="T4" fmla="*/ 26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9 w 30"/>
                <a:gd name="T13" fmla="*/ 13 h 13"/>
                <a:gd name="T14" fmla="*/ 39 w 30"/>
                <a:gd name="T15" fmla="*/ 13 h 13"/>
                <a:gd name="T16" fmla="*/ 41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0 w 41"/>
                <a:gd name="T1" fmla="*/ 1 h 9"/>
                <a:gd name="T2" fmla="*/ 30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0 w 41"/>
                <a:gd name="T13" fmla="*/ 4 h 9"/>
                <a:gd name="T14" fmla="*/ 30 w 41"/>
                <a:gd name="T15" fmla="*/ 4 h 9"/>
                <a:gd name="T16" fmla="*/ 30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7 w 39"/>
                <a:gd name="T1" fmla="*/ 0 h 13"/>
                <a:gd name="T2" fmla="*/ 47 w 39"/>
                <a:gd name="T3" fmla="*/ 0 h 13"/>
                <a:gd name="T4" fmla="*/ 39 w 39"/>
                <a:gd name="T5" fmla="*/ 5 h 13"/>
                <a:gd name="T6" fmla="*/ 31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1 w 39"/>
                <a:gd name="T17" fmla="*/ 13 h 13"/>
                <a:gd name="T18" fmla="*/ 40 w 39"/>
                <a:gd name="T19" fmla="*/ 11 h 13"/>
                <a:gd name="T20" fmla="*/ 50 w 39"/>
                <a:gd name="T21" fmla="*/ 5 h 13"/>
                <a:gd name="T22" fmla="*/ 50 w 39"/>
                <a:gd name="T23" fmla="*/ 5 h 13"/>
                <a:gd name="T24" fmla="*/ 47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7 h 20"/>
                <a:gd name="T6" fmla="*/ 3 w 10"/>
                <a:gd name="T7" fmla="*/ 32 h 20"/>
                <a:gd name="T8" fmla="*/ 8 w 10"/>
                <a:gd name="T9" fmla="*/ 29 h 20"/>
                <a:gd name="T10" fmla="*/ 8 w 10"/>
                <a:gd name="T11" fmla="*/ 26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6 h 20"/>
                <a:gd name="T38" fmla="*/ 3 w 10"/>
                <a:gd name="T39" fmla="*/ 27 h 20"/>
                <a:gd name="T40" fmla="*/ 7 w 10"/>
                <a:gd name="T41" fmla="*/ 29 h 20"/>
                <a:gd name="T42" fmla="*/ 7 w 10"/>
                <a:gd name="T43" fmla="*/ 26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50 h 63"/>
                <a:gd name="T10" fmla="*/ 19 w 13"/>
                <a:gd name="T11" fmla="*/ 74 h 63"/>
                <a:gd name="T12" fmla="*/ 28 w 13"/>
                <a:gd name="T13" fmla="*/ 74 h 63"/>
                <a:gd name="T14" fmla="*/ 26 w 13"/>
                <a:gd name="T15" fmla="*/ 49 h 63"/>
                <a:gd name="T16" fmla="*/ 19 w 13"/>
                <a:gd name="T17" fmla="*/ 25 h 63"/>
                <a:gd name="T18" fmla="*/ 1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4 h 49"/>
                <a:gd name="T8" fmla="*/ 9 w 18"/>
                <a:gd name="T9" fmla="*/ 25 h 49"/>
                <a:gd name="T10" fmla="*/ 9 w 18"/>
                <a:gd name="T11" fmla="*/ 31 h 49"/>
                <a:gd name="T12" fmla="*/ 9 w 18"/>
                <a:gd name="T13" fmla="*/ 31 h 49"/>
                <a:gd name="T14" fmla="*/ 9 w 18"/>
                <a:gd name="T15" fmla="*/ 23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8 w 25"/>
                <a:gd name="T9" fmla="*/ 29 h 38"/>
                <a:gd name="T10" fmla="*/ 31 w 25"/>
                <a:gd name="T11" fmla="*/ 38 h 38"/>
                <a:gd name="T12" fmla="*/ 36 w 25"/>
                <a:gd name="T13" fmla="*/ 36 h 38"/>
                <a:gd name="T14" fmla="*/ 31 w 25"/>
                <a:gd name="T15" fmla="*/ 25 h 38"/>
                <a:gd name="T16" fmla="*/ 25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6629" name="Picture 87" descr="icc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266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85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2" r:id="rId1"/>
    <p:sldLayoutId id="2147486783" r:id="rId2"/>
    <p:sldLayoutId id="2147486784" r:id="rId3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3555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23561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3 h 614"/>
                <a:gd name="T14" fmla="*/ 459 w 478"/>
                <a:gd name="T15" fmla="*/ 196 h 614"/>
                <a:gd name="T16" fmla="*/ 452 w 478"/>
                <a:gd name="T17" fmla="*/ 228 h 614"/>
                <a:gd name="T18" fmla="*/ 439 w 478"/>
                <a:gd name="T19" fmla="*/ 270 h 614"/>
                <a:gd name="T20" fmla="*/ 403 w 478"/>
                <a:gd name="T21" fmla="*/ 365 h 614"/>
                <a:gd name="T22" fmla="*/ 354 w 478"/>
                <a:gd name="T23" fmla="*/ 451 h 614"/>
                <a:gd name="T24" fmla="*/ 321 w 478"/>
                <a:gd name="T25" fmla="*/ 491 h 614"/>
                <a:gd name="T26" fmla="*/ 287 w 478"/>
                <a:gd name="T27" fmla="*/ 534 h 614"/>
                <a:gd name="T28" fmla="*/ 257 w 478"/>
                <a:gd name="T29" fmla="*/ 569 h 614"/>
                <a:gd name="T30" fmla="*/ 247 w 478"/>
                <a:gd name="T31" fmla="*/ 580 h 614"/>
                <a:gd name="T32" fmla="*/ 246 w 478"/>
                <a:gd name="T33" fmla="*/ 580 h 614"/>
                <a:gd name="T34" fmla="*/ 236 w 478"/>
                <a:gd name="T35" fmla="*/ 570 h 614"/>
                <a:gd name="T36" fmla="*/ 216 w 478"/>
                <a:gd name="T37" fmla="*/ 552 h 614"/>
                <a:gd name="T38" fmla="*/ 206 w 478"/>
                <a:gd name="T39" fmla="*/ 543 h 614"/>
                <a:gd name="T40" fmla="*/ 195 w 478"/>
                <a:gd name="T41" fmla="*/ 531 h 614"/>
                <a:gd name="T42" fmla="*/ 180 w 478"/>
                <a:gd name="T43" fmla="*/ 513 h 614"/>
                <a:gd name="T44" fmla="*/ 159 w 478"/>
                <a:gd name="T45" fmla="*/ 480 h 614"/>
                <a:gd name="T46" fmla="*/ 144 w 478"/>
                <a:gd name="T47" fmla="*/ 458 h 614"/>
                <a:gd name="T48" fmla="*/ 129 w 478"/>
                <a:gd name="T49" fmla="*/ 446 h 614"/>
                <a:gd name="T50" fmla="*/ 105 w 478"/>
                <a:gd name="T51" fmla="*/ 414 h 614"/>
                <a:gd name="T52" fmla="*/ 80 w 478"/>
                <a:gd name="T53" fmla="*/ 382 h 614"/>
                <a:gd name="T54" fmla="*/ 64 w 478"/>
                <a:gd name="T55" fmla="*/ 349 h 614"/>
                <a:gd name="T56" fmla="*/ 54 w 478"/>
                <a:gd name="T57" fmla="*/ 320 h 614"/>
                <a:gd name="T58" fmla="*/ 42 w 478"/>
                <a:gd name="T59" fmla="*/ 286 h 614"/>
                <a:gd name="T60" fmla="*/ 32 w 478"/>
                <a:gd name="T61" fmla="*/ 257 h 614"/>
                <a:gd name="T62" fmla="*/ 23 w 478"/>
                <a:gd name="T63" fmla="*/ 221 h 614"/>
                <a:gd name="T64" fmla="*/ 14 w 478"/>
                <a:gd name="T65" fmla="*/ 183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62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47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60 h 8"/>
                <a:gd name="T8" fmla="*/ 478 w 480"/>
                <a:gd name="T9" fmla="*/ 60 h 8"/>
                <a:gd name="T10" fmla="*/ 480 w 480"/>
                <a:gd name="T11" fmla="*/ 47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63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64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43 h 126"/>
                <a:gd name="T2" fmla="*/ 5 w 15"/>
                <a:gd name="T3" fmla="*/ 143 h 126"/>
                <a:gd name="T4" fmla="*/ 35 w 15"/>
                <a:gd name="T5" fmla="*/ 103 h 126"/>
                <a:gd name="T6" fmla="*/ 37 w 15"/>
                <a:gd name="T7" fmla="*/ 48 h 126"/>
                <a:gd name="T8" fmla="*/ 42 w 15"/>
                <a:gd name="T9" fmla="*/ 18 h 126"/>
                <a:gd name="T10" fmla="*/ 42 w 15"/>
                <a:gd name="T11" fmla="*/ 1 h 126"/>
                <a:gd name="T12" fmla="*/ 31 w 15"/>
                <a:gd name="T13" fmla="*/ 0 h 126"/>
                <a:gd name="T14" fmla="*/ 31 w 15"/>
                <a:gd name="T15" fmla="*/ 18 h 126"/>
                <a:gd name="T16" fmla="*/ 29 w 15"/>
                <a:gd name="T17" fmla="*/ 48 h 126"/>
                <a:gd name="T18" fmla="*/ 5 w 15"/>
                <a:gd name="T19" fmla="*/ 101 h 126"/>
                <a:gd name="T20" fmla="*/ 0 w 15"/>
                <a:gd name="T21" fmla="*/ 143 h 126"/>
                <a:gd name="T22" fmla="*/ 0 w 15"/>
                <a:gd name="T23" fmla="*/ 143 h 126"/>
                <a:gd name="T24" fmla="*/ 5 w 15"/>
                <a:gd name="T25" fmla="*/ 14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65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2 h 139"/>
                <a:gd name="T2" fmla="*/ 6 w 34"/>
                <a:gd name="T3" fmla="*/ 122 h 139"/>
                <a:gd name="T4" fmla="*/ 35 w 34"/>
                <a:gd name="T5" fmla="*/ 82 h 139"/>
                <a:gd name="T6" fmla="*/ 41 w 34"/>
                <a:gd name="T7" fmla="*/ 67 h 139"/>
                <a:gd name="T8" fmla="*/ 46 w 34"/>
                <a:gd name="T9" fmla="*/ 36 h 139"/>
                <a:gd name="T10" fmla="*/ 51 w 34"/>
                <a:gd name="T11" fmla="*/ 0 h 139"/>
                <a:gd name="T12" fmla="*/ 46 w 34"/>
                <a:gd name="T13" fmla="*/ 0 h 139"/>
                <a:gd name="T14" fmla="*/ 41 w 34"/>
                <a:gd name="T15" fmla="*/ 34 h 139"/>
                <a:gd name="T16" fmla="*/ 36 w 34"/>
                <a:gd name="T17" fmla="*/ 65 h 139"/>
                <a:gd name="T18" fmla="*/ 13 w 34"/>
                <a:gd name="T19" fmla="*/ 80 h 139"/>
                <a:gd name="T20" fmla="*/ 0 w 34"/>
                <a:gd name="T21" fmla="*/ 122 h 139"/>
                <a:gd name="T22" fmla="*/ 0 w 34"/>
                <a:gd name="T23" fmla="*/ 122 h 139"/>
                <a:gd name="T24" fmla="*/ 6 w 34"/>
                <a:gd name="T25" fmla="*/ 12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66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67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68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26 w 44"/>
                <a:gd name="T7" fmla="*/ 43 h 43"/>
                <a:gd name="T8" fmla="*/ 2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69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62 h 90"/>
                <a:gd name="T8" fmla="*/ 35 w 66"/>
                <a:gd name="T9" fmla="*/ 78 h 90"/>
                <a:gd name="T10" fmla="*/ 45 w 66"/>
                <a:gd name="T11" fmla="*/ 87 h 90"/>
                <a:gd name="T12" fmla="*/ 54 w 66"/>
                <a:gd name="T13" fmla="*/ 100 h 90"/>
                <a:gd name="T14" fmla="*/ 61 w 66"/>
                <a:gd name="T15" fmla="*/ 107 h 90"/>
                <a:gd name="T16" fmla="*/ 66 w 66"/>
                <a:gd name="T17" fmla="*/ 102 h 90"/>
                <a:gd name="T18" fmla="*/ 59 w 66"/>
                <a:gd name="T19" fmla="*/ 95 h 90"/>
                <a:gd name="T20" fmla="*/ 48 w 66"/>
                <a:gd name="T21" fmla="*/ 82 h 90"/>
                <a:gd name="T22" fmla="*/ 40 w 66"/>
                <a:gd name="T23" fmla="*/ 7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0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74 w 103"/>
                <a:gd name="T13" fmla="*/ 114 h 174"/>
                <a:gd name="T14" fmla="*/ 87 w 103"/>
                <a:gd name="T15" fmla="*/ 130 h 174"/>
                <a:gd name="T16" fmla="*/ 99 w 103"/>
                <a:gd name="T17" fmla="*/ 150 h 174"/>
                <a:gd name="T18" fmla="*/ 115 w 103"/>
                <a:gd name="T19" fmla="*/ 174 h 174"/>
                <a:gd name="T20" fmla="*/ 120 w 103"/>
                <a:gd name="T21" fmla="*/ 170 h 174"/>
                <a:gd name="T22" fmla="*/ 105 w 103"/>
                <a:gd name="T23" fmla="*/ 147 h 174"/>
                <a:gd name="T24" fmla="*/ 91 w 103"/>
                <a:gd name="T25" fmla="*/ 127 h 174"/>
                <a:gd name="T26" fmla="*/ 7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1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03 h 181"/>
                <a:gd name="T10" fmla="*/ 44 w 50"/>
                <a:gd name="T11" fmla="*/ 164 h 181"/>
                <a:gd name="T12" fmla="*/ 50 w 50"/>
                <a:gd name="T13" fmla="*/ 160 h 181"/>
                <a:gd name="T14" fmla="*/ 31 w 50"/>
                <a:gd name="T15" fmla="*/ 10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2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20 h 148"/>
                <a:gd name="T10" fmla="*/ 4 w 12"/>
                <a:gd name="T11" fmla="*/ 165 h 148"/>
                <a:gd name="T12" fmla="*/ 12 w 12"/>
                <a:gd name="T13" fmla="*/ 165 h 148"/>
                <a:gd name="T14" fmla="*/ 7 w 12"/>
                <a:gd name="T15" fmla="*/ 12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3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91 h 655"/>
                <a:gd name="T26" fmla="*/ 421 w 514"/>
                <a:gd name="T27" fmla="*/ 438 h 655"/>
                <a:gd name="T28" fmla="*/ 396 w 514"/>
                <a:gd name="T29" fmla="*/ 487 h 655"/>
                <a:gd name="T30" fmla="*/ 359 w 514"/>
                <a:gd name="T31" fmla="*/ 539 h 655"/>
                <a:gd name="T32" fmla="*/ 316 w 514"/>
                <a:gd name="T33" fmla="*/ 588 h 655"/>
                <a:gd name="T34" fmla="*/ 280 w 514"/>
                <a:gd name="T35" fmla="*/ 624 h 655"/>
                <a:gd name="T36" fmla="*/ 269 w 514"/>
                <a:gd name="T37" fmla="*/ 635 h 655"/>
                <a:gd name="T38" fmla="*/ 265 w 514"/>
                <a:gd name="T39" fmla="*/ 638 h 655"/>
                <a:gd name="T40" fmla="*/ 259 w 514"/>
                <a:gd name="T41" fmla="*/ 633 h 655"/>
                <a:gd name="T42" fmla="*/ 247 w 514"/>
                <a:gd name="T43" fmla="*/ 624 h 655"/>
                <a:gd name="T44" fmla="*/ 226 w 514"/>
                <a:gd name="T45" fmla="*/ 608 h 655"/>
                <a:gd name="T46" fmla="*/ 218 w 514"/>
                <a:gd name="T47" fmla="*/ 599 h 655"/>
                <a:gd name="T48" fmla="*/ 206 w 514"/>
                <a:gd name="T49" fmla="*/ 583 h 655"/>
                <a:gd name="T50" fmla="*/ 185 w 514"/>
                <a:gd name="T51" fmla="*/ 559 h 655"/>
                <a:gd name="T52" fmla="*/ 160 w 514"/>
                <a:gd name="T53" fmla="*/ 521 h 655"/>
                <a:gd name="T54" fmla="*/ 116 w 514"/>
                <a:gd name="T55" fmla="*/ 445 h 655"/>
                <a:gd name="T56" fmla="*/ 82 w 514"/>
                <a:gd name="T57" fmla="*/ 373 h 655"/>
                <a:gd name="T58" fmla="*/ 65 w 514"/>
                <a:gd name="T59" fmla="*/ 33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4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58 h 175"/>
                <a:gd name="T6" fmla="*/ 15 w 184"/>
                <a:gd name="T7" fmla="*/ 158 h 175"/>
                <a:gd name="T8" fmla="*/ 15 w 184"/>
                <a:gd name="T9" fmla="*/ 158 h 175"/>
                <a:gd name="T10" fmla="*/ 17 w 184"/>
                <a:gd name="T11" fmla="*/ 158 h 175"/>
                <a:gd name="T12" fmla="*/ 18 w 184"/>
                <a:gd name="T13" fmla="*/ 155 h 175"/>
                <a:gd name="T14" fmla="*/ 17 w 184"/>
                <a:gd name="T15" fmla="*/ 151 h 175"/>
                <a:gd name="T16" fmla="*/ 15 w 184"/>
                <a:gd name="T17" fmla="*/ 144 h 175"/>
                <a:gd name="T18" fmla="*/ 15 w 184"/>
                <a:gd name="T19" fmla="*/ 140 h 175"/>
                <a:gd name="T20" fmla="*/ 15 w 184"/>
                <a:gd name="T21" fmla="*/ 137 h 175"/>
                <a:gd name="T22" fmla="*/ 15 w 184"/>
                <a:gd name="T23" fmla="*/ 131 h 175"/>
                <a:gd name="T24" fmla="*/ 13 w 184"/>
                <a:gd name="T25" fmla="*/ 122 h 175"/>
                <a:gd name="T26" fmla="*/ 12 w 184"/>
                <a:gd name="T27" fmla="*/ 115 h 175"/>
                <a:gd name="T28" fmla="*/ 10 w 184"/>
                <a:gd name="T29" fmla="*/ 106 h 175"/>
                <a:gd name="T30" fmla="*/ 8 w 184"/>
                <a:gd name="T31" fmla="*/ 95 h 175"/>
                <a:gd name="T32" fmla="*/ 8 w 184"/>
                <a:gd name="T33" fmla="*/ 87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5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7 w 58"/>
                <a:gd name="T15" fmla="*/ 6 h 89"/>
                <a:gd name="T16" fmla="*/ 50 w 58"/>
                <a:gd name="T17" fmla="*/ 4 h 89"/>
                <a:gd name="T18" fmla="*/ 57 w 58"/>
                <a:gd name="T19" fmla="*/ 2 h 89"/>
                <a:gd name="T20" fmla="*/ 58 w 58"/>
                <a:gd name="T21" fmla="*/ 4 h 89"/>
                <a:gd name="T22" fmla="*/ 58 w 58"/>
                <a:gd name="T23" fmla="*/ 7 h 89"/>
                <a:gd name="T24" fmla="*/ 58 w 58"/>
                <a:gd name="T25" fmla="*/ 9 h 89"/>
                <a:gd name="T26" fmla="*/ 60 w 58"/>
                <a:gd name="T27" fmla="*/ 27 h 89"/>
                <a:gd name="T28" fmla="*/ 55 w 58"/>
                <a:gd name="T29" fmla="*/ 33 h 89"/>
                <a:gd name="T30" fmla="*/ 50 w 58"/>
                <a:gd name="T31" fmla="*/ 34 h 89"/>
                <a:gd name="T32" fmla="*/ 50 w 58"/>
                <a:gd name="T33" fmla="*/ 42 h 89"/>
                <a:gd name="T34" fmla="*/ 53 w 58"/>
                <a:gd name="T35" fmla="*/ 45 h 89"/>
                <a:gd name="T36" fmla="*/ 55 w 58"/>
                <a:gd name="T37" fmla="*/ 54 h 89"/>
                <a:gd name="T38" fmla="*/ 58 w 58"/>
                <a:gd name="T39" fmla="*/ 33 h 89"/>
                <a:gd name="T40" fmla="*/ 60 w 58"/>
                <a:gd name="T41" fmla="*/ 31 h 89"/>
                <a:gd name="T42" fmla="*/ 63 w 58"/>
                <a:gd name="T43" fmla="*/ 31 h 89"/>
                <a:gd name="T44" fmla="*/ 68 w 58"/>
                <a:gd name="T45" fmla="*/ 31 h 89"/>
                <a:gd name="T46" fmla="*/ 75 w 58"/>
                <a:gd name="T47" fmla="*/ 38 h 89"/>
                <a:gd name="T48" fmla="*/ 68 w 58"/>
                <a:gd name="T49" fmla="*/ 40 h 89"/>
                <a:gd name="T50" fmla="*/ 63 w 58"/>
                <a:gd name="T51" fmla="*/ 34 h 89"/>
                <a:gd name="T52" fmla="*/ 60 w 58"/>
                <a:gd name="T53" fmla="*/ 34 h 89"/>
                <a:gd name="T54" fmla="*/ 58 w 58"/>
                <a:gd name="T55" fmla="*/ 36 h 89"/>
                <a:gd name="T56" fmla="*/ 60 w 58"/>
                <a:gd name="T57" fmla="*/ 40 h 89"/>
                <a:gd name="T58" fmla="*/ 60 w 58"/>
                <a:gd name="T59" fmla="*/ 51 h 89"/>
                <a:gd name="T60" fmla="*/ 53 w 58"/>
                <a:gd name="T61" fmla="*/ 62 h 89"/>
                <a:gd name="T62" fmla="*/ 57 w 58"/>
                <a:gd name="T63" fmla="*/ 81 h 89"/>
                <a:gd name="T64" fmla="*/ 5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7 w 58"/>
                <a:gd name="T71" fmla="*/ 76 h 89"/>
                <a:gd name="T72" fmla="*/ 4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6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8 w 56"/>
                <a:gd name="T21" fmla="*/ 4 h 89"/>
                <a:gd name="T22" fmla="*/ 28 w 56"/>
                <a:gd name="T23" fmla="*/ 7 h 89"/>
                <a:gd name="T24" fmla="*/ 28 w 56"/>
                <a:gd name="T25" fmla="*/ 11 h 89"/>
                <a:gd name="T26" fmla="*/ 28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8 w 56"/>
                <a:gd name="T39" fmla="*/ 33 h 89"/>
                <a:gd name="T40" fmla="*/ 28 w 56"/>
                <a:gd name="T41" fmla="*/ 31 h 89"/>
                <a:gd name="T42" fmla="*/ 29 w 56"/>
                <a:gd name="T43" fmla="*/ 31 h 89"/>
                <a:gd name="T44" fmla="*/ 36 w 56"/>
                <a:gd name="T45" fmla="*/ 33 h 89"/>
                <a:gd name="T46" fmla="*/ 39 w 56"/>
                <a:gd name="T47" fmla="*/ 38 h 89"/>
                <a:gd name="T48" fmla="*/ 31 w 56"/>
                <a:gd name="T49" fmla="*/ 40 h 89"/>
                <a:gd name="T50" fmla="*/ 29 w 56"/>
                <a:gd name="T51" fmla="*/ 34 h 89"/>
                <a:gd name="T52" fmla="*/ 28 w 56"/>
                <a:gd name="T53" fmla="*/ 34 h 89"/>
                <a:gd name="T54" fmla="*/ 28 w 56"/>
                <a:gd name="T55" fmla="*/ 36 h 89"/>
                <a:gd name="T56" fmla="*/ 28 w 56"/>
                <a:gd name="T57" fmla="*/ 42 h 89"/>
                <a:gd name="T58" fmla="*/ 28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7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45 w 56"/>
                <a:gd name="T15" fmla="*/ 6 h 87"/>
                <a:gd name="T16" fmla="*/ 47 w 56"/>
                <a:gd name="T17" fmla="*/ 4 h 87"/>
                <a:gd name="T18" fmla="*/ 55 w 56"/>
                <a:gd name="T19" fmla="*/ 0 h 87"/>
                <a:gd name="T20" fmla="*/ 56 w 56"/>
                <a:gd name="T21" fmla="*/ 4 h 87"/>
                <a:gd name="T22" fmla="*/ 56 w 56"/>
                <a:gd name="T23" fmla="*/ 8 h 87"/>
                <a:gd name="T24" fmla="*/ 60 w 56"/>
                <a:gd name="T25" fmla="*/ 9 h 87"/>
                <a:gd name="T26" fmla="*/ 58 w 56"/>
                <a:gd name="T27" fmla="*/ 27 h 87"/>
                <a:gd name="T28" fmla="*/ 53 w 56"/>
                <a:gd name="T29" fmla="*/ 33 h 87"/>
                <a:gd name="T30" fmla="*/ 50 w 56"/>
                <a:gd name="T31" fmla="*/ 35 h 87"/>
                <a:gd name="T32" fmla="*/ 50 w 56"/>
                <a:gd name="T33" fmla="*/ 44 h 87"/>
                <a:gd name="T34" fmla="*/ 53 w 56"/>
                <a:gd name="T35" fmla="*/ 45 h 87"/>
                <a:gd name="T36" fmla="*/ 55 w 56"/>
                <a:gd name="T37" fmla="*/ 56 h 87"/>
                <a:gd name="T38" fmla="*/ 56 w 56"/>
                <a:gd name="T39" fmla="*/ 33 h 87"/>
                <a:gd name="T40" fmla="*/ 60 w 56"/>
                <a:gd name="T41" fmla="*/ 29 h 87"/>
                <a:gd name="T42" fmla="*/ 63 w 56"/>
                <a:gd name="T43" fmla="*/ 29 h 87"/>
                <a:gd name="T44" fmla="*/ 70 w 56"/>
                <a:gd name="T45" fmla="*/ 33 h 87"/>
                <a:gd name="T46" fmla="*/ 73 w 56"/>
                <a:gd name="T47" fmla="*/ 38 h 87"/>
                <a:gd name="T48" fmla="*/ 65 w 56"/>
                <a:gd name="T49" fmla="*/ 38 h 87"/>
                <a:gd name="T50" fmla="*/ 63 w 56"/>
                <a:gd name="T51" fmla="*/ 35 h 87"/>
                <a:gd name="T52" fmla="*/ 60 w 56"/>
                <a:gd name="T53" fmla="*/ 35 h 87"/>
                <a:gd name="T54" fmla="*/ 58 w 56"/>
                <a:gd name="T55" fmla="*/ 36 h 87"/>
                <a:gd name="T56" fmla="*/ 58 w 56"/>
                <a:gd name="T57" fmla="*/ 40 h 87"/>
                <a:gd name="T58" fmla="*/ 60 w 56"/>
                <a:gd name="T59" fmla="*/ 51 h 87"/>
                <a:gd name="T60" fmla="*/ 52 w 56"/>
                <a:gd name="T61" fmla="*/ 62 h 87"/>
                <a:gd name="T62" fmla="*/ 5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7 w 56"/>
                <a:gd name="T71" fmla="*/ 76 h 87"/>
                <a:gd name="T72" fmla="*/ 4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8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16 h 124"/>
                <a:gd name="T2" fmla="*/ 72 w 146"/>
                <a:gd name="T3" fmla="*/ 0 h 124"/>
                <a:gd name="T4" fmla="*/ 129 w 146"/>
                <a:gd name="T5" fmla="*/ 116 h 124"/>
                <a:gd name="T6" fmla="*/ 129 w 146"/>
                <a:gd name="T7" fmla="*/ 139 h 124"/>
                <a:gd name="T8" fmla="*/ 72 w 146"/>
                <a:gd name="T9" fmla="*/ 30 h 124"/>
                <a:gd name="T10" fmla="*/ 2 w 146"/>
                <a:gd name="T11" fmla="*/ 141 h 124"/>
                <a:gd name="T12" fmla="*/ 0 w 146"/>
                <a:gd name="T13" fmla="*/ 11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9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54 h 171"/>
                <a:gd name="T2" fmla="*/ 5 w 5"/>
                <a:gd name="T3" fmla="*/ 15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2 h 171"/>
                <a:gd name="T10" fmla="*/ 3 w 5"/>
                <a:gd name="T11" fmla="*/ 154 h 171"/>
                <a:gd name="T12" fmla="*/ 3 w 5"/>
                <a:gd name="T13" fmla="*/ 154 h 171"/>
                <a:gd name="T14" fmla="*/ 5 w 5"/>
                <a:gd name="T15" fmla="*/ 154 h 171"/>
                <a:gd name="T16" fmla="*/ 5 w 5"/>
                <a:gd name="T17" fmla="*/ 152 h 171"/>
                <a:gd name="T18" fmla="*/ 3 w 5"/>
                <a:gd name="T19" fmla="*/ 15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0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1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88 w 505"/>
                <a:gd name="T1" fmla="*/ 7 h 9"/>
                <a:gd name="T2" fmla="*/ 48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88 w 505"/>
                <a:gd name="T9" fmla="*/ 7 h 9"/>
                <a:gd name="T10" fmla="*/ 48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2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54 h 37"/>
                <a:gd name="T2" fmla="*/ 3 w 6"/>
                <a:gd name="T3" fmla="*/ 5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53 h 37"/>
                <a:gd name="T14" fmla="*/ 0 w 6"/>
                <a:gd name="T15" fmla="*/ 53 h 37"/>
                <a:gd name="T16" fmla="*/ 3 w 6"/>
                <a:gd name="T17" fmla="*/ 5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3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14 h 131"/>
                <a:gd name="T2" fmla="*/ 5 w 16"/>
                <a:gd name="T3" fmla="*/ 114 h 131"/>
                <a:gd name="T4" fmla="*/ 11 w 16"/>
                <a:gd name="T5" fmla="*/ 6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69 h 131"/>
                <a:gd name="T20" fmla="*/ 0 w 16"/>
                <a:gd name="T21" fmla="*/ 113 h 131"/>
                <a:gd name="T22" fmla="*/ 0 w 16"/>
                <a:gd name="T23" fmla="*/ 113 h 131"/>
                <a:gd name="T24" fmla="*/ 5 w 16"/>
                <a:gd name="T25" fmla="*/ 11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4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9 w 110"/>
                <a:gd name="T13" fmla="*/ 223 h 344"/>
                <a:gd name="T14" fmla="*/ 91 w 110"/>
                <a:gd name="T15" fmla="*/ 182 h 344"/>
                <a:gd name="T16" fmla="*/ 102 w 110"/>
                <a:gd name="T17" fmla="*/ 139 h 344"/>
                <a:gd name="T18" fmla="*/ 112 w 110"/>
                <a:gd name="T19" fmla="*/ 93 h 344"/>
                <a:gd name="T20" fmla="*/ 120 w 110"/>
                <a:gd name="T21" fmla="*/ 48 h 344"/>
                <a:gd name="T22" fmla="*/ 127 w 110"/>
                <a:gd name="T23" fmla="*/ 1 h 344"/>
                <a:gd name="T24" fmla="*/ 122 w 110"/>
                <a:gd name="T25" fmla="*/ 0 h 344"/>
                <a:gd name="T26" fmla="*/ 114 w 110"/>
                <a:gd name="T27" fmla="*/ 47 h 344"/>
                <a:gd name="T28" fmla="*/ 105 w 110"/>
                <a:gd name="T29" fmla="*/ 93 h 344"/>
                <a:gd name="T30" fmla="*/ 97 w 110"/>
                <a:gd name="T31" fmla="*/ 137 h 344"/>
                <a:gd name="T32" fmla="*/ 86 w 110"/>
                <a:gd name="T33" fmla="*/ 180 h 344"/>
                <a:gd name="T34" fmla="*/ 7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5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84 w 131"/>
                <a:gd name="T13" fmla="*/ 90 h 155"/>
                <a:gd name="T14" fmla="*/ 105 w 131"/>
                <a:gd name="T15" fmla="*/ 65 h 155"/>
                <a:gd name="T16" fmla="*/ 128 w 131"/>
                <a:gd name="T17" fmla="*/ 34 h 155"/>
                <a:gd name="T18" fmla="*/ 148 w 131"/>
                <a:gd name="T19" fmla="*/ 3 h 155"/>
                <a:gd name="T20" fmla="*/ 143 w 131"/>
                <a:gd name="T21" fmla="*/ 0 h 155"/>
                <a:gd name="T22" fmla="*/ 122 w 131"/>
                <a:gd name="T23" fmla="*/ 30 h 155"/>
                <a:gd name="T24" fmla="*/ 10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6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24 w 46"/>
                <a:gd name="T11" fmla="*/ 40 h 40"/>
                <a:gd name="T12" fmla="*/ 29 w 46"/>
                <a:gd name="T13" fmla="*/ 34 h 40"/>
                <a:gd name="T14" fmla="*/ 23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7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50 w 82"/>
                <a:gd name="T9" fmla="*/ 97 h 108"/>
                <a:gd name="T10" fmla="*/ 62 w 82"/>
                <a:gd name="T11" fmla="*/ 108 h 108"/>
                <a:gd name="T12" fmla="*/ 65 w 82"/>
                <a:gd name="T13" fmla="*/ 104 h 108"/>
                <a:gd name="T14" fmla="*/ 55 w 82"/>
                <a:gd name="T15" fmla="*/ 92 h 108"/>
                <a:gd name="T16" fmla="*/ 41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8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8 h 186"/>
                <a:gd name="T14" fmla="*/ 57 w 92"/>
                <a:gd name="T15" fmla="*/ 153 h 186"/>
                <a:gd name="T16" fmla="*/ 71 w 92"/>
                <a:gd name="T17" fmla="*/ 178 h 186"/>
                <a:gd name="T18" fmla="*/ 87 w 92"/>
                <a:gd name="T19" fmla="*/ 203 h 186"/>
                <a:gd name="T20" fmla="*/ 92 w 92"/>
                <a:gd name="T21" fmla="*/ 202 h 186"/>
                <a:gd name="T22" fmla="*/ 77 w 92"/>
                <a:gd name="T23" fmla="*/ 174 h 186"/>
                <a:gd name="T24" fmla="*/ 62 w 92"/>
                <a:gd name="T25" fmla="*/ 149 h 186"/>
                <a:gd name="T26" fmla="*/ 51 w 92"/>
                <a:gd name="T27" fmla="*/ 12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89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0 h 173"/>
                <a:gd name="T10" fmla="*/ 43 w 50"/>
                <a:gd name="T11" fmla="*/ 156 h 173"/>
                <a:gd name="T12" fmla="*/ 50 w 50"/>
                <a:gd name="T13" fmla="*/ 154 h 173"/>
                <a:gd name="T14" fmla="*/ 38 w 50"/>
                <a:gd name="T15" fmla="*/ 11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0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1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2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8 w 352"/>
                <a:gd name="T1" fmla="*/ 1 h 456"/>
                <a:gd name="T2" fmla="*/ 246 w 352"/>
                <a:gd name="T3" fmla="*/ 14 h 456"/>
                <a:gd name="T4" fmla="*/ 233 w 352"/>
                <a:gd name="T5" fmla="*/ 41 h 456"/>
                <a:gd name="T6" fmla="*/ 222 w 352"/>
                <a:gd name="T7" fmla="*/ 90 h 456"/>
                <a:gd name="T8" fmla="*/ 215 w 352"/>
                <a:gd name="T9" fmla="*/ 149 h 456"/>
                <a:gd name="T10" fmla="*/ 212 w 352"/>
                <a:gd name="T11" fmla="*/ 193 h 456"/>
                <a:gd name="T12" fmla="*/ 215 w 352"/>
                <a:gd name="T13" fmla="*/ 211 h 456"/>
                <a:gd name="T14" fmla="*/ 222 w 352"/>
                <a:gd name="T15" fmla="*/ 211 h 456"/>
                <a:gd name="T16" fmla="*/ 238 w 352"/>
                <a:gd name="T17" fmla="*/ 211 h 456"/>
                <a:gd name="T18" fmla="*/ 266 w 352"/>
                <a:gd name="T19" fmla="*/ 211 h 456"/>
                <a:gd name="T20" fmla="*/ 304 w 352"/>
                <a:gd name="T21" fmla="*/ 205 h 456"/>
                <a:gd name="T22" fmla="*/ 336 w 352"/>
                <a:gd name="T23" fmla="*/ 196 h 456"/>
                <a:gd name="T24" fmla="*/ 353 w 352"/>
                <a:gd name="T25" fmla="*/ 186 h 456"/>
                <a:gd name="T26" fmla="*/ 369 w 352"/>
                <a:gd name="T27" fmla="*/ 166 h 456"/>
                <a:gd name="T28" fmla="*/ 358 w 352"/>
                <a:gd name="T29" fmla="*/ 264 h 456"/>
                <a:gd name="T30" fmla="*/ 336 w 352"/>
                <a:gd name="T31" fmla="*/ 253 h 456"/>
                <a:gd name="T32" fmla="*/ 308 w 352"/>
                <a:gd name="T33" fmla="*/ 244 h 456"/>
                <a:gd name="T34" fmla="*/ 279 w 352"/>
                <a:gd name="T35" fmla="*/ 239 h 456"/>
                <a:gd name="T36" fmla="*/ 254 w 352"/>
                <a:gd name="T37" fmla="*/ 235 h 456"/>
                <a:gd name="T38" fmla="*/ 227 w 352"/>
                <a:gd name="T39" fmla="*/ 234 h 456"/>
                <a:gd name="T40" fmla="*/ 222 w 352"/>
                <a:gd name="T41" fmla="*/ 234 h 456"/>
                <a:gd name="T42" fmla="*/ 212 w 352"/>
                <a:gd name="T43" fmla="*/ 235 h 456"/>
                <a:gd name="T44" fmla="*/ 212 w 352"/>
                <a:gd name="T45" fmla="*/ 253 h 456"/>
                <a:gd name="T46" fmla="*/ 212 w 352"/>
                <a:gd name="T47" fmla="*/ 273 h 456"/>
                <a:gd name="T48" fmla="*/ 217 w 352"/>
                <a:gd name="T49" fmla="*/ 335 h 456"/>
                <a:gd name="T50" fmla="*/ 227 w 352"/>
                <a:gd name="T51" fmla="*/ 392 h 456"/>
                <a:gd name="T52" fmla="*/ 235 w 352"/>
                <a:gd name="T53" fmla="*/ 416 h 456"/>
                <a:gd name="T54" fmla="*/ 251 w 352"/>
                <a:gd name="T55" fmla="*/ 437 h 456"/>
                <a:gd name="T56" fmla="*/ 116 w 352"/>
                <a:gd name="T57" fmla="*/ 437 h 456"/>
                <a:gd name="T58" fmla="*/ 124 w 352"/>
                <a:gd name="T59" fmla="*/ 423 h 456"/>
                <a:gd name="T60" fmla="*/ 139 w 352"/>
                <a:gd name="T61" fmla="*/ 391 h 456"/>
                <a:gd name="T62" fmla="*/ 144 w 352"/>
                <a:gd name="T63" fmla="*/ 376 h 456"/>
                <a:gd name="T64" fmla="*/ 149 w 352"/>
                <a:gd name="T65" fmla="*/ 362 h 456"/>
                <a:gd name="T66" fmla="*/ 152 w 352"/>
                <a:gd name="T67" fmla="*/ 336 h 456"/>
                <a:gd name="T68" fmla="*/ 159 w 352"/>
                <a:gd name="T69" fmla="*/ 295 h 456"/>
                <a:gd name="T70" fmla="*/ 160 w 352"/>
                <a:gd name="T71" fmla="*/ 253 h 456"/>
                <a:gd name="T72" fmla="*/ 159 w 352"/>
                <a:gd name="T73" fmla="*/ 237 h 456"/>
                <a:gd name="T74" fmla="*/ 154 w 352"/>
                <a:gd name="T75" fmla="*/ 235 h 456"/>
                <a:gd name="T76" fmla="*/ 149 w 352"/>
                <a:gd name="T77" fmla="*/ 235 h 456"/>
                <a:gd name="T78" fmla="*/ 134 w 352"/>
                <a:gd name="T79" fmla="*/ 234 h 456"/>
                <a:gd name="T80" fmla="*/ 105 w 352"/>
                <a:gd name="T81" fmla="*/ 235 h 456"/>
                <a:gd name="T82" fmla="*/ 75 w 352"/>
                <a:gd name="T83" fmla="*/ 239 h 456"/>
                <a:gd name="T84" fmla="*/ 44 w 352"/>
                <a:gd name="T85" fmla="*/ 248 h 456"/>
                <a:gd name="T86" fmla="*/ 19 w 352"/>
                <a:gd name="T87" fmla="*/ 259 h 456"/>
                <a:gd name="T88" fmla="*/ 1 w 352"/>
                <a:gd name="T89" fmla="*/ 26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3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4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5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7 w 20"/>
                <a:gd name="T7" fmla="*/ 20 h 45"/>
                <a:gd name="T8" fmla="*/ 34 w 20"/>
                <a:gd name="T9" fmla="*/ 13 h 45"/>
                <a:gd name="T10" fmla="*/ 44 w 20"/>
                <a:gd name="T11" fmla="*/ 6 h 45"/>
                <a:gd name="T12" fmla="*/ 38 w 20"/>
                <a:gd name="T13" fmla="*/ 0 h 45"/>
                <a:gd name="T14" fmla="*/ 2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6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7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82 h 65"/>
                <a:gd name="T2" fmla="*/ 5 w 12"/>
                <a:gd name="T3" fmla="*/ 82 h 65"/>
                <a:gd name="T4" fmla="*/ 5 w 12"/>
                <a:gd name="T5" fmla="*/ 69 h 65"/>
                <a:gd name="T6" fmla="*/ 7 w 12"/>
                <a:gd name="T7" fmla="*/ 5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55 h 65"/>
                <a:gd name="T18" fmla="*/ 2 w 12"/>
                <a:gd name="T19" fmla="*/ 67 h 65"/>
                <a:gd name="T20" fmla="*/ 0 w 12"/>
                <a:gd name="T21" fmla="*/ 82 h 65"/>
                <a:gd name="T22" fmla="*/ 0 w 12"/>
                <a:gd name="T23" fmla="*/ 82 h 65"/>
                <a:gd name="T24" fmla="*/ 5 w 12"/>
                <a:gd name="T25" fmla="*/ 8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8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99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52 w 35"/>
                <a:gd name="T1" fmla="*/ 0 h 7"/>
                <a:gd name="T2" fmla="*/ 5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56 h 7"/>
                <a:gd name="T10" fmla="*/ 9 w 35"/>
                <a:gd name="T11" fmla="*/ 64 h 7"/>
                <a:gd name="T12" fmla="*/ 52 w 35"/>
                <a:gd name="T13" fmla="*/ 64 h 7"/>
                <a:gd name="T14" fmla="*/ 52 w 35"/>
                <a:gd name="T15" fmla="*/ 64 h 7"/>
                <a:gd name="T16" fmla="*/ 5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0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39 w 56"/>
                <a:gd name="T1" fmla="*/ 0 h 10"/>
                <a:gd name="T2" fmla="*/ 39 w 56"/>
                <a:gd name="T3" fmla="*/ 0 h 10"/>
                <a:gd name="T4" fmla="*/ 28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28 w 56"/>
                <a:gd name="T19" fmla="*/ 5 h 10"/>
                <a:gd name="T20" fmla="*/ 39 w 56"/>
                <a:gd name="T21" fmla="*/ 5 h 10"/>
                <a:gd name="T22" fmla="*/ 39 w 56"/>
                <a:gd name="T23" fmla="*/ 5 h 10"/>
                <a:gd name="T24" fmla="*/ 3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1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56 w 41"/>
                <a:gd name="T1" fmla="*/ 0 h 18"/>
                <a:gd name="T2" fmla="*/ 56 w 41"/>
                <a:gd name="T3" fmla="*/ 0 h 18"/>
                <a:gd name="T4" fmla="*/ 48 w 41"/>
                <a:gd name="T5" fmla="*/ 4 h 18"/>
                <a:gd name="T6" fmla="*/ 4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40 w 41"/>
                <a:gd name="T17" fmla="*/ 9 h 18"/>
                <a:gd name="T18" fmla="*/ 49 w 41"/>
                <a:gd name="T19" fmla="*/ 9 h 18"/>
                <a:gd name="T20" fmla="*/ 58 w 41"/>
                <a:gd name="T21" fmla="*/ 5 h 18"/>
                <a:gd name="T22" fmla="*/ 58 w 41"/>
                <a:gd name="T23" fmla="*/ 5 h 18"/>
                <a:gd name="T24" fmla="*/ 5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2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3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9 h 124"/>
                <a:gd name="T2" fmla="*/ 5 w 5"/>
                <a:gd name="T3" fmla="*/ 13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36 h 124"/>
                <a:gd name="T10" fmla="*/ 2 w 5"/>
                <a:gd name="T11" fmla="*/ 139 h 124"/>
                <a:gd name="T12" fmla="*/ 2 w 5"/>
                <a:gd name="T13" fmla="*/ 139 h 124"/>
                <a:gd name="T14" fmla="*/ 5 w 5"/>
                <a:gd name="T15" fmla="*/ 141 h 124"/>
                <a:gd name="T16" fmla="*/ 5 w 5"/>
                <a:gd name="T17" fmla="*/ 136 h 124"/>
                <a:gd name="T18" fmla="*/ 2 w 5"/>
                <a:gd name="T19" fmla="*/ 13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4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40 w 13"/>
                <a:gd name="T5" fmla="*/ 5 h 10"/>
                <a:gd name="T6" fmla="*/ 43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5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6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7 w 32"/>
                <a:gd name="T5" fmla="*/ 34 h 16"/>
                <a:gd name="T6" fmla="*/ 47 w 32"/>
                <a:gd name="T7" fmla="*/ 43 h 16"/>
                <a:gd name="T8" fmla="*/ 50 w 32"/>
                <a:gd name="T9" fmla="*/ 32 h 16"/>
                <a:gd name="T10" fmla="*/ 3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7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28 h 16"/>
                <a:gd name="T8" fmla="*/ 28 w 56"/>
                <a:gd name="T9" fmla="*/ 34 h 16"/>
                <a:gd name="T10" fmla="*/ 37 w 56"/>
                <a:gd name="T11" fmla="*/ 43 h 16"/>
                <a:gd name="T12" fmla="*/ 39 w 56"/>
                <a:gd name="T13" fmla="*/ 28 h 16"/>
                <a:gd name="T14" fmla="*/ 2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8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16 w 32"/>
                <a:gd name="T7" fmla="*/ 9 h 9"/>
                <a:gd name="T8" fmla="*/ 16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09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0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1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93 h 112"/>
                <a:gd name="T2" fmla="*/ 9 w 18"/>
                <a:gd name="T3" fmla="*/ 93 h 112"/>
                <a:gd name="T4" fmla="*/ 9 w 18"/>
                <a:gd name="T5" fmla="*/ 6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67 h 112"/>
                <a:gd name="T20" fmla="*/ 9 w 18"/>
                <a:gd name="T21" fmla="*/ 95 h 112"/>
                <a:gd name="T22" fmla="*/ 9 w 18"/>
                <a:gd name="T23" fmla="*/ 95 h 112"/>
                <a:gd name="T24" fmla="*/ 9 w 18"/>
                <a:gd name="T25" fmla="*/ 9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2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43 w 16"/>
                <a:gd name="T1" fmla="*/ 29 h 32"/>
                <a:gd name="T2" fmla="*/ 43 w 16"/>
                <a:gd name="T3" fmla="*/ 29 h 32"/>
                <a:gd name="T4" fmla="*/ 32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26 w 16"/>
                <a:gd name="T11" fmla="*/ 18 h 32"/>
                <a:gd name="T12" fmla="*/ 36 w 16"/>
                <a:gd name="T13" fmla="*/ 32 h 32"/>
                <a:gd name="T14" fmla="*/ 36 w 16"/>
                <a:gd name="T15" fmla="*/ 32 h 32"/>
                <a:gd name="T16" fmla="*/ 4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3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4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64 h 7"/>
                <a:gd name="T4" fmla="*/ 123 w 123"/>
                <a:gd name="T5" fmla="*/ 49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5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30 w 13"/>
                <a:gd name="T1" fmla="*/ 0 h 16"/>
                <a:gd name="T2" fmla="*/ 30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43 w 13"/>
                <a:gd name="T13" fmla="*/ 5 h 16"/>
                <a:gd name="T14" fmla="*/ 43 w 13"/>
                <a:gd name="T15" fmla="*/ 5 h 16"/>
                <a:gd name="T16" fmla="*/ 30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6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40 h 41"/>
                <a:gd name="T6" fmla="*/ 0 w 23"/>
                <a:gd name="T7" fmla="*/ 53 h 41"/>
                <a:gd name="T8" fmla="*/ 5 w 23"/>
                <a:gd name="T9" fmla="*/ 58 h 41"/>
                <a:gd name="T10" fmla="*/ 13 w 23"/>
                <a:gd name="T11" fmla="*/ 4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7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8 h 39"/>
                <a:gd name="T8" fmla="*/ 5 w 16"/>
                <a:gd name="T9" fmla="*/ 44 h 39"/>
                <a:gd name="T10" fmla="*/ 0 w 16"/>
                <a:gd name="T11" fmla="*/ 55 h 39"/>
                <a:gd name="T12" fmla="*/ 6 w 16"/>
                <a:gd name="T13" fmla="*/ 56 h 39"/>
                <a:gd name="T14" fmla="*/ 10 w 16"/>
                <a:gd name="T15" fmla="*/ 46 h 39"/>
                <a:gd name="T16" fmla="*/ 11 w 16"/>
                <a:gd name="T17" fmla="*/ 4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8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30 w 13"/>
                <a:gd name="T1" fmla="*/ 0 h 58"/>
                <a:gd name="T2" fmla="*/ 30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41 h 58"/>
                <a:gd name="T12" fmla="*/ 5 w 13"/>
                <a:gd name="T13" fmla="*/ 41 h 58"/>
                <a:gd name="T14" fmla="*/ 30 w 13"/>
                <a:gd name="T15" fmla="*/ 29 h 58"/>
                <a:gd name="T16" fmla="*/ 34 w 13"/>
                <a:gd name="T17" fmla="*/ 27 h 58"/>
                <a:gd name="T18" fmla="*/ 40 w 13"/>
                <a:gd name="T19" fmla="*/ 14 h 58"/>
                <a:gd name="T20" fmla="*/ 43 w 13"/>
                <a:gd name="T21" fmla="*/ 0 h 58"/>
                <a:gd name="T22" fmla="*/ 43 w 13"/>
                <a:gd name="T23" fmla="*/ 0 h 58"/>
                <a:gd name="T24" fmla="*/ 30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19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0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55 w 6"/>
                <a:gd name="T5" fmla="*/ 7 h 16"/>
                <a:gd name="T6" fmla="*/ 1 w 6"/>
                <a:gd name="T7" fmla="*/ 5 h 16"/>
                <a:gd name="T8" fmla="*/ 1 w 6"/>
                <a:gd name="T9" fmla="*/ 28 h 16"/>
                <a:gd name="T10" fmla="*/ 1 w 6"/>
                <a:gd name="T11" fmla="*/ 43 h 16"/>
                <a:gd name="T12" fmla="*/ 88 w 6"/>
                <a:gd name="T13" fmla="*/ 38 h 16"/>
                <a:gd name="T14" fmla="*/ 88 w 6"/>
                <a:gd name="T15" fmla="*/ 28 h 16"/>
                <a:gd name="T16" fmla="*/ 88 w 6"/>
                <a:gd name="T17" fmla="*/ 7 h 16"/>
                <a:gd name="T18" fmla="*/ 8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1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5 w 30"/>
                <a:gd name="T11" fmla="*/ 9 h 9"/>
                <a:gd name="T12" fmla="*/ 15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2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43 h 16"/>
                <a:gd name="T2" fmla="*/ 1 w 65"/>
                <a:gd name="T3" fmla="*/ 43 h 16"/>
                <a:gd name="T4" fmla="*/ 16 w 65"/>
                <a:gd name="T5" fmla="*/ 32 h 16"/>
                <a:gd name="T6" fmla="*/ 29 w 65"/>
                <a:gd name="T7" fmla="*/ 28 h 16"/>
                <a:gd name="T8" fmla="*/ 63 w 65"/>
                <a:gd name="T9" fmla="*/ 28 h 16"/>
                <a:gd name="T10" fmla="*/ 82 w 65"/>
                <a:gd name="T11" fmla="*/ 7 h 16"/>
                <a:gd name="T12" fmla="*/ 82 w 65"/>
                <a:gd name="T13" fmla="*/ 0 h 16"/>
                <a:gd name="T14" fmla="*/ 6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28 h 16"/>
                <a:gd name="T22" fmla="*/ 0 w 65"/>
                <a:gd name="T23" fmla="*/ 28 h 16"/>
                <a:gd name="T24" fmla="*/ 1 w 65"/>
                <a:gd name="T25" fmla="*/ 4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3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45 h 22"/>
                <a:gd name="T2" fmla="*/ 1 w 42"/>
                <a:gd name="T3" fmla="*/ 45 h 22"/>
                <a:gd name="T4" fmla="*/ 9 w 42"/>
                <a:gd name="T5" fmla="*/ 37 h 22"/>
                <a:gd name="T6" fmla="*/ 18 w 42"/>
                <a:gd name="T7" fmla="*/ 3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30 h 22"/>
                <a:gd name="T20" fmla="*/ 0 w 42"/>
                <a:gd name="T21" fmla="*/ 37 h 22"/>
                <a:gd name="T22" fmla="*/ 0 w 42"/>
                <a:gd name="T23" fmla="*/ 37 h 22"/>
                <a:gd name="T24" fmla="*/ 1 w 42"/>
                <a:gd name="T25" fmla="*/ 4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4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5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6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44 w 20"/>
                <a:gd name="T1" fmla="*/ 29 h 18"/>
                <a:gd name="T2" fmla="*/ 44 w 20"/>
                <a:gd name="T3" fmla="*/ 29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44 w 20"/>
                <a:gd name="T13" fmla="*/ 43 h 18"/>
                <a:gd name="T14" fmla="*/ 44 w 20"/>
                <a:gd name="T15" fmla="*/ 43 h 18"/>
                <a:gd name="T16" fmla="*/ 44 w 20"/>
                <a:gd name="T17" fmla="*/ 2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7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8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9 w 30"/>
                <a:gd name="T1" fmla="*/ 8 h 13"/>
                <a:gd name="T2" fmla="*/ 49 w 30"/>
                <a:gd name="T3" fmla="*/ 8 h 13"/>
                <a:gd name="T4" fmla="*/ 3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45 w 30"/>
                <a:gd name="T13" fmla="*/ 13 h 13"/>
                <a:gd name="T14" fmla="*/ 45 w 30"/>
                <a:gd name="T15" fmla="*/ 13 h 13"/>
                <a:gd name="T16" fmla="*/ 49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29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24 w 41"/>
                <a:gd name="T1" fmla="*/ 1 h 9"/>
                <a:gd name="T2" fmla="*/ 2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24 w 41"/>
                <a:gd name="T13" fmla="*/ 4 h 9"/>
                <a:gd name="T14" fmla="*/ 24 w 41"/>
                <a:gd name="T15" fmla="*/ 4 h 9"/>
                <a:gd name="T16" fmla="*/ 2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30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53 w 39"/>
                <a:gd name="T1" fmla="*/ 0 h 13"/>
                <a:gd name="T2" fmla="*/ 53 w 39"/>
                <a:gd name="T3" fmla="*/ 0 h 13"/>
                <a:gd name="T4" fmla="*/ 45 w 39"/>
                <a:gd name="T5" fmla="*/ 5 h 13"/>
                <a:gd name="T6" fmla="*/ 3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7 w 39"/>
                <a:gd name="T17" fmla="*/ 13 h 13"/>
                <a:gd name="T18" fmla="*/ 46 w 39"/>
                <a:gd name="T19" fmla="*/ 11 h 13"/>
                <a:gd name="T20" fmla="*/ 56 w 39"/>
                <a:gd name="T21" fmla="*/ 5 h 13"/>
                <a:gd name="T22" fmla="*/ 56 w 39"/>
                <a:gd name="T23" fmla="*/ 5 h 13"/>
                <a:gd name="T24" fmla="*/ 5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31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36 h 20"/>
                <a:gd name="T6" fmla="*/ 3 w 10"/>
                <a:gd name="T7" fmla="*/ 44 h 20"/>
                <a:gd name="T8" fmla="*/ 8 w 10"/>
                <a:gd name="T9" fmla="*/ 40 h 20"/>
                <a:gd name="T10" fmla="*/ 8 w 10"/>
                <a:gd name="T11" fmla="*/ 34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34 h 20"/>
                <a:gd name="T38" fmla="*/ 3 w 10"/>
                <a:gd name="T39" fmla="*/ 36 h 20"/>
                <a:gd name="T40" fmla="*/ 7 w 10"/>
                <a:gd name="T41" fmla="*/ 40 h 20"/>
                <a:gd name="T42" fmla="*/ 7 w 10"/>
                <a:gd name="T43" fmla="*/ 34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32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33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56 h 63"/>
                <a:gd name="T10" fmla="*/ 30 w 13"/>
                <a:gd name="T11" fmla="*/ 80 h 63"/>
                <a:gd name="T12" fmla="*/ 43 w 13"/>
                <a:gd name="T13" fmla="*/ 80 h 63"/>
                <a:gd name="T14" fmla="*/ 40 w 13"/>
                <a:gd name="T15" fmla="*/ 55 h 63"/>
                <a:gd name="T16" fmla="*/ 30 w 13"/>
                <a:gd name="T17" fmla="*/ 25 h 63"/>
                <a:gd name="T18" fmla="*/ 2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34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2 h 49"/>
                <a:gd name="T8" fmla="*/ 9 w 18"/>
                <a:gd name="T9" fmla="*/ 19 h 49"/>
                <a:gd name="T10" fmla="*/ 9 w 18"/>
                <a:gd name="T11" fmla="*/ 25 h 49"/>
                <a:gd name="T12" fmla="*/ 9 w 18"/>
                <a:gd name="T13" fmla="*/ 25 h 49"/>
                <a:gd name="T14" fmla="*/ 9 w 18"/>
                <a:gd name="T15" fmla="*/ 17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35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34 w 25"/>
                <a:gd name="T9" fmla="*/ 29 h 38"/>
                <a:gd name="T10" fmla="*/ 37 w 25"/>
                <a:gd name="T11" fmla="*/ 38 h 38"/>
                <a:gd name="T12" fmla="*/ 46 w 25"/>
                <a:gd name="T13" fmla="*/ 36 h 38"/>
                <a:gd name="T14" fmla="*/ 37 w 25"/>
                <a:gd name="T15" fmla="*/ 25 h 38"/>
                <a:gd name="T16" fmla="*/ 3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36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3556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3557" name="Picture 87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8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23559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60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28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6" r:id="rId1"/>
    <p:sldLayoutId id="2147486788" r:id="rId2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8435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8441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7 h 614"/>
                <a:gd name="T14" fmla="*/ 459 w 478"/>
                <a:gd name="T15" fmla="*/ 202 h 614"/>
                <a:gd name="T16" fmla="*/ 452 w 478"/>
                <a:gd name="T17" fmla="*/ 234 h 614"/>
                <a:gd name="T18" fmla="*/ 439 w 478"/>
                <a:gd name="T19" fmla="*/ 276 h 614"/>
                <a:gd name="T20" fmla="*/ 403 w 478"/>
                <a:gd name="T21" fmla="*/ 371 h 614"/>
                <a:gd name="T22" fmla="*/ 354 w 478"/>
                <a:gd name="T23" fmla="*/ 457 h 614"/>
                <a:gd name="T24" fmla="*/ 321 w 478"/>
                <a:gd name="T25" fmla="*/ 503 h 614"/>
                <a:gd name="T26" fmla="*/ 287 w 478"/>
                <a:gd name="T27" fmla="*/ 546 h 614"/>
                <a:gd name="T28" fmla="*/ 257 w 478"/>
                <a:gd name="T29" fmla="*/ 581 h 614"/>
                <a:gd name="T30" fmla="*/ 247 w 478"/>
                <a:gd name="T31" fmla="*/ 592 h 614"/>
                <a:gd name="T32" fmla="*/ 246 w 478"/>
                <a:gd name="T33" fmla="*/ 592 h 614"/>
                <a:gd name="T34" fmla="*/ 236 w 478"/>
                <a:gd name="T35" fmla="*/ 582 h 614"/>
                <a:gd name="T36" fmla="*/ 216 w 478"/>
                <a:gd name="T37" fmla="*/ 564 h 614"/>
                <a:gd name="T38" fmla="*/ 206 w 478"/>
                <a:gd name="T39" fmla="*/ 555 h 614"/>
                <a:gd name="T40" fmla="*/ 195 w 478"/>
                <a:gd name="T41" fmla="*/ 543 h 614"/>
                <a:gd name="T42" fmla="*/ 180 w 478"/>
                <a:gd name="T43" fmla="*/ 525 h 614"/>
                <a:gd name="T44" fmla="*/ 159 w 478"/>
                <a:gd name="T45" fmla="*/ 492 h 614"/>
                <a:gd name="T46" fmla="*/ 144 w 478"/>
                <a:gd name="T47" fmla="*/ 469 h 614"/>
                <a:gd name="T48" fmla="*/ 129 w 478"/>
                <a:gd name="T49" fmla="*/ 452 h 614"/>
                <a:gd name="T50" fmla="*/ 105 w 478"/>
                <a:gd name="T51" fmla="*/ 420 h 614"/>
                <a:gd name="T52" fmla="*/ 80 w 478"/>
                <a:gd name="T53" fmla="*/ 388 h 614"/>
                <a:gd name="T54" fmla="*/ 64 w 478"/>
                <a:gd name="T55" fmla="*/ 355 h 614"/>
                <a:gd name="T56" fmla="*/ 54 w 478"/>
                <a:gd name="T57" fmla="*/ 326 h 614"/>
                <a:gd name="T58" fmla="*/ 42 w 478"/>
                <a:gd name="T59" fmla="*/ 292 h 614"/>
                <a:gd name="T60" fmla="*/ 32 w 478"/>
                <a:gd name="T61" fmla="*/ 263 h 614"/>
                <a:gd name="T62" fmla="*/ 23 w 478"/>
                <a:gd name="T63" fmla="*/ 227 h 614"/>
                <a:gd name="T64" fmla="*/ 14 w 478"/>
                <a:gd name="T65" fmla="*/ 189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2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3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29 h 8"/>
                <a:gd name="T8" fmla="*/ 478 w 480"/>
                <a:gd name="T9" fmla="*/ 29 h 8"/>
                <a:gd name="T10" fmla="*/ 480 w 480"/>
                <a:gd name="T11" fmla="*/ 2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3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4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7 h 126"/>
                <a:gd name="T2" fmla="*/ 5 w 15"/>
                <a:gd name="T3" fmla="*/ 137 h 126"/>
                <a:gd name="T4" fmla="*/ 23 w 15"/>
                <a:gd name="T5" fmla="*/ 97 h 126"/>
                <a:gd name="T6" fmla="*/ 25 w 15"/>
                <a:gd name="T7" fmla="*/ 48 h 126"/>
                <a:gd name="T8" fmla="*/ 29 w 15"/>
                <a:gd name="T9" fmla="*/ 18 h 126"/>
                <a:gd name="T10" fmla="*/ 29 w 15"/>
                <a:gd name="T11" fmla="*/ 1 h 126"/>
                <a:gd name="T12" fmla="*/ 21 w 15"/>
                <a:gd name="T13" fmla="*/ 0 h 126"/>
                <a:gd name="T14" fmla="*/ 21 w 15"/>
                <a:gd name="T15" fmla="*/ 18 h 126"/>
                <a:gd name="T16" fmla="*/ 20 w 15"/>
                <a:gd name="T17" fmla="*/ 48 h 126"/>
                <a:gd name="T18" fmla="*/ 5 w 15"/>
                <a:gd name="T19" fmla="*/ 95 h 126"/>
                <a:gd name="T20" fmla="*/ 0 w 15"/>
                <a:gd name="T21" fmla="*/ 137 h 126"/>
                <a:gd name="T22" fmla="*/ 0 w 15"/>
                <a:gd name="T23" fmla="*/ 137 h 126"/>
                <a:gd name="T24" fmla="*/ 5 w 15"/>
                <a:gd name="T25" fmla="*/ 137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5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8 h 139"/>
                <a:gd name="T2" fmla="*/ 6 w 34"/>
                <a:gd name="T3" fmla="*/ 128 h 139"/>
                <a:gd name="T4" fmla="*/ 29 w 34"/>
                <a:gd name="T5" fmla="*/ 88 h 139"/>
                <a:gd name="T6" fmla="*/ 35 w 34"/>
                <a:gd name="T7" fmla="*/ 67 h 139"/>
                <a:gd name="T8" fmla="*/ 40 w 34"/>
                <a:gd name="T9" fmla="*/ 36 h 139"/>
                <a:gd name="T10" fmla="*/ 45 w 34"/>
                <a:gd name="T11" fmla="*/ 0 h 139"/>
                <a:gd name="T12" fmla="*/ 40 w 34"/>
                <a:gd name="T13" fmla="*/ 0 h 139"/>
                <a:gd name="T14" fmla="*/ 35 w 34"/>
                <a:gd name="T15" fmla="*/ 34 h 139"/>
                <a:gd name="T16" fmla="*/ 30 w 34"/>
                <a:gd name="T17" fmla="*/ 65 h 139"/>
                <a:gd name="T18" fmla="*/ 13 w 34"/>
                <a:gd name="T19" fmla="*/ 86 h 139"/>
                <a:gd name="T20" fmla="*/ 0 w 34"/>
                <a:gd name="T21" fmla="*/ 128 h 139"/>
                <a:gd name="T22" fmla="*/ 0 w 34"/>
                <a:gd name="T23" fmla="*/ 128 h 139"/>
                <a:gd name="T24" fmla="*/ 6 w 34"/>
                <a:gd name="T25" fmla="*/ 128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6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7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8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2 w 44"/>
                <a:gd name="T7" fmla="*/ 43 h 43"/>
                <a:gd name="T8" fmla="*/ 33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9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6 h 90"/>
                <a:gd name="T8" fmla="*/ 35 w 66"/>
                <a:gd name="T9" fmla="*/ 72 h 90"/>
                <a:gd name="T10" fmla="*/ 45 w 66"/>
                <a:gd name="T11" fmla="*/ 81 h 90"/>
                <a:gd name="T12" fmla="*/ 54 w 66"/>
                <a:gd name="T13" fmla="*/ 94 h 90"/>
                <a:gd name="T14" fmla="*/ 61 w 66"/>
                <a:gd name="T15" fmla="*/ 101 h 90"/>
                <a:gd name="T16" fmla="*/ 66 w 66"/>
                <a:gd name="T17" fmla="*/ 96 h 90"/>
                <a:gd name="T18" fmla="*/ 59 w 66"/>
                <a:gd name="T19" fmla="*/ 89 h 90"/>
                <a:gd name="T20" fmla="*/ 48 w 66"/>
                <a:gd name="T21" fmla="*/ 76 h 90"/>
                <a:gd name="T22" fmla="*/ 40 w 66"/>
                <a:gd name="T23" fmla="*/ 67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0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8 w 103"/>
                <a:gd name="T13" fmla="*/ 114 h 174"/>
                <a:gd name="T14" fmla="*/ 81 w 103"/>
                <a:gd name="T15" fmla="*/ 130 h 174"/>
                <a:gd name="T16" fmla="*/ 93 w 103"/>
                <a:gd name="T17" fmla="*/ 150 h 174"/>
                <a:gd name="T18" fmla="*/ 109 w 103"/>
                <a:gd name="T19" fmla="*/ 174 h 174"/>
                <a:gd name="T20" fmla="*/ 114 w 103"/>
                <a:gd name="T21" fmla="*/ 170 h 174"/>
                <a:gd name="T22" fmla="*/ 99 w 103"/>
                <a:gd name="T23" fmla="*/ 147 h 174"/>
                <a:gd name="T24" fmla="*/ 85 w 103"/>
                <a:gd name="T25" fmla="*/ 127 h 174"/>
                <a:gd name="T26" fmla="*/ 73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1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09 h 181"/>
                <a:gd name="T10" fmla="*/ 44 w 50"/>
                <a:gd name="T11" fmla="*/ 170 h 181"/>
                <a:gd name="T12" fmla="*/ 50 w 50"/>
                <a:gd name="T13" fmla="*/ 166 h 181"/>
                <a:gd name="T14" fmla="*/ 31 w 50"/>
                <a:gd name="T15" fmla="*/ 107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2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4 h 148"/>
                <a:gd name="T10" fmla="*/ 4 w 12"/>
                <a:gd name="T11" fmla="*/ 159 h 148"/>
                <a:gd name="T12" fmla="*/ 12 w 12"/>
                <a:gd name="T13" fmla="*/ 159 h 148"/>
                <a:gd name="T14" fmla="*/ 7 w 12"/>
                <a:gd name="T15" fmla="*/ 114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3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97 h 655"/>
                <a:gd name="T26" fmla="*/ 421 w 514"/>
                <a:gd name="T27" fmla="*/ 444 h 655"/>
                <a:gd name="T28" fmla="*/ 396 w 514"/>
                <a:gd name="T29" fmla="*/ 493 h 655"/>
                <a:gd name="T30" fmla="*/ 359 w 514"/>
                <a:gd name="T31" fmla="*/ 545 h 655"/>
                <a:gd name="T32" fmla="*/ 316 w 514"/>
                <a:gd name="T33" fmla="*/ 594 h 655"/>
                <a:gd name="T34" fmla="*/ 280 w 514"/>
                <a:gd name="T35" fmla="*/ 630 h 655"/>
                <a:gd name="T36" fmla="*/ 269 w 514"/>
                <a:gd name="T37" fmla="*/ 641 h 655"/>
                <a:gd name="T38" fmla="*/ 265 w 514"/>
                <a:gd name="T39" fmla="*/ 644 h 655"/>
                <a:gd name="T40" fmla="*/ 259 w 514"/>
                <a:gd name="T41" fmla="*/ 639 h 655"/>
                <a:gd name="T42" fmla="*/ 247 w 514"/>
                <a:gd name="T43" fmla="*/ 630 h 655"/>
                <a:gd name="T44" fmla="*/ 226 w 514"/>
                <a:gd name="T45" fmla="*/ 614 h 655"/>
                <a:gd name="T46" fmla="*/ 218 w 514"/>
                <a:gd name="T47" fmla="*/ 605 h 655"/>
                <a:gd name="T48" fmla="*/ 206 w 514"/>
                <a:gd name="T49" fmla="*/ 589 h 655"/>
                <a:gd name="T50" fmla="*/ 185 w 514"/>
                <a:gd name="T51" fmla="*/ 565 h 655"/>
                <a:gd name="T52" fmla="*/ 160 w 514"/>
                <a:gd name="T53" fmla="*/ 527 h 655"/>
                <a:gd name="T54" fmla="*/ 116 w 514"/>
                <a:gd name="T55" fmla="*/ 451 h 655"/>
                <a:gd name="T56" fmla="*/ 82 w 514"/>
                <a:gd name="T57" fmla="*/ 379 h 655"/>
                <a:gd name="T58" fmla="*/ 65 w 514"/>
                <a:gd name="T59" fmla="*/ 338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4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4 h 175"/>
                <a:gd name="T6" fmla="*/ 15 w 184"/>
                <a:gd name="T7" fmla="*/ 164 h 175"/>
                <a:gd name="T8" fmla="*/ 15 w 184"/>
                <a:gd name="T9" fmla="*/ 164 h 175"/>
                <a:gd name="T10" fmla="*/ 17 w 184"/>
                <a:gd name="T11" fmla="*/ 164 h 175"/>
                <a:gd name="T12" fmla="*/ 18 w 184"/>
                <a:gd name="T13" fmla="*/ 161 h 175"/>
                <a:gd name="T14" fmla="*/ 17 w 184"/>
                <a:gd name="T15" fmla="*/ 157 h 175"/>
                <a:gd name="T16" fmla="*/ 15 w 184"/>
                <a:gd name="T17" fmla="*/ 150 h 175"/>
                <a:gd name="T18" fmla="*/ 15 w 184"/>
                <a:gd name="T19" fmla="*/ 146 h 175"/>
                <a:gd name="T20" fmla="*/ 15 w 184"/>
                <a:gd name="T21" fmla="*/ 143 h 175"/>
                <a:gd name="T22" fmla="*/ 15 w 184"/>
                <a:gd name="T23" fmla="*/ 137 h 175"/>
                <a:gd name="T24" fmla="*/ 13 w 184"/>
                <a:gd name="T25" fmla="*/ 128 h 175"/>
                <a:gd name="T26" fmla="*/ 12 w 184"/>
                <a:gd name="T27" fmla="*/ 121 h 175"/>
                <a:gd name="T28" fmla="*/ 10 w 184"/>
                <a:gd name="T29" fmla="*/ 112 h 175"/>
                <a:gd name="T30" fmla="*/ 8 w 184"/>
                <a:gd name="T31" fmla="*/ 101 h 175"/>
                <a:gd name="T32" fmla="*/ 8 w 184"/>
                <a:gd name="T33" fmla="*/ 92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5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1 w 58"/>
                <a:gd name="T15" fmla="*/ 6 h 89"/>
                <a:gd name="T16" fmla="*/ 44 w 58"/>
                <a:gd name="T17" fmla="*/ 4 h 89"/>
                <a:gd name="T18" fmla="*/ 51 w 58"/>
                <a:gd name="T19" fmla="*/ 2 h 89"/>
                <a:gd name="T20" fmla="*/ 52 w 58"/>
                <a:gd name="T21" fmla="*/ 4 h 89"/>
                <a:gd name="T22" fmla="*/ 52 w 58"/>
                <a:gd name="T23" fmla="*/ 7 h 89"/>
                <a:gd name="T24" fmla="*/ 52 w 58"/>
                <a:gd name="T25" fmla="*/ 9 h 89"/>
                <a:gd name="T26" fmla="*/ 54 w 58"/>
                <a:gd name="T27" fmla="*/ 27 h 89"/>
                <a:gd name="T28" fmla="*/ 49 w 58"/>
                <a:gd name="T29" fmla="*/ 33 h 89"/>
                <a:gd name="T30" fmla="*/ 44 w 58"/>
                <a:gd name="T31" fmla="*/ 34 h 89"/>
                <a:gd name="T32" fmla="*/ 44 w 58"/>
                <a:gd name="T33" fmla="*/ 42 h 89"/>
                <a:gd name="T34" fmla="*/ 47 w 58"/>
                <a:gd name="T35" fmla="*/ 45 h 89"/>
                <a:gd name="T36" fmla="*/ 49 w 58"/>
                <a:gd name="T37" fmla="*/ 54 h 89"/>
                <a:gd name="T38" fmla="*/ 52 w 58"/>
                <a:gd name="T39" fmla="*/ 33 h 89"/>
                <a:gd name="T40" fmla="*/ 54 w 58"/>
                <a:gd name="T41" fmla="*/ 31 h 89"/>
                <a:gd name="T42" fmla="*/ 57 w 58"/>
                <a:gd name="T43" fmla="*/ 31 h 89"/>
                <a:gd name="T44" fmla="*/ 62 w 58"/>
                <a:gd name="T45" fmla="*/ 31 h 89"/>
                <a:gd name="T46" fmla="*/ 69 w 58"/>
                <a:gd name="T47" fmla="*/ 38 h 89"/>
                <a:gd name="T48" fmla="*/ 62 w 58"/>
                <a:gd name="T49" fmla="*/ 40 h 89"/>
                <a:gd name="T50" fmla="*/ 57 w 58"/>
                <a:gd name="T51" fmla="*/ 34 h 89"/>
                <a:gd name="T52" fmla="*/ 54 w 58"/>
                <a:gd name="T53" fmla="*/ 34 h 89"/>
                <a:gd name="T54" fmla="*/ 52 w 58"/>
                <a:gd name="T55" fmla="*/ 36 h 89"/>
                <a:gd name="T56" fmla="*/ 54 w 58"/>
                <a:gd name="T57" fmla="*/ 40 h 89"/>
                <a:gd name="T58" fmla="*/ 54 w 58"/>
                <a:gd name="T59" fmla="*/ 51 h 89"/>
                <a:gd name="T60" fmla="*/ 47 w 58"/>
                <a:gd name="T61" fmla="*/ 62 h 89"/>
                <a:gd name="T62" fmla="*/ 51 w 58"/>
                <a:gd name="T63" fmla="*/ 81 h 89"/>
                <a:gd name="T64" fmla="*/ 44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1 w 58"/>
                <a:gd name="T71" fmla="*/ 76 h 89"/>
                <a:gd name="T72" fmla="*/ 41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6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9 w 56"/>
                <a:gd name="T21" fmla="*/ 4 h 89"/>
                <a:gd name="T22" fmla="*/ 29 w 56"/>
                <a:gd name="T23" fmla="*/ 7 h 89"/>
                <a:gd name="T24" fmla="*/ 32 w 56"/>
                <a:gd name="T25" fmla="*/ 11 h 89"/>
                <a:gd name="T26" fmla="*/ 30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9 w 56"/>
                <a:gd name="T39" fmla="*/ 33 h 89"/>
                <a:gd name="T40" fmla="*/ 32 w 56"/>
                <a:gd name="T41" fmla="*/ 31 h 89"/>
                <a:gd name="T42" fmla="*/ 35 w 56"/>
                <a:gd name="T43" fmla="*/ 31 h 89"/>
                <a:gd name="T44" fmla="*/ 42 w 56"/>
                <a:gd name="T45" fmla="*/ 33 h 89"/>
                <a:gd name="T46" fmla="*/ 45 w 56"/>
                <a:gd name="T47" fmla="*/ 38 h 89"/>
                <a:gd name="T48" fmla="*/ 37 w 56"/>
                <a:gd name="T49" fmla="*/ 40 h 89"/>
                <a:gd name="T50" fmla="*/ 35 w 56"/>
                <a:gd name="T51" fmla="*/ 34 h 89"/>
                <a:gd name="T52" fmla="*/ 32 w 56"/>
                <a:gd name="T53" fmla="*/ 34 h 89"/>
                <a:gd name="T54" fmla="*/ 30 w 56"/>
                <a:gd name="T55" fmla="*/ 36 h 89"/>
                <a:gd name="T56" fmla="*/ 30 w 56"/>
                <a:gd name="T57" fmla="*/ 42 h 89"/>
                <a:gd name="T58" fmla="*/ 30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7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9 w 56"/>
                <a:gd name="T15" fmla="*/ 6 h 87"/>
                <a:gd name="T16" fmla="*/ 41 w 56"/>
                <a:gd name="T17" fmla="*/ 4 h 87"/>
                <a:gd name="T18" fmla="*/ 49 w 56"/>
                <a:gd name="T19" fmla="*/ 0 h 87"/>
                <a:gd name="T20" fmla="*/ 50 w 56"/>
                <a:gd name="T21" fmla="*/ 4 h 87"/>
                <a:gd name="T22" fmla="*/ 50 w 56"/>
                <a:gd name="T23" fmla="*/ 8 h 87"/>
                <a:gd name="T24" fmla="*/ 54 w 56"/>
                <a:gd name="T25" fmla="*/ 9 h 87"/>
                <a:gd name="T26" fmla="*/ 52 w 56"/>
                <a:gd name="T27" fmla="*/ 27 h 87"/>
                <a:gd name="T28" fmla="*/ 47 w 56"/>
                <a:gd name="T29" fmla="*/ 33 h 87"/>
                <a:gd name="T30" fmla="*/ 44 w 56"/>
                <a:gd name="T31" fmla="*/ 35 h 87"/>
                <a:gd name="T32" fmla="*/ 44 w 56"/>
                <a:gd name="T33" fmla="*/ 44 h 87"/>
                <a:gd name="T34" fmla="*/ 47 w 56"/>
                <a:gd name="T35" fmla="*/ 45 h 87"/>
                <a:gd name="T36" fmla="*/ 49 w 56"/>
                <a:gd name="T37" fmla="*/ 56 h 87"/>
                <a:gd name="T38" fmla="*/ 50 w 56"/>
                <a:gd name="T39" fmla="*/ 33 h 87"/>
                <a:gd name="T40" fmla="*/ 54 w 56"/>
                <a:gd name="T41" fmla="*/ 29 h 87"/>
                <a:gd name="T42" fmla="*/ 57 w 56"/>
                <a:gd name="T43" fmla="*/ 29 h 87"/>
                <a:gd name="T44" fmla="*/ 64 w 56"/>
                <a:gd name="T45" fmla="*/ 33 h 87"/>
                <a:gd name="T46" fmla="*/ 67 w 56"/>
                <a:gd name="T47" fmla="*/ 38 h 87"/>
                <a:gd name="T48" fmla="*/ 59 w 56"/>
                <a:gd name="T49" fmla="*/ 38 h 87"/>
                <a:gd name="T50" fmla="*/ 57 w 56"/>
                <a:gd name="T51" fmla="*/ 35 h 87"/>
                <a:gd name="T52" fmla="*/ 54 w 56"/>
                <a:gd name="T53" fmla="*/ 35 h 87"/>
                <a:gd name="T54" fmla="*/ 52 w 56"/>
                <a:gd name="T55" fmla="*/ 36 h 87"/>
                <a:gd name="T56" fmla="*/ 52 w 56"/>
                <a:gd name="T57" fmla="*/ 40 h 87"/>
                <a:gd name="T58" fmla="*/ 54 w 56"/>
                <a:gd name="T59" fmla="*/ 51 h 87"/>
                <a:gd name="T60" fmla="*/ 46 w 56"/>
                <a:gd name="T61" fmla="*/ 62 h 87"/>
                <a:gd name="T62" fmla="*/ 49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1 w 56"/>
                <a:gd name="T71" fmla="*/ 76 h 87"/>
                <a:gd name="T72" fmla="*/ 39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8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10 h 124"/>
                <a:gd name="T2" fmla="*/ 72 w 146"/>
                <a:gd name="T3" fmla="*/ 0 h 124"/>
                <a:gd name="T4" fmla="*/ 135 w 146"/>
                <a:gd name="T5" fmla="*/ 110 h 124"/>
                <a:gd name="T6" fmla="*/ 135 w 146"/>
                <a:gd name="T7" fmla="*/ 133 h 124"/>
                <a:gd name="T8" fmla="*/ 72 w 146"/>
                <a:gd name="T9" fmla="*/ 30 h 124"/>
                <a:gd name="T10" fmla="*/ 2 w 146"/>
                <a:gd name="T11" fmla="*/ 135 h 124"/>
                <a:gd name="T12" fmla="*/ 0 w 146"/>
                <a:gd name="T13" fmla="*/ 11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9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0 h 171"/>
                <a:gd name="T2" fmla="*/ 5 w 5"/>
                <a:gd name="T3" fmla="*/ 158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8 h 171"/>
                <a:gd name="T10" fmla="*/ 3 w 5"/>
                <a:gd name="T11" fmla="*/ 160 h 171"/>
                <a:gd name="T12" fmla="*/ 3 w 5"/>
                <a:gd name="T13" fmla="*/ 160 h 171"/>
                <a:gd name="T14" fmla="*/ 5 w 5"/>
                <a:gd name="T15" fmla="*/ 160 h 171"/>
                <a:gd name="T16" fmla="*/ 5 w 5"/>
                <a:gd name="T17" fmla="*/ 158 h 171"/>
                <a:gd name="T18" fmla="*/ 3 w 5"/>
                <a:gd name="T19" fmla="*/ 160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0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1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4 w 505"/>
                <a:gd name="T1" fmla="*/ 7 h 9"/>
                <a:gd name="T2" fmla="*/ 494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4 w 505"/>
                <a:gd name="T9" fmla="*/ 7 h 9"/>
                <a:gd name="T10" fmla="*/ 494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2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8 h 37"/>
                <a:gd name="T2" fmla="*/ 3 w 6"/>
                <a:gd name="T3" fmla="*/ 48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7 h 37"/>
                <a:gd name="T14" fmla="*/ 0 w 6"/>
                <a:gd name="T15" fmla="*/ 47 h 37"/>
                <a:gd name="T16" fmla="*/ 3 w 6"/>
                <a:gd name="T17" fmla="*/ 48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3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0 h 131"/>
                <a:gd name="T2" fmla="*/ 5 w 16"/>
                <a:gd name="T3" fmla="*/ 120 h 131"/>
                <a:gd name="T4" fmla="*/ 11 w 16"/>
                <a:gd name="T5" fmla="*/ 75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5 h 131"/>
                <a:gd name="T20" fmla="*/ 0 w 16"/>
                <a:gd name="T21" fmla="*/ 119 h 131"/>
                <a:gd name="T22" fmla="*/ 0 w 16"/>
                <a:gd name="T23" fmla="*/ 119 h 131"/>
                <a:gd name="T24" fmla="*/ 5 w 16"/>
                <a:gd name="T25" fmla="*/ 12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4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3 w 110"/>
                <a:gd name="T13" fmla="*/ 223 h 344"/>
                <a:gd name="T14" fmla="*/ 85 w 110"/>
                <a:gd name="T15" fmla="*/ 182 h 344"/>
                <a:gd name="T16" fmla="*/ 96 w 110"/>
                <a:gd name="T17" fmla="*/ 139 h 344"/>
                <a:gd name="T18" fmla="*/ 106 w 110"/>
                <a:gd name="T19" fmla="*/ 93 h 344"/>
                <a:gd name="T20" fmla="*/ 114 w 110"/>
                <a:gd name="T21" fmla="*/ 48 h 344"/>
                <a:gd name="T22" fmla="*/ 121 w 110"/>
                <a:gd name="T23" fmla="*/ 1 h 344"/>
                <a:gd name="T24" fmla="*/ 116 w 110"/>
                <a:gd name="T25" fmla="*/ 0 h 344"/>
                <a:gd name="T26" fmla="*/ 108 w 110"/>
                <a:gd name="T27" fmla="*/ 47 h 344"/>
                <a:gd name="T28" fmla="*/ 99 w 110"/>
                <a:gd name="T29" fmla="*/ 93 h 344"/>
                <a:gd name="T30" fmla="*/ 91 w 110"/>
                <a:gd name="T31" fmla="*/ 137 h 344"/>
                <a:gd name="T32" fmla="*/ 80 w 110"/>
                <a:gd name="T33" fmla="*/ 180 h 344"/>
                <a:gd name="T34" fmla="*/ 67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5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8 w 131"/>
                <a:gd name="T13" fmla="*/ 90 h 155"/>
                <a:gd name="T14" fmla="*/ 99 w 131"/>
                <a:gd name="T15" fmla="*/ 65 h 155"/>
                <a:gd name="T16" fmla="*/ 122 w 131"/>
                <a:gd name="T17" fmla="*/ 34 h 155"/>
                <a:gd name="T18" fmla="*/ 142 w 131"/>
                <a:gd name="T19" fmla="*/ 3 h 155"/>
                <a:gd name="T20" fmla="*/ 137 w 131"/>
                <a:gd name="T21" fmla="*/ 0 h 155"/>
                <a:gd name="T22" fmla="*/ 116 w 131"/>
                <a:gd name="T23" fmla="*/ 30 h 155"/>
                <a:gd name="T24" fmla="*/ 94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6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30 w 46"/>
                <a:gd name="T11" fmla="*/ 40 h 40"/>
                <a:gd name="T12" fmla="*/ 35 w 46"/>
                <a:gd name="T13" fmla="*/ 34 h 40"/>
                <a:gd name="T14" fmla="*/ 26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7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56 w 82"/>
                <a:gd name="T9" fmla="*/ 97 h 108"/>
                <a:gd name="T10" fmla="*/ 68 w 82"/>
                <a:gd name="T11" fmla="*/ 108 h 108"/>
                <a:gd name="T12" fmla="*/ 71 w 82"/>
                <a:gd name="T13" fmla="*/ 104 h 108"/>
                <a:gd name="T14" fmla="*/ 61 w 82"/>
                <a:gd name="T15" fmla="*/ 92 h 108"/>
                <a:gd name="T16" fmla="*/ 45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8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2 h 186"/>
                <a:gd name="T14" fmla="*/ 57 w 92"/>
                <a:gd name="T15" fmla="*/ 147 h 186"/>
                <a:gd name="T16" fmla="*/ 71 w 92"/>
                <a:gd name="T17" fmla="*/ 172 h 186"/>
                <a:gd name="T18" fmla="*/ 87 w 92"/>
                <a:gd name="T19" fmla="*/ 197 h 186"/>
                <a:gd name="T20" fmla="*/ 92 w 92"/>
                <a:gd name="T21" fmla="*/ 196 h 186"/>
                <a:gd name="T22" fmla="*/ 77 w 92"/>
                <a:gd name="T23" fmla="*/ 168 h 186"/>
                <a:gd name="T24" fmla="*/ 62 w 92"/>
                <a:gd name="T25" fmla="*/ 143 h 186"/>
                <a:gd name="T26" fmla="*/ 51 w 92"/>
                <a:gd name="T27" fmla="*/ 118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69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6 h 173"/>
                <a:gd name="T10" fmla="*/ 43 w 50"/>
                <a:gd name="T11" fmla="*/ 162 h 173"/>
                <a:gd name="T12" fmla="*/ 50 w 50"/>
                <a:gd name="T13" fmla="*/ 160 h 173"/>
                <a:gd name="T14" fmla="*/ 38 w 50"/>
                <a:gd name="T15" fmla="*/ 124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0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1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2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2 w 352"/>
                <a:gd name="T1" fmla="*/ 1 h 456"/>
                <a:gd name="T2" fmla="*/ 240 w 352"/>
                <a:gd name="T3" fmla="*/ 14 h 456"/>
                <a:gd name="T4" fmla="*/ 227 w 352"/>
                <a:gd name="T5" fmla="*/ 41 h 456"/>
                <a:gd name="T6" fmla="*/ 216 w 352"/>
                <a:gd name="T7" fmla="*/ 90 h 456"/>
                <a:gd name="T8" fmla="*/ 209 w 352"/>
                <a:gd name="T9" fmla="*/ 149 h 456"/>
                <a:gd name="T10" fmla="*/ 206 w 352"/>
                <a:gd name="T11" fmla="*/ 193 h 456"/>
                <a:gd name="T12" fmla="*/ 209 w 352"/>
                <a:gd name="T13" fmla="*/ 211 h 456"/>
                <a:gd name="T14" fmla="*/ 216 w 352"/>
                <a:gd name="T15" fmla="*/ 211 h 456"/>
                <a:gd name="T16" fmla="*/ 232 w 352"/>
                <a:gd name="T17" fmla="*/ 211 h 456"/>
                <a:gd name="T18" fmla="*/ 260 w 352"/>
                <a:gd name="T19" fmla="*/ 211 h 456"/>
                <a:gd name="T20" fmla="*/ 298 w 352"/>
                <a:gd name="T21" fmla="*/ 205 h 456"/>
                <a:gd name="T22" fmla="*/ 330 w 352"/>
                <a:gd name="T23" fmla="*/ 196 h 456"/>
                <a:gd name="T24" fmla="*/ 347 w 352"/>
                <a:gd name="T25" fmla="*/ 186 h 456"/>
                <a:gd name="T26" fmla="*/ 363 w 352"/>
                <a:gd name="T27" fmla="*/ 166 h 456"/>
                <a:gd name="T28" fmla="*/ 352 w 352"/>
                <a:gd name="T29" fmla="*/ 270 h 456"/>
                <a:gd name="T30" fmla="*/ 330 w 352"/>
                <a:gd name="T31" fmla="*/ 259 h 456"/>
                <a:gd name="T32" fmla="*/ 302 w 352"/>
                <a:gd name="T33" fmla="*/ 250 h 456"/>
                <a:gd name="T34" fmla="*/ 273 w 352"/>
                <a:gd name="T35" fmla="*/ 245 h 456"/>
                <a:gd name="T36" fmla="*/ 248 w 352"/>
                <a:gd name="T37" fmla="*/ 241 h 456"/>
                <a:gd name="T38" fmla="*/ 221 w 352"/>
                <a:gd name="T39" fmla="*/ 240 h 456"/>
                <a:gd name="T40" fmla="*/ 216 w 352"/>
                <a:gd name="T41" fmla="*/ 240 h 456"/>
                <a:gd name="T42" fmla="*/ 206 w 352"/>
                <a:gd name="T43" fmla="*/ 241 h 456"/>
                <a:gd name="T44" fmla="*/ 206 w 352"/>
                <a:gd name="T45" fmla="*/ 259 h 456"/>
                <a:gd name="T46" fmla="*/ 206 w 352"/>
                <a:gd name="T47" fmla="*/ 279 h 456"/>
                <a:gd name="T48" fmla="*/ 211 w 352"/>
                <a:gd name="T49" fmla="*/ 341 h 456"/>
                <a:gd name="T50" fmla="*/ 221 w 352"/>
                <a:gd name="T51" fmla="*/ 398 h 456"/>
                <a:gd name="T52" fmla="*/ 229 w 352"/>
                <a:gd name="T53" fmla="*/ 422 h 456"/>
                <a:gd name="T54" fmla="*/ 245 w 352"/>
                <a:gd name="T55" fmla="*/ 443 h 456"/>
                <a:gd name="T56" fmla="*/ 116 w 352"/>
                <a:gd name="T57" fmla="*/ 443 h 456"/>
                <a:gd name="T58" fmla="*/ 124 w 352"/>
                <a:gd name="T59" fmla="*/ 429 h 456"/>
                <a:gd name="T60" fmla="*/ 139 w 352"/>
                <a:gd name="T61" fmla="*/ 397 h 456"/>
                <a:gd name="T62" fmla="*/ 144 w 352"/>
                <a:gd name="T63" fmla="*/ 382 h 456"/>
                <a:gd name="T64" fmla="*/ 149 w 352"/>
                <a:gd name="T65" fmla="*/ 368 h 456"/>
                <a:gd name="T66" fmla="*/ 152 w 352"/>
                <a:gd name="T67" fmla="*/ 342 h 456"/>
                <a:gd name="T68" fmla="*/ 159 w 352"/>
                <a:gd name="T69" fmla="*/ 301 h 456"/>
                <a:gd name="T70" fmla="*/ 160 w 352"/>
                <a:gd name="T71" fmla="*/ 259 h 456"/>
                <a:gd name="T72" fmla="*/ 159 w 352"/>
                <a:gd name="T73" fmla="*/ 243 h 456"/>
                <a:gd name="T74" fmla="*/ 154 w 352"/>
                <a:gd name="T75" fmla="*/ 241 h 456"/>
                <a:gd name="T76" fmla="*/ 149 w 352"/>
                <a:gd name="T77" fmla="*/ 241 h 456"/>
                <a:gd name="T78" fmla="*/ 134 w 352"/>
                <a:gd name="T79" fmla="*/ 240 h 456"/>
                <a:gd name="T80" fmla="*/ 105 w 352"/>
                <a:gd name="T81" fmla="*/ 241 h 456"/>
                <a:gd name="T82" fmla="*/ 75 w 352"/>
                <a:gd name="T83" fmla="*/ 245 h 456"/>
                <a:gd name="T84" fmla="*/ 44 w 352"/>
                <a:gd name="T85" fmla="*/ 254 h 456"/>
                <a:gd name="T86" fmla="*/ 19 w 352"/>
                <a:gd name="T87" fmla="*/ 265 h 456"/>
                <a:gd name="T88" fmla="*/ 1 w 352"/>
                <a:gd name="T89" fmla="*/ 274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3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4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5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1 w 20"/>
                <a:gd name="T7" fmla="*/ 20 h 45"/>
                <a:gd name="T8" fmla="*/ 26 w 20"/>
                <a:gd name="T9" fmla="*/ 13 h 45"/>
                <a:gd name="T10" fmla="*/ 32 w 20"/>
                <a:gd name="T11" fmla="*/ 6 h 45"/>
                <a:gd name="T12" fmla="*/ 28 w 20"/>
                <a:gd name="T13" fmla="*/ 0 h 45"/>
                <a:gd name="T14" fmla="*/ 21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6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7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6 h 65"/>
                <a:gd name="T2" fmla="*/ 5 w 12"/>
                <a:gd name="T3" fmla="*/ 76 h 65"/>
                <a:gd name="T4" fmla="*/ 5 w 12"/>
                <a:gd name="T5" fmla="*/ 63 h 65"/>
                <a:gd name="T6" fmla="*/ 7 w 12"/>
                <a:gd name="T7" fmla="*/ 49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9 h 65"/>
                <a:gd name="T18" fmla="*/ 2 w 12"/>
                <a:gd name="T19" fmla="*/ 61 h 65"/>
                <a:gd name="T20" fmla="*/ 0 w 12"/>
                <a:gd name="T21" fmla="*/ 76 h 65"/>
                <a:gd name="T22" fmla="*/ 0 w 12"/>
                <a:gd name="T23" fmla="*/ 76 h 65"/>
                <a:gd name="T24" fmla="*/ 5 w 12"/>
                <a:gd name="T25" fmla="*/ 76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8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79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6 w 35"/>
                <a:gd name="T1" fmla="*/ 0 h 7"/>
                <a:gd name="T2" fmla="*/ 46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25 h 7"/>
                <a:gd name="T10" fmla="*/ 9 w 35"/>
                <a:gd name="T11" fmla="*/ 29 h 7"/>
                <a:gd name="T12" fmla="*/ 46 w 35"/>
                <a:gd name="T13" fmla="*/ 29 h 7"/>
                <a:gd name="T14" fmla="*/ 46 w 35"/>
                <a:gd name="T15" fmla="*/ 29 h 7"/>
                <a:gd name="T16" fmla="*/ 46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0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5 w 56"/>
                <a:gd name="T1" fmla="*/ 0 h 10"/>
                <a:gd name="T2" fmla="*/ 45 w 56"/>
                <a:gd name="T3" fmla="*/ 0 h 10"/>
                <a:gd name="T4" fmla="*/ 31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3 w 56"/>
                <a:gd name="T19" fmla="*/ 5 h 10"/>
                <a:gd name="T20" fmla="*/ 45 w 56"/>
                <a:gd name="T21" fmla="*/ 5 h 10"/>
                <a:gd name="T22" fmla="*/ 45 w 56"/>
                <a:gd name="T23" fmla="*/ 5 h 10"/>
                <a:gd name="T24" fmla="*/ 45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1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50 w 41"/>
                <a:gd name="T1" fmla="*/ 0 h 18"/>
                <a:gd name="T2" fmla="*/ 50 w 41"/>
                <a:gd name="T3" fmla="*/ 0 h 18"/>
                <a:gd name="T4" fmla="*/ 42 w 41"/>
                <a:gd name="T5" fmla="*/ 4 h 18"/>
                <a:gd name="T6" fmla="*/ 34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34 w 41"/>
                <a:gd name="T17" fmla="*/ 9 h 18"/>
                <a:gd name="T18" fmla="*/ 43 w 41"/>
                <a:gd name="T19" fmla="*/ 9 h 18"/>
                <a:gd name="T20" fmla="*/ 52 w 41"/>
                <a:gd name="T21" fmla="*/ 5 h 18"/>
                <a:gd name="T22" fmla="*/ 52 w 41"/>
                <a:gd name="T23" fmla="*/ 5 h 18"/>
                <a:gd name="T24" fmla="*/ 50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2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3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3 h 124"/>
                <a:gd name="T2" fmla="*/ 5 w 5"/>
                <a:gd name="T3" fmla="*/ 130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30 h 124"/>
                <a:gd name="T10" fmla="*/ 2 w 5"/>
                <a:gd name="T11" fmla="*/ 133 h 124"/>
                <a:gd name="T12" fmla="*/ 2 w 5"/>
                <a:gd name="T13" fmla="*/ 133 h 124"/>
                <a:gd name="T14" fmla="*/ 5 w 5"/>
                <a:gd name="T15" fmla="*/ 135 h 124"/>
                <a:gd name="T16" fmla="*/ 5 w 5"/>
                <a:gd name="T17" fmla="*/ 130 h 124"/>
                <a:gd name="T18" fmla="*/ 2 w 5"/>
                <a:gd name="T19" fmla="*/ 133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4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26 w 13"/>
                <a:gd name="T5" fmla="*/ 5 h 10"/>
                <a:gd name="T6" fmla="*/ 28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5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6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1 w 32"/>
                <a:gd name="T5" fmla="*/ 23 h 16"/>
                <a:gd name="T6" fmla="*/ 41 w 32"/>
                <a:gd name="T7" fmla="*/ 30 h 16"/>
                <a:gd name="T8" fmla="*/ 43 w 32"/>
                <a:gd name="T9" fmla="*/ 22 h 16"/>
                <a:gd name="T10" fmla="*/ 33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7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20 h 16"/>
                <a:gd name="T8" fmla="*/ 30 w 56"/>
                <a:gd name="T9" fmla="*/ 23 h 16"/>
                <a:gd name="T10" fmla="*/ 43 w 56"/>
                <a:gd name="T11" fmla="*/ 30 h 16"/>
                <a:gd name="T12" fmla="*/ 45 w 56"/>
                <a:gd name="T13" fmla="*/ 20 h 16"/>
                <a:gd name="T14" fmla="*/ 30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8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1 w 32"/>
                <a:gd name="T7" fmla="*/ 9 h 9"/>
                <a:gd name="T8" fmla="*/ 21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89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0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1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99 h 112"/>
                <a:gd name="T2" fmla="*/ 9 w 18"/>
                <a:gd name="T3" fmla="*/ 99 h 112"/>
                <a:gd name="T4" fmla="*/ 9 w 18"/>
                <a:gd name="T5" fmla="*/ 73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3 h 112"/>
                <a:gd name="T20" fmla="*/ 9 w 18"/>
                <a:gd name="T21" fmla="*/ 101 h 112"/>
                <a:gd name="T22" fmla="*/ 9 w 18"/>
                <a:gd name="T23" fmla="*/ 101 h 112"/>
                <a:gd name="T24" fmla="*/ 9 w 18"/>
                <a:gd name="T25" fmla="*/ 99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2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30 w 16"/>
                <a:gd name="T1" fmla="*/ 29 h 32"/>
                <a:gd name="T2" fmla="*/ 30 w 16"/>
                <a:gd name="T3" fmla="*/ 29 h 32"/>
                <a:gd name="T4" fmla="*/ 22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9 w 16"/>
                <a:gd name="T11" fmla="*/ 18 h 32"/>
                <a:gd name="T12" fmla="*/ 24 w 16"/>
                <a:gd name="T13" fmla="*/ 32 h 32"/>
                <a:gd name="T14" fmla="*/ 24 w 16"/>
                <a:gd name="T15" fmla="*/ 32 h 32"/>
                <a:gd name="T16" fmla="*/ 30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3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4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29 h 7"/>
                <a:gd name="T4" fmla="*/ 123 w 123"/>
                <a:gd name="T5" fmla="*/ 22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5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9 w 13"/>
                <a:gd name="T1" fmla="*/ 0 h 16"/>
                <a:gd name="T2" fmla="*/ 19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28 w 13"/>
                <a:gd name="T13" fmla="*/ 5 h 16"/>
                <a:gd name="T14" fmla="*/ 28 w 13"/>
                <a:gd name="T15" fmla="*/ 5 h 16"/>
                <a:gd name="T16" fmla="*/ 19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6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4 h 41"/>
                <a:gd name="T6" fmla="*/ 0 w 23"/>
                <a:gd name="T7" fmla="*/ 47 h 41"/>
                <a:gd name="T8" fmla="*/ 5 w 23"/>
                <a:gd name="T9" fmla="*/ 52 h 41"/>
                <a:gd name="T10" fmla="*/ 13 w 23"/>
                <a:gd name="T11" fmla="*/ 36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7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2 h 39"/>
                <a:gd name="T8" fmla="*/ 5 w 16"/>
                <a:gd name="T9" fmla="*/ 38 h 39"/>
                <a:gd name="T10" fmla="*/ 0 w 16"/>
                <a:gd name="T11" fmla="*/ 49 h 39"/>
                <a:gd name="T12" fmla="*/ 6 w 16"/>
                <a:gd name="T13" fmla="*/ 50 h 39"/>
                <a:gd name="T14" fmla="*/ 10 w 16"/>
                <a:gd name="T15" fmla="*/ 40 h 39"/>
                <a:gd name="T16" fmla="*/ 11 w 16"/>
                <a:gd name="T17" fmla="*/ 34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8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9 w 13"/>
                <a:gd name="T1" fmla="*/ 0 h 58"/>
                <a:gd name="T2" fmla="*/ 19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47 h 58"/>
                <a:gd name="T12" fmla="*/ 5 w 13"/>
                <a:gd name="T13" fmla="*/ 47 h 58"/>
                <a:gd name="T14" fmla="*/ 19 w 13"/>
                <a:gd name="T15" fmla="*/ 30 h 58"/>
                <a:gd name="T16" fmla="*/ 22 w 13"/>
                <a:gd name="T17" fmla="*/ 27 h 58"/>
                <a:gd name="T18" fmla="*/ 26 w 13"/>
                <a:gd name="T19" fmla="*/ 14 h 58"/>
                <a:gd name="T20" fmla="*/ 28 w 13"/>
                <a:gd name="T21" fmla="*/ 0 h 58"/>
                <a:gd name="T22" fmla="*/ 28 w 13"/>
                <a:gd name="T23" fmla="*/ 0 h 58"/>
                <a:gd name="T24" fmla="*/ 19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99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0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21 w 6"/>
                <a:gd name="T5" fmla="*/ 7 h 16"/>
                <a:gd name="T6" fmla="*/ 1 w 6"/>
                <a:gd name="T7" fmla="*/ 5 h 16"/>
                <a:gd name="T8" fmla="*/ 1 w 6"/>
                <a:gd name="T9" fmla="*/ 20 h 16"/>
                <a:gd name="T10" fmla="*/ 1 w 6"/>
                <a:gd name="T11" fmla="*/ 30 h 16"/>
                <a:gd name="T12" fmla="*/ 34 w 6"/>
                <a:gd name="T13" fmla="*/ 26 h 16"/>
                <a:gd name="T14" fmla="*/ 34 w 6"/>
                <a:gd name="T15" fmla="*/ 20 h 16"/>
                <a:gd name="T16" fmla="*/ 34 w 6"/>
                <a:gd name="T17" fmla="*/ 7 h 16"/>
                <a:gd name="T18" fmla="*/ 34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1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9 w 30"/>
                <a:gd name="T11" fmla="*/ 9 h 9"/>
                <a:gd name="T12" fmla="*/ 19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2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30 h 16"/>
                <a:gd name="T2" fmla="*/ 1 w 65"/>
                <a:gd name="T3" fmla="*/ 30 h 16"/>
                <a:gd name="T4" fmla="*/ 16 w 65"/>
                <a:gd name="T5" fmla="*/ 22 h 16"/>
                <a:gd name="T6" fmla="*/ 29 w 65"/>
                <a:gd name="T7" fmla="*/ 20 h 16"/>
                <a:gd name="T8" fmla="*/ 57 w 65"/>
                <a:gd name="T9" fmla="*/ 20 h 16"/>
                <a:gd name="T10" fmla="*/ 76 w 65"/>
                <a:gd name="T11" fmla="*/ 7 h 16"/>
                <a:gd name="T12" fmla="*/ 76 w 65"/>
                <a:gd name="T13" fmla="*/ 0 h 16"/>
                <a:gd name="T14" fmla="*/ 57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20 h 16"/>
                <a:gd name="T22" fmla="*/ 0 w 65"/>
                <a:gd name="T23" fmla="*/ 20 h 16"/>
                <a:gd name="T24" fmla="*/ 1 w 65"/>
                <a:gd name="T25" fmla="*/ 3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3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33 h 22"/>
                <a:gd name="T2" fmla="*/ 1 w 42"/>
                <a:gd name="T3" fmla="*/ 33 h 22"/>
                <a:gd name="T4" fmla="*/ 9 w 42"/>
                <a:gd name="T5" fmla="*/ 29 h 22"/>
                <a:gd name="T6" fmla="*/ 18 w 42"/>
                <a:gd name="T7" fmla="*/ 25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4 h 22"/>
                <a:gd name="T20" fmla="*/ 0 w 42"/>
                <a:gd name="T21" fmla="*/ 29 h 22"/>
                <a:gd name="T22" fmla="*/ 0 w 42"/>
                <a:gd name="T23" fmla="*/ 29 h 22"/>
                <a:gd name="T24" fmla="*/ 1 w 42"/>
                <a:gd name="T25" fmla="*/ 33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4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5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6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32 w 20"/>
                <a:gd name="T1" fmla="*/ 22 h 18"/>
                <a:gd name="T2" fmla="*/ 32 w 20"/>
                <a:gd name="T3" fmla="*/ 22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32 w 20"/>
                <a:gd name="T13" fmla="*/ 31 h 18"/>
                <a:gd name="T14" fmla="*/ 32 w 20"/>
                <a:gd name="T15" fmla="*/ 31 h 18"/>
                <a:gd name="T16" fmla="*/ 32 w 20"/>
                <a:gd name="T17" fmla="*/ 2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7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8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1 w 30"/>
                <a:gd name="T1" fmla="*/ 8 h 13"/>
                <a:gd name="T2" fmla="*/ 41 w 30"/>
                <a:gd name="T3" fmla="*/ 8 h 13"/>
                <a:gd name="T4" fmla="*/ 26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9 w 30"/>
                <a:gd name="T13" fmla="*/ 13 h 13"/>
                <a:gd name="T14" fmla="*/ 39 w 30"/>
                <a:gd name="T15" fmla="*/ 13 h 13"/>
                <a:gd name="T16" fmla="*/ 41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09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0 w 41"/>
                <a:gd name="T1" fmla="*/ 1 h 9"/>
                <a:gd name="T2" fmla="*/ 30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0 w 41"/>
                <a:gd name="T13" fmla="*/ 4 h 9"/>
                <a:gd name="T14" fmla="*/ 30 w 41"/>
                <a:gd name="T15" fmla="*/ 4 h 9"/>
                <a:gd name="T16" fmla="*/ 30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10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7 w 39"/>
                <a:gd name="T1" fmla="*/ 0 h 13"/>
                <a:gd name="T2" fmla="*/ 47 w 39"/>
                <a:gd name="T3" fmla="*/ 0 h 13"/>
                <a:gd name="T4" fmla="*/ 39 w 39"/>
                <a:gd name="T5" fmla="*/ 5 h 13"/>
                <a:gd name="T6" fmla="*/ 31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1 w 39"/>
                <a:gd name="T17" fmla="*/ 13 h 13"/>
                <a:gd name="T18" fmla="*/ 40 w 39"/>
                <a:gd name="T19" fmla="*/ 11 h 13"/>
                <a:gd name="T20" fmla="*/ 50 w 39"/>
                <a:gd name="T21" fmla="*/ 5 h 13"/>
                <a:gd name="T22" fmla="*/ 50 w 39"/>
                <a:gd name="T23" fmla="*/ 5 h 13"/>
                <a:gd name="T24" fmla="*/ 47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11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7 h 20"/>
                <a:gd name="T6" fmla="*/ 3 w 10"/>
                <a:gd name="T7" fmla="*/ 32 h 20"/>
                <a:gd name="T8" fmla="*/ 8 w 10"/>
                <a:gd name="T9" fmla="*/ 29 h 20"/>
                <a:gd name="T10" fmla="*/ 8 w 10"/>
                <a:gd name="T11" fmla="*/ 26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6 h 20"/>
                <a:gd name="T38" fmla="*/ 3 w 10"/>
                <a:gd name="T39" fmla="*/ 27 h 20"/>
                <a:gd name="T40" fmla="*/ 7 w 10"/>
                <a:gd name="T41" fmla="*/ 29 h 20"/>
                <a:gd name="T42" fmla="*/ 7 w 10"/>
                <a:gd name="T43" fmla="*/ 26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12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13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50 h 63"/>
                <a:gd name="T10" fmla="*/ 19 w 13"/>
                <a:gd name="T11" fmla="*/ 74 h 63"/>
                <a:gd name="T12" fmla="*/ 28 w 13"/>
                <a:gd name="T13" fmla="*/ 74 h 63"/>
                <a:gd name="T14" fmla="*/ 26 w 13"/>
                <a:gd name="T15" fmla="*/ 49 h 63"/>
                <a:gd name="T16" fmla="*/ 19 w 13"/>
                <a:gd name="T17" fmla="*/ 25 h 63"/>
                <a:gd name="T18" fmla="*/ 1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14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4 h 49"/>
                <a:gd name="T8" fmla="*/ 9 w 18"/>
                <a:gd name="T9" fmla="*/ 25 h 49"/>
                <a:gd name="T10" fmla="*/ 9 w 18"/>
                <a:gd name="T11" fmla="*/ 31 h 49"/>
                <a:gd name="T12" fmla="*/ 9 w 18"/>
                <a:gd name="T13" fmla="*/ 31 h 49"/>
                <a:gd name="T14" fmla="*/ 9 w 18"/>
                <a:gd name="T15" fmla="*/ 23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15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8 w 25"/>
                <a:gd name="T9" fmla="*/ 29 h 38"/>
                <a:gd name="T10" fmla="*/ 31 w 25"/>
                <a:gd name="T11" fmla="*/ 38 h 38"/>
                <a:gd name="T12" fmla="*/ 36 w 25"/>
                <a:gd name="T13" fmla="*/ 36 h 38"/>
                <a:gd name="T14" fmla="*/ 31 w 25"/>
                <a:gd name="T15" fmla="*/ 25 h 38"/>
                <a:gd name="T16" fmla="*/ 25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16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436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8437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8439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0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36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1" r:id="rId1"/>
    <p:sldLayoutId id="2147485852" r:id="rId2"/>
    <p:sldLayoutId id="2147485853" r:id="rId3"/>
    <p:sldLayoutId id="2147485854" r:id="rId4"/>
    <p:sldLayoutId id="2147485855" r:id="rId5"/>
    <p:sldLayoutId id="2147485856" r:id="rId6"/>
    <p:sldLayoutId id="2147485857" r:id="rId7"/>
    <p:sldLayoutId id="2147485858" r:id="rId8"/>
    <p:sldLayoutId id="2147485859" r:id="rId9"/>
    <p:sldLayoutId id="2147485860" r:id="rId10"/>
    <p:sldLayoutId id="2147485861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0483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20489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7 h 614"/>
                <a:gd name="T14" fmla="*/ 459 w 478"/>
                <a:gd name="T15" fmla="*/ 202 h 614"/>
                <a:gd name="T16" fmla="*/ 452 w 478"/>
                <a:gd name="T17" fmla="*/ 234 h 614"/>
                <a:gd name="T18" fmla="*/ 439 w 478"/>
                <a:gd name="T19" fmla="*/ 276 h 614"/>
                <a:gd name="T20" fmla="*/ 403 w 478"/>
                <a:gd name="T21" fmla="*/ 371 h 614"/>
                <a:gd name="T22" fmla="*/ 354 w 478"/>
                <a:gd name="T23" fmla="*/ 457 h 614"/>
                <a:gd name="T24" fmla="*/ 321 w 478"/>
                <a:gd name="T25" fmla="*/ 503 h 614"/>
                <a:gd name="T26" fmla="*/ 287 w 478"/>
                <a:gd name="T27" fmla="*/ 546 h 614"/>
                <a:gd name="T28" fmla="*/ 257 w 478"/>
                <a:gd name="T29" fmla="*/ 581 h 614"/>
                <a:gd name="T30" fmla="*/ 247 w 478"/>
                <a:gd name="T31" fmla="*/ 592 h 614"/>
                <a:gd name="T32" fmla="*/ 246 w 478"/>
                <a:gd name="T33" fmla="*/ 592 h 614"/>
                <a:gd name="T34" fmla="*/ 236 w 478"/>
                <a:gd name="T35" fmla="*/ 582 h 614"/>
                <a:gd name="T36" fmla="*/ 216 w 478"/>
                <a:gd name="T37" fmla="*/ 564 h 614"/>
                <a:gd name="T38" fmla="*/ 206 w 478"/>
                <a:gd name="T39" fmla="*/ 555 h 614"/>
                <a:gd name="T40" fmla="*/ 195 w 478"/>
                <a:gd name="T41" fmla="*/ 543 h 614"/>
                <a:gd name="T42" fmla="*/ 180 w 478"/>
                <a:gd name="T43" fmla="*/ 525 h 614"/>
                <a:gd name="T44" fmla="*/ 159 w 478"/>
                <a:gd name="T45" fmla="*/ 492 h 614"/>
                <a:gd name="T46" fmla="*/ 144 w 478"/>
                <a:gd name="T47" fmla="*/ 469 h 614"/>
                <a:gd name="T48" fmla="*/ 129 w 478"/>
                <a:gd name="T49" fmla="*/ 452 h 614"/>
                <a:gd name="T50" fmla="*/ 105 w 478"/>
                <a:gd name="T51" fmla="*/ 420 h 614"/>
                <a:gd name="T52" fmla="*/ 80 w 478"/>
                <a:gd name="T53" fmla="*/ 388 h 614"/>
                <a:gd name="T54" fmla="*/ 64 w 478"/>
                <a:gd name="T55" fmla="*/ 355 h 614"/>
                <a:gd name="T56" fmla="*/ 54 w 478"/>
                <a:gd name="T57" fmla="*/ 326 h 614"/>
                <a:gd name="T58" fmla="*/ 42 w 478"/>
                <a:gd name="T59" fmla="*/ 292 h 614"/>
                <a:gd name="T60" fmla="*/ 32 w 478"/>
                <a:gd name="T61" fmla="*/ 263 h 614"/>
                <a:gd name="T62" fmla="*/ 23 w 478"/>
                <a:gd name="T63" fmla="*/ 227 h 614"/>
                <a:gd name="T64" fmla="*/ 14 w 478"/>
                <a:gd name="T65" fmla="*/ 189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0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3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29 h 8"/>
                <a:gd name="T8" fmla="*/ 478 w 480"/>
                <a:gd name="T9" fmla="*/ 29 h 8"/>
                <a:gd name="T10" fmla="*/ 480 w 480"/>
                <a:gd name="T11" fmla="*/ 2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1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2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7 h 126"/>
                <a:gd name="T2" fmla="*/ 5 w 15"/>
                <a:gd name="T3" fmla="*/ 137 h 126"/>
                <a:gd name="T4" fmla="*/ 23 w 15"/>
                <a:gd name="T5" fmla="*/ 97 h 126"/>
                <a:gd name="T6" fmla="*/ 25 w 15"/>
                <a:gd name="T7" fmla="*/ 48 h 126"/>
                <a:gd name="T8" fmla="*/ 29 w 15"/>
                <a:gd name="T9" fmla="*/ 18 h 126"/>
                <a:gd name="T10" fmla="*/ 29 w 15"/>
                <a:gd name="T11" fmla="*/ 1 h 126"/>
                <a:gd name="T12" fmla="*/ 21 w 15"/>
                <a:gd name="T13" fmla="*/ 0 h 126"/>
                <a:gd name="T14" fmla="*/ 21 w 15"/>
                <a:gd name="T15" fmla="*/ 18 h 126"/>
                <a:gd name="T16" fmla="*/ 20 w 15"/>
                <a:gd name="T17" fmla="*/ 48 h 126"/>
                <a:gd name="T18" fmla="*/ 5 w 15"/>
                <a:gd name="T19" fmla="*/ 95 h 126"/>
                <a:gd name="T20" fmla="*/ 0 w 15"/>
                <a:gd name="T21" fmla="*/ 137 h 126"/>
                <a:gd name="T22" fmla="*/ 0 w 15"/>
                <a:gd name="T23" fmla="*/ 137 h 126"/>
                <a:gd name="T24" fmla="*/ 5 w 15"/>
                <a:gd name="T25" fmla="*/ 137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3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8 h 139"/>
                <a:gd name="T2" fmla="*/ 6 w 34"/>
                <a:gd name="T3" fmla="*/ 128 h 139"/>
                <a:gd name="T4" fmla="*/ 29 w 34"/>
                <a:gd name="T5" fmla="*/ 88 h 139"/>
                <a:gd name="T6" fmla="*/ 35 w 34"/>
                <a:gd name="T7" fmla="*/ 67 h 139"/>
                <a:gd name="T8" fmla="*/ 40 w 34"/>
                <a:gd name="T9" fmla="*/ 36 h 139"/>
                <a:gd name="T10" fmla="*/ 45 w 34"/>
                <a:gd name="T11" fmla="*/ 0 h 139"/>
                <a:gd name="T12" fmla="*/ 40 w 34"/>
                <a:gd name="T13" fmla="*/ 0 h 139"/>
                <a:gd name="T14" fmla="*/ 35 w 34"/>
                <a:gd name="T15" fmla="*/ 34 h 139"/>
                <a:gd name="T16" fmla="*/ 30 w 34"/>
                <a:gd name="T17" fmla="*/ 65 h 139"/>
                <a:gd name="T18" fmla="*/ 13 w 34"/>
                <a:gd name="T19" fmla="*/ 86 h 139"/>
                <a:gd name="T20" fmla="*/ 0 w 34"/>
                <a:gd name="T21" fmla="*/ 128 h 139"/>
                <a:gd name="T22" fmla="*/ 0 w 34"/>
                <a:gd name="T23" fmla="*/ 128 h 139"/>
                <a:gd name="T24" fmla="*/ 6 w 34"/>
                <a:gd name="T25" fmla="*/ 128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4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5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6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2 w 44"/>
                <a:gd name="T7" fmla="*/ 43 h 43"/>
                <a:gd name="T8" fmla="*/ 33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7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6 h 90"/>
                <a:gd name="T8" fmla="*/ 35 w 66"/>
                <a:gd name="T9" fmla="*/ 72 h 90"/>
                <a:gd name="T10" fmla="*/ 45 w 66"/>
                <a:gd name="T11" fmla="*/ 81 h 90"/>
                <a:gd name="T12" fmla="*/ 54 w 66"/>
                <a:gd name="T13" fmla="*/ 94 h 90"/>
                <a:gd name="T14" fmla="*/ 61 w 66"/>
                <a:gd name="T15" fmla="*/ 101 h 90"/>
                <a:gd name="T16" fmla="*/ 66 w 66"/>
                <a:gd name="T17" fmla="*/ 96 h 90"/>
                <a:gd name="T18" fmla="*/ 59 w 66"/>
                <a:gd name="T19" fmla="*/ 89 h 90"/>
                <a:gd name="T20" fmla="*/ 48 w 66"/>
                <a:gd name="T21" fmla="*/ 76 h 90"/>
                <a:gd name="T22" fmla="*/ 40 w 66"/>
                <a:gd name="T23" fmla="*/ 67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8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8 w 103"/>
                <a:gd name="T13" fmla="*/ 114 h 174"/>
                <a:gd name="T14" fmla="*/ 81 w 103"/>
                <a:gd name="T15" fmla="*/ 130 h 174"/>
                <a:gd name="T16" fmla="*/ 93 w 103"/>
                <a:gd name="T17" fmla="*/ 150 h 174"/>
                <a:gd name="T18" fmla="*/ 109 w 103"/>
                <a:gd name="T19" fmla="*/ 174 h 174"/>
                <a:gd name="T20" fmla="*/ 114 w 103"/>
                <a:gd name="T21" fmla="*/ 170 h 174"/>
                <a:gd name="T22" fmla="*/ 99 w 103"/>
                <a:gd name="T23" fmla="*/ 147 h 174"/>
                <a:gd name="T24" fmla="*/ 85 w 103"/>
                <a:gd name="T25" fmla="*/ 127 h 174"/>
                <a:gd name="T26" fmla="*/ 73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9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09 h 181"/>
                <a:gd name="T10" fmla="*/ 44 w 50"/>
                <a:gd name="T11" fmla="*/ 170 h 181"/>
                <a:gd name="T12" fmla="*/ 50 w 50"/>
                <a:gd name="T13" fmla="*/ 166 h 181"/>
                <a:gd name="T14" fmla="*/ 31 w 50"/>
                <a:gd name="T15" fmla="*/ 107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0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4 h 148"/>
                <a:gd name="T10" fmla="*/ 4 w 12"/>
                <a:gd name="T11" fmla="*/ 159 h 148"/>
                <a:gd name="T12" fmla="*/ 12 w 12"/>
                <a:gd name="T13" fmla="*/ 159 h 148"/>
                <a:gd name="T14" fmla="*/ 7 w 12"/>
                <a:gd name="T15" fmla="*/ 114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1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97 h 655"/>
                <a:gd name="T26" fmla="*/ 421 w 514"/>
                <a:gd name="T27" fmla="*/ 444 h 655"/>
                <a:gd name="T28" fmla="*/ 396 w 514"/>
                <a:gd name="T29" fmla="*/ 493 h 655"/>
                <a:gd name="T30" fmla="*/ 359 w 514"/>
                <a:gd name="T31" fmla="*/ 545 h 655"/>
                <a:gd name="T32" fmla="*/ 316 w 514"/>
                <a:gd name="T33" fmla="*/ 594 h 655"/>
                <a:gd name="T34" fmla="*/ 280 w 514"/>
                <a:gd name="T35" fmla="*/ 630 h 655"/>
                <a:gd name="T36" fmla="*/ 269 w 514"/>
                <a:gd name="T37" fmla="*/ 641 h 655"/>
                <a:gd name="T38" fmla="*/ 265 w 514"/>
                <a:gd name="T39" fmla="*/ 644 h 655"/>
                <a:gd name="T40" fmla="*/ 259 w 514"/>
                <a:gd name="T41" fmla="*/ 639 h 655"/>
                <a:gd name="T42" fmla="*/ 247 w 514"/>
                <a:gd name="T43" fmla="*/ 630 h 655"/>
                <a:gd name="T44" fmla="*/ 226 w 514"/>
                <a:gd name="T45" fmla="*/ 614 h 655"/>
                <a:gd name="T46" fmla="*/ 218 w 514"/>
                <a:gd name="T47" fmla="*/ 605 h 655"/>
                <a:gd name="T48" fmla="*/ 206 w 514"/>
                <a:gd name="T49" fmla="*/ 589 h 655"/>
                <a:gd name="T50" fmla="*/ 185 w 514"/>
                <a:gd name="T51" fmla="*/ 565 h 655"/>
                <a:gd name="T52" fmla="*/ 160 w 514"/>
                <a:gd name="T53" fmla="*/ 527 h 655"/>
                <a:gd name="T54" fmla="*/ 116 w 514"/>
                <a:gd name="T55" fmla="*/ 451 h 655"/>
                <a:gd name="T56" fmla="*/ 82 w 514"/>
                <a:gd name="T57" fmla="*/ 379 h 655"/>
                <a:gd name="T58" fmla="*/ 65 w 514"/>
                <a:gd name="T59" fmla="*/ 338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2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4 h 175"/>
                <a:gd name="T6" fmla="*/ 15 w 184"/>
                <a:gd name="T7" fmla="*/ 164 h 175"/>
                <a:gd name="T8" fmla="*/ 15 w 184"/>
                <a:gd name="T9" fmla="*/ 164 h 175"/>
                <a:gd name="T10" fmla="*/ 17 w 184"/>
                <a:gd name="T11" fmla="*/ 164 h 175"/>
                <a:gd name="T12" fmla="*/ 18 w 184"/>
                <a:gd name="T13" fmla="*/ 161 h 175"/>
                <a:gd name="T14" fmla="*/ 17 w 184"/>
                <a:gd name="T15" fmla="*/ 157 h 175"/>
                <a:gd name="T16" fmla="*/ 15 w 184"/>
                <a:gd name="T17" fmla="*/ 150 h 175"/>
                <a:gd name="T18" fmla="*/ 15 w 184"/>
                <a:gd name="T19" fmla="*/ 146 h 175"/>
                <a:gd name="T20" fmla="*/ 15 w 184"/>
                <a:gd name="T21" fmla="*/ 143 h 175"/>
                <a:gd name="T22" fmla="*/ 15 w 184"/>
                <a:gd name="T23" fmla="*/ 137 h 175"/>
                <a:gd name="T24" fmla="*/ 13 w 184"/>
                <a:gd name="T25" fmla="*/ 128 h 175"/>
                <a:gd name="T26" fmla="*/ 12 w 184"/>
                <a:gd name="T27" fmla="*/ 121 h 175"/>
                <a:gd name="T28" fmla="*/ 10 w 184"/>
                <a:gd name="T29" fmla="*/ 112 h 175"/>
                <a:gd name="T30" fmla="*/ 8 w 184"/>
                <a:gd name="T31" fmla="*/ 101 h 175"/>
                <a:gd name="T32" fmla="*/ 8 w 184"/>
                <a:gd name="T33" fmla="*/ 92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3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1 w 58"/>
                <a:gd name="T15" fmla="*/ 6 h 89"/>
                <a:gd name="T16" fmla="*/ 44 w 58"/>
                <a:gd name="T17" fmla="*/ 4 h 89"/>
                <a:gd name="T18" fmla="*/ 51 w 58"/>
                <a:gd name="T19" fmla="*/ 2 h 89"/>
                <a:gd name="T20" fmla="*/ 52 w 58"/>
                <a:gd name="T21" fmla="*/ 4 h 89"/>
                <a:gd name="T22" fmla="*/ 52 w 58"/>
                <a:gd name="T23" fmla="*/ 7 h 89"/>
                <a:gd name="T24" fmla="*/ 52 w 58"/>
                <a:gd name="T25" fmla="*/ 9 h 89"/>
                <a:gd name="T26" fmla="*/ 54 w 58"/>
                <a:gd name="T27" fmla="*/ 27 h 89"/>
                <a:gd name="T28" fmla="*/ 49 w 58"/>
                <a:gd name="T29" fmla="*/ 33 h 89"/>
                <a:gd name="T30" fmla="*/ 44 w 58"/>
                <a:gd name="T31" fmla="*/ 34 h 89"/>
                <a:gd name="T32" fmla="*/ 44 w 58"/>
                <a:gd name="T33" fmla="*/ 42 h 89"/>
                <a:gd name="T34" fmla="*/ 47 w 58"/>
                <a:gd name="T35" fmla="*/ 45 h 89"/>
                <a:gd name="T36" fmla="*/ 49 w 58"/>
                <a:gd name="T37" fmla="*/ 54 h 89"/>
                <a:gd name="T38" fmla="*/ 52 w 58"/>
                <a:gd name="T39" fmla="*/ 33 h 89"/>
                <a:gd name="T40" fmla="*/ 54 w 58"/>
                <a:gd name="T41" fmla="*/ 31 h 89"/>
                <a:gd name="T42" fmla="*/ 57 w 58"/>
                <a:gd name="T43" fmla="*/ 31 h 89"/>
                <a:gd name="T44" fmla="*/ 62 w 58"/>
                <a:gd name="T45" fmla="*/ 31 h 89"/>
                <a:gd name="T46" fmla="*/ 69 w 58"/>
                <a:gd name="T47" fmla="*/ 38 h 89"/>
                <a:gd name="T48" fmla="*/ 62 w 58"/>
                <a:gd name="T49" fmla="*/ 40 h 89"/>
                <a:gd name="T50" fmla="*/ 57 w 58"/>
                <a:gd name="T51" fmla="*/ 34 h 89"/>
                <a:gd name="T52" fmla="*/ 54 w 58"/>
                <a:gd name="T53" fmla="*/ 34 h 89"/>
                <a:gd name="T54" fmla="*/ 52 w 58"/>
                <a:gd name="T55" fmla="*/ 36 h 89"/>
                <a:gd name="T56" fmla="*/ 54 w 58"/>
                <a:gd name="T57" fmla="*/ 40 h 89"/>
                <a:gd name="T58" fmla="*/ 54 w 58"/>
                <a:gd name="T59" fmla="*/ 51 h 89"/>
                <a:gd name="T60" fmla="*/ 47 w 58"/>
                <a:gd name="T61" fmla="*/ 62 h 89"/>
                <a:gd name="T62" fmla="*/ 51 w 58"/>
                <a:gd name="T63" fmla="*/ 81 h 89"/>
                <a:gd name="T64" fmla="*/ 44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1 w 58"/>
                <a:gd name="T71" fmla="*/ 76 h 89"/>
                <a:gd name="T72" fmla="*/ 41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4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9 w 56"/>
                <a:gd name="T21" fmla="*/ 4 h 89"/>
                <a:gd name="T22" fmla="*/ 29 w 56"/>
                <a:gd name="T23" fmla="*/ 7 h 89"/>
                <a:gd name="T24" fmla="*/ 32 w 56"/>
                <a:gd name="T25" fmla="*/ 11 h 89"/>
                <a:gd name="T26" fmla="*/ 30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9 w 56"/>
                <a:gd name="T39" fmla="*/ 33 h 89"/>
                <a:gd name="T40" fmla="*/ 32 w 56"/>
                <a:gd name="T41" fmla="*/ 31 h 89"/>
                <a:gd name="T42" fmla="*/ 35 w 56"/>
                <a:gd name="T43" fmla="*/ 31 h 89"/>
                <a:gd name="T44" fmla="*/ 42 w 56"/>
                <a:gd name="T45" fmla="*/ 33 h 89"/>
                <a:gd name="T46" fmla="*/ 45 w 56"/>
                <a:gd name="T47" fmla="*/ 38 h 89"/>
                <a:gd name="T48" fmla="*/ 37 w 56"/>
                <a:gd name="T49" fmla="*/ 40 h 89"/>
                <a:gd name="T50" fmla="*/ 35 w 56"/>
                <a:gd name="T51" fmla="*/ 34 h 89"/>
                <a:gd name="T52" fmla="*/ 32 w 56"/>
                <a:gd name="T53" fmla="*/ 34 h 89"/>
                <a:gd name="T54" fmla="*/ 30 w 56"/>
                <a:gd name="T55" fmla="*/ 36 h 89"/>
                <a:gd name="T56" fmla="*/ 30 w 56"/>
                <a:gd name="T57" fmla="*/ 42 h 89"/>
                <a:gd name="T58" fmla="*/ 30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5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9 w 56"/>
                <a:gd name="T15" fmla="*/ 6 h 87"/>
                <a:gd name="T16" fmla="*/ 41 w 56"/>
                <a:gd name="T17" fmla="*/ 4 h 87"/>
                <a:gd name="T18" fmla="*/ 49 w 56"/>
                <a:gd name="T19" fmla="*/ 0 h 87"/>
                <a:gd name="T20" fmla="*/ 50 w 56"/>
                <a:gd name="T21" fmla="*/ 4 h 87"/>
                <a:gd name="T22" fmla="*/ 50 w 56"/>
                <a:gd name="T23" fmla="*/ 8 h 87"/>
                <a:gd name="T24" fmla="*/ 54 w 56"/>
                <a:gd name="T25" fmla="*/ 9 h 87"/>
                <a:gd name="T26" fmla="*/ 52 w 56"/>
                <a:gd name="T27" fmla="*/ 27 h 87"/>
                <a:gd name="T28" fmla="*/ 47 w 56"/>
                <a:gd name="T29" fmla="*/ 33 h 87"/>
                <a:gd name="T30" fmla="*/ 44 w 56"/>
                <a:gd name="T31" fmla="*/ 35 h 87"/>
                <a:gd name="T32" fmla="*/ 44 w 56"/>
                <a:gd name="T33" fmla="*/ 44 h 87"/>
                <a:gd name="T34" fmla="*/ 47 w 56"/>
                <a:gd name="T35" fmla="*/ 45 h 87"/>
                <a:gd name="T36" fmla="*/ 49 w 56"/>
                <a:gd name="T37" fmla="*/ 56 h 87"/>
                <a:gd name="T38" fmla="*/ 50 w 56"/>
                <a:gd name="T39" fmla="*/ 33 h 87"/>
                <a:gd name="T40" fmla="*/ 54 w 56"/>
                <a:gd name="T41" fmla="*/ 29 h 87"/>
                <a:gd name="T42" fmla="*/ 57 w 56"/>
                <a:gd name="T43" fmla="*/ 29 h 87"/>
                <a:gd name="T44" fmla="*/ 64 w 56"/>
                <a:gd name="T45" fmla="*/ 33 h 87"/>
                <a:gd name="T46" fmla="*/ 67 w 56"/>
                <a:gd name="T47" fmla="*/ 38 h 87"/>
                <a:gd name="T48" fmla="*/ 59 w 56"/>
                <a:gd name="T49" fmla="*/ 38 h 87"/>
                <a:gd name="T50" fmla="*/ 57 w 56"/>
                <a:gd name="T51" fmla="*/ 35 h 87"/>
                <a:gd name="T52" fmla="*/ 54 w 56"/>
                <a:gd name="T53" fmla="*/ 35 h 87"/>
                <a:gd name="T54" fmla="*/ 52 w 56"/>
                <a:gd name="T55" fmla="*/ 36 h 87"/>
                <a:gd name="T56" fmla="*/ 52 w 56"/>
                <a:gd name="T57" fmla="*/ 40 h 87"/>
                <a:gd name="T58" fmla="*/ 54 w 56"/>
                <a:gd name="T59" fmla="*/ 51 h 87"/>
                <a:gd name="T60" fmla="*/ 46 w 56"/>
                <a:gd name="T61" fmla="*/ 62 h 87"/>
                <a:gd name="T62" fmla="*/ 49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1 w 56"/>
                <a:gd name="T71" fmla="*/ 76 h 87"/>
                <a:gd name="T72" fmla="*/ 39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6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10 h 124"/>
                <a:gd name="T2" fmla="*/ 72 w 146"/>
                <a:gd name="T3" fmla="*/ 0 h 124"/>
                <a:gd name="T4" fmla="*/ 135 w 146"/>
                <a:gd name="T5" fmla="*/ 110 h 124"/>
                <a:gd name="T6" fmla="*/ 135 w 146"/>
                <a:gd name="T7" fmla="*/ 133 h 124"/>
                <a:gd name="T8" fmla="*/ 72 w 146"/>
                <a:gd name="T9" fmla="*/ 30 h 124"/>
                <a:gd name="T10" fmla="*/ 2 w 146"/>
                <a:gd name="T11" fmla="*/ 135 h 124"/>
                <a:gd name="T12" fmla="*/ 0 w 146"/>
                <a:gd name="T13" fmla="*/ 11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7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0 h 171"/>
                <a:gd name="T2" fmla="*/ 5 w 5"/>
                <a:gd name="T3" fmla="*/ 158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8 h 171"/>
                <a:gd name="T10" fmla="*/ 3 w 5"/>
                <a:gd name="T11" fmla="*/ 160 h 171"/>
                <a:gd name="T12" fmla="*/ 3 w 5"/>
                <a:gd name="T13" fmla="*/ 160 h 171"/>
                <a:gd name="T14" fmla="*/ 5 w 5"/>
                <a:gd name="T15" fmla="*/ 160 h 171"/>
                <a:gd name="T16" fmla="*/ 5 w 5"/>
                <a:gd name="T17" fmla="*/ 158 h 171"/>
                <a:gd name="T18" fmla="*/ 3 w 5"/>
                <a:gd name="T19" fmla="*/ 160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8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09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4 w 505"/>
                <a:gd name="T1" fmla="*/ 7 h 9"/>
                <a:gd name="T2" fmla="*/ 494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4 w 505"/>
                <a:gd name="T9" fmla="*/ 7 h 9"/>
                <a:gd name="T10" fmla="*/ 494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0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8 h 37"/>
                <a:gd name="T2" fmla="*/ 3 w 6"/>
                <a:gd name="T3" fmla="*/ 48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7 h 37"/>
                <a:gd name="T14" fmla="*/ 0 w 6"/>
                <a:gd name="T15" fmla="*/ 47 h 37"/>
                <a:gd name="T16" fmla="*/ 3 w 6"/>
                <a:gd name="T17" fmla="*/ 48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1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0 h 131"/>
                <a:gd name="T2" fmla="*/ 5 w 16"/>
                <a:gd name="T3" fmla="*/ 120 h 131"/>
                <a:gd name="T4" fmla="*/ 11 w 16"/>
                <a:gd name="T5" fmla="*/ 75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5 h 131"/>
                <a:gd name="T20" fmla="*/ 0 w 16"/>
                <a:gd name="T21" fmla="*/ 119 h 131"/>
                <a:gd name="T22" fmla="*/ 0 w 16"/>
                <a:gd name="T23" fmla="*/ 119 h 131"/>
                <a:gd name="T24" fmla="*/ 5 w 16"/>
                <a:gd name="T25" fmla="*/ 12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2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3 w 110"/>
                <a:gd name="T13" fmla="*/ 223 h 344"/>
                <a:gd name="T14" fmla="*/ 85 w 110"/>
                <a:gd name="T15" fmla="*/ 182 h 344"/>
                <a:gd name="T16" fmla="*/ 96 w 110"/>
                <a:gd name="T17" fmla="*/ 139 h 344"/>
                <a:gd name="T18" fmla="*/ 106 w 110"/>
                <a:gd name="T19" fmla="*/ 93 h 344"/>
                <a:gd name="T20" fmla="*/ 114 w 110"/>
                <a:gd name="T21" fmla="*/ 48 h 344"/>
                <a:gd name="T22" fmla="*/ 121 w 110"/>
                <a:gd name="T23" fmla="*/ 1 h 344"/>
                <a:gd name="T24" fmla="*/ 116 w 110"/>
                <a:gd name="T25" fmla="*/ 0 h 344"/>
                <a:gd name="T26" fmla="*/ 108 w 110"/>
                <a:gd name="T27" fmla="*/ 47 h 344"/>
                <a:gd name="T28" fmla="*/ 99 w 110"/>
                <a:gd name="T29" fmla="*/ 93 h 344"/>
                <a:gd name="T30" fmla="*/ 91 w 110"/>
                <a:gd name="T31" fmla="*/ 137 h 344"/>
                <a:gd name="T32" fmla="*/ 80 w 110"/>
                <a:gd name="T33" fmla="*/ 180 h 344"/>
                <a:gd name="T34" fmla="*/ 67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3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8 w 131"/>
                <a:gd name="T13" fmla="*/ 90 h 155"/>
                <a:gd name="T14" fmla="*/ 99 w 131"/>
                <a:gd name="T15" fmla="*/ 65 h 155"/>
                <a:gd name="T16" fmla="*/ 122 w 131"/>
                <a:gd name="T17" fmla="*/ 34 h 155"/>
                <a:gd name="T18" fmla="*/ 142 w 131"/>
                <a:gd name="T19" fmla="*/ 3 h 155"/>
                <a:gd name="T20" fmla="*/ 137 w 131"/>
                <a:gd name="T21" fmla="*/ 0 h 155"/>
                <a:gd name="T22" fmla="*/ 116 w 131"/>
                <a:gd name="T23" fmla="*/ 30 h 155"/>
                <a:gd name="T24" fmla="*/ 94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4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30 w 46"/>
                <a:gd name="T11" fmla="*/ 40 h 40"/>
                <a:gd name="T12" fmla="*/ 35 w 46"/>
                <a:gd name="T13" fmla="*/ 34 h 40"/>
                <a:gd name="T14" fmla="*/ 26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5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56 w 82"/>
                <a:gd name="T9" fmla="*/ 97 h 108"/>
                <a:gd name="T10" fmla="*/ 68 w 82"/>
                <a:gd name="T11" fmla="*/ 108 h 108"/>
                <a:gd name="T12" fmla="*/ 71 w 82"/>
                <a:gd name="T13" fmla="*/ 104 h 108"/>
                <a:gd name="T14" fmla="*/ 61 w 82"/>
                <a:gd name="T15" fmla="*/ 92 h 108"/>
                <a:gd name="T16" fmla="*/ 45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6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2 h 186"/>
                <a:gd name="T14" fmla="*/ 57 w 92"/>
                <a:gd name="T15" fmla="*/ 147 h 186"/>
                <a:gd name="T16" fmla="*/ 71 w 92"/>
                <a:gd name="T17" fmla="*/ 172 h 186"/>
                <a:gd name="T18" fmla="*/ 87 w 92"/>
                <a:gd name="T19" fmla="*/ 197 h 186"/>
                <a:gd name="T20" fmla="*/ 92 w 92"/>
                <a:gd name="T21" fmla="*/ 196 h 186"/>
                <a:gd name="T22" fmla="*/ 77 w 92"/>
                <a:gd name="T23" fmla="*/ 168 h 186"/>
                <a:gd name="T24" fmla="*/ 62 w 92"/>
                <a:gd name="T25" fmla="*/ 143 h 186"/>
                <a:gd name="T26" fmla="*/ 51 w 92"/>
                <a:gd name="T27" fmla="*/ 118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7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6 h 173"/>
                <a:gd name="T10" fmla="*/ 43 w 50"/>
                <a:gd name="T11" fmla="*/ 162 h 173"/>
                <a:gd name="T12" fmla="*/ 50 w 50"/>
                <a:gd name="T13" fmla="*/ 160 h 173"/>
                <a:gd name="T14" fmla="*/ 38 w 50"/>
                <a:gd name="T15" fmla="*/ 124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8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19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0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2 w 352"/>
                <a:gd name="T1" fmla="*/ 1 h 456"/>
                <a:gd name="T2" fmla="*/ 240 w 352"/>
                <a:gd name="T3" fmla="*/ 14 h 456"/>
                <a:gd name="T4" fmla="*/ 227 w 352"/>
                <a:gd name="T5" fmla="*/ 41 h 456"/>
                <a:gd name="T6" fmla="*/ 216 w 352"/>
                <a:gd name="T7" fmla="*/ 90 h 456"/>
                <a:gd name="T8" fmla="*/ 209 w 352"/>
                <a:gd name="T9" fmla="*/ 149 h 456"/>
                <a:gd name="T10" fmla="*/ 206 w 352"/>
                <a:gd name="T11" fmla="*/ 193 h 456"/>
                <a:gd name="T12" fmla="*/ 209 w 352"/>
                <a:gd name="T13" fmla="*/ 211 h 456"/>
                <a:gd name="T14" fmla="*/ 216 w 352"/>
                <a:gd name="T15" fmla="*/ 211 h 456"/>
                <a:gd name="T16" fmla="*/ 232 w 352"/>
                <a:gd name="T17" fmla="*/ 211 h 456"/>
                <a:gd name="T18" fmla="*/ 260 w 352"/>
                <a:gd name="T19" fmla="*/ 211 h 456"/>
                <a:gd name="T20" fmla="*/ 298 w 352"/>
                <a:gd name="T21" fmla="*/ 205 h 456"/>
                <a:gd name="T22" fmla="*/ 330 w 352"/>
                <a:gd name="T23" fmla="*/ 196 h 456"/>
                <a:gd name="T24" fmla="*/ 347 w 352"/>
                <a:gd name="T25" fmla="*/ 186 h 456"/>
                <a:gd name="T26" fmla="*/ 363 w 352"/>
                <a:gd name="T27" fmla="*/ 166 h 456"/>
                <a:gd name="T28" fmla="*/ 352 w 352"/>
                <a:gd name="T29" fmla="*/ 270 h 456"/>
                <a:gd name="T30" fmla="*/ 330 w 352"/>
                <a:gd name="T31" fmla="*/ 259 h 456"/>
                <a:gd name="T32" fmla="*/ 302 w 352"/>
                <a:gd name="T33" fmla="*/ 250 h 456"/>
                <a:gd name="T34" fmla="*/ 273 w 352"/>
                <a:gd name="T35" fmla="*/ 245 h 456"/>
                <a:gd name="T36" fmla="*/ 248 w 352"/>
                <a:gd name="T37" fmla="*/ 241 h 456"/>
                <a:gd name="T38" fmla="*/ 221 w 352"/>
                <a:gd name="T39" fmla="*/ 240 h 456"/>
                <a:gd name="T40" fmla="*/ 216 w 352"/>
                <a:gd name="T41" fmla="*/ 240 h 456"/>
                <a:gd name="T42" fmla="*/ 206 w 352"/>
                <a:gd name="T43" fmla="*/ 241 h 456"/>
                <a:gd name="T44" fmla="*/ 206 w 352"/>
                <a:gd name="T45" fmla="*/ 259 h 456"/>
                <a:gd name="T46" fmla="*/ 206 w 352"/>
                <a:gd name="T47" fmla="*/ 279 h 456"/>
                <a:gd name="T48" fmla="*/ 211 w 352"/>
                <a:gd name="T49" fmla="*/ 341 h 456"/>
                <a:gd name="T50" fmla="*/ 221 w 352"/>
                <a:gd name="T51" fmla="*/ 398 h 456"/>
                <a:gd name="T52" fmla="*/ 229 w 352"/>
                <a:gd name="T53" fmla="*/ 422 h 456"/>
                <a:gd name="T54" fmla="*/ 245 w 352"/>
                <a:gd name="T55" fmla="*/ 443 h 456"/>
                <a:gd name="T56" fmla="*/ 116 w 352"/>
                <a:gd name="T57" fmla="*/ 443 h 456"/>
                <a:gd name="T58" fmla="*/ 124 w 352"/>
                <a:gd name="T59" fmla="*/ 429 h 456"/>
                <a:gd name="T60" fmla="*/ 139 w 352"/>
                <a:gd name="T61" fmla="*/ 397 h 456"/>
                <a:gd name="T62" fmla="*/ 144 w 352"/>
                <a:gd name="T63" fmla="*/ 382 h 456"/>
                <a:gd name="T64" fmla="*/ 149 w 352"/>
                <a:gd name="T65" fmla="*/ 368 h 456"/>
                <a:gd name="T66" fmla="*/ 152 w 352"/>
                <a:gd name="T67" fmla="*/ 342 h 456"/>
                <a:gd name="T68" fmla="*/ 159 w 352"/>
                <a:gd name="T69" fmla="*/ 301 h 456"/>
                <a:gd name="T70" fmla="*/ 160 w 352"/>
                <a:gd name="T71" fmla="*/ 259 h 456"/>
                <a:gd name="T72" fmla="*/ 159 w 352"/>
                <a:gd name="T73" fmla="*/ 243 h 456"/>
                <a:gd name="T74" fmla="*/ 154 w 352"/>
                <a:gd name="T75" fmla="*/ 241 h 456"/>
                <a:gd name="T76" fmla="*/ 149 w 352"/>
                <a:gd name="T77" fmla="*/ 241 h 456"/>
                <a:gd name="T78" fmla="*/ 134 w 352"/>
                <a:gd name="T79" fmla="*/ 240 h 456"/>
                <a:gd name="T80" fmla="*/ 105 w 352"/>
                <a:gd name="T81" fmla="*/ 241 h 456"/>
                <a:gd name="T82" fmla="*/ 75 w 352"/>
                <a:gd name="T83" fmla="*/ 245 h 456"/>
                <a:gd name="T84" fmla="*/ 44 w 352"/>
                <a:gd name="T85" fmla="*/ 254 h 456"/>
                <a:gd name="T86" fmla="*/ 19 w 352"/>
                <a:gd name="T87" fmla="*/ 265 h 456"/>
                <a:gd name="T88" fmla="*/ 1 w 352"/>
                <a:gd name="T89" fmla="*/ 274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1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2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3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1 w 20"/>
                <a:gd name="T7" fmla="*/ 20 h 45"/>
                <a:gd name="T8" fmla="*/ 26 w 20"/>
                <a:gd name="T9" fmla="*/ 13 h 45"/>
                <a:gd name="T10" fmla="*/ 32 w 20"/>
                <a:gd name="T11" fmla="*/ 6 h 45"/>
                <a:gd name="T12" fmla="*/ 28 w 20"/>
                <a:gd name="T13" fmla="*/ 0 h 45"/>
                <a:gd name="T14" fmla="*/ 21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4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5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6 h 65"/>
                <a:gd name="T2" fmla="*/ 5 w 12"/>
                <a:gd name="T3" fmla="*/ 76 h 65"/>
                <a:gd name="T4" fmla="*/ 5 w 12"/>
                <a:gd name="T5" fmla="*/ 63 h 65"/>
                <a:gd name="T6" fmla="*/ 7 w 12"/>
                <a:gd name="T7" fmla="*/ 49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9 h 65"/>
                <a:gd name="T18" fmla="*/ 2 w 12"/>
                <a:gd name="T19" fmla="*/ 61 h 65"/>
                <a:gd name="T20" fmla="*/ 0 w 12"/>
                <a:gd name="T21" fmla="*/ 76 h 65"/>
                <a:gd name="T22" fmla="*/ 0 w 12"/>
                <a:gd name="T23" fmla="*/ 76 h 65"/>
                <a:gd name="T24" fmla="*/ 5 w 12"/>
                <a:gd name="T25" fmla="*/ 76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6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7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6 w 35"/>
                <a:gd name="T1" fmla="*/ 0 h 7"/>
                <a:gd name="T2" fmla="*/ 46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25 h 7"/>
                <a:gd name="T10" fmla="*/ 9 w 35"/>
                <a:gd name="T11" fmla="*/ 29 h 7"/>
                <a:gd name="T12" fmla="*/ 46 w 35"/>
                <a:gd name="T13" fmla="*/ 29 h 7"/>
                <a:gd name="T14" fmla="*/ 46 w 35"/>
                <a:gd name="T15" fmla="*/ 29 h 7"/>
                <a:gd name="T16" fmla="*/ 46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8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5 w 56"/>
                <a:gd name="T1" fmla="*/ 0 h 10"/>
                <a:gd name="T2" fmla="*/ 45 w 56"/>
                <a:gd name="T3" fmla="*/ 0 h 10"/>
                <a:gd name="T4" fmla="*/ 31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3 w 56"/>
                <a:gd name="T19" fmla="*/ 5 h 10"/>
                <a:gd name="T20" fmla="*/ 45 w 56"/>
                <a:gd name="T21" fmla="*/ 5 h 10"/>
                <a:gd name="T22" fmla="*/ 45 w 56"/>
                <a:gd name="T23" fmla="*/ 5 h 10"/>
                <a:gd name="T24" fmla="*/ 45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29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50 w 41"/>
                <a:gd name="T1" fmla="*/ 0 h 18"/>
                <a:gd name="T2" fmla="*/ 50 w 41"/>
                <a:gd name="T3" fmla="*/ 0 h 18"/>
                <a:gd name="T4" fmla="*/ 42 w 41"/>
                <a:gd name="T5" fmla="*/ 4 h 18"/>
                <a:gd name="T6" fmla="*/ 34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34 w 41"/>
                <a:gd name="T17" fmla="*/ 9 h 18"/>
                <a:gd name="T18" fmla="*/ 43 w 41"/>
                <a:gd name="T19" fmla="*/ 9 h 18"/>
                <a:gd name="T20" fmla="*/ 52 w 41"/>
                <a:gd name="T21" fmla="*/ 5 h 18"/>
                <a:gd name="T22" fmla="*/ 52 w 41"/>
                <a:gd name="T23" fmla="*/ 5 h 18"/>
                <a:gd name="T24" fmla="*/ 50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0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1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3 h 124"/>
                <a:gd name="T2" fmla="*/ 5 w 5"/>
                <a:gd name="T3" fmla="*/ 130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30 h 124"/>
                <a:gd name="T10" fmla="*/ 2 w 5"/>
                <a:gd name="T11" fmla="*/ 133 h 124"/>
                <a:gd name="T12" fmla="*/ 2 w 5"/>
                <a:gd name="T13" fmla="*/ 133 h 124"/>
                <a:gd name="T14" fmla="*/ 5 w 5"/>
                <a:gd name="T15" fmla="*/ 135 h 124"/>
                <a:gd name="T16" fmla="*/ 5 w 5"/>
                <a:gd name="T17" fmla="*/ 130 h 124"/>
                <a:gd name="T18" fmla="*/ 2 w 5"/>
                <a:gd name="T19" fmla="*/ 133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2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26 w 13"/>
                <a:gd name="T5" fmla="*/ 5 h 10"/>
                <a:gd name="T6" fmla="*/ 28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3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4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1 w 32"/>
                <a:gd name="T5" fmla="*/ 23 h 16"/>
                <a:gd name="T6" fmla="*/ 41 w 32"/>
                <a:gd name="T7" fmla="*/ 30 h 16"/>
                <a:gd name="T8" fmla="*/ 43 w 32"/>
                <a:gd name="T9" fmla="*/ 22 h 16"/>
                <a:gd name="T10" fmla="*/ 33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5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20 h 16"/>
                <a:gd name="T8" fmla="*/ 30 w 56"/>
                <a:gd name="T9" fmla="*/ 23 h 16"/>
                <a:gd name="T10" fmla="*/ 43 w 56"/>
                <a:gd name="T11" fmla="*/ 30 h 16"/>
                <a:gd name="T12" fmla="*/ 45 w 56"/>
                <a:gd name="T13" fmla="*/ 20 h 16"/>
                <a:gd name="T14" fmla="*/ 30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6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1 w 32"/>
                <a:gd name="T7" fmla="*/ 9 h 9"/>
                <a:gd name="T8" fmla="*/ 21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7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8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9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99 h 112"/>
                <a:gd name="T2" fmla="*/ 9 w 18"/>
                <a:gd name="T3" fmla="*/ 99 h 112"/>
                <a:gd name="T4" fmla="*/ 9 w 18"/>
                <a:gd name="T5" fmla="*/ 73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3 h 112"/>
                <a:gd name="T20" fmla="*/ 9 w 18"/>
                <a:gd name="T21" fmla="*/ 101 h 112"/>
                <a:gd name="T22" fmla="*/ 9 w 18"/>
                <a:gd name="T23" fmla="*/ 101 h 112"/>
                <a:gd name="T24" fmla="*/ 9 w 18"/>
                <a:gd name="T25" fmla="*/ 99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0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30 w 16"/>
                <a:gd name="T1" fmla="*/ 29 h 32"/>
                <a:gd name="T2" fmla="*/ 30 w 16"/>
                <a:gd name="T3" fmla="*/ 29 h 32"/>
                <a:gd name="T4" fmla="*/ 22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9 w 16"/>
                <a:gd name="T11" fmla="*/ 18 h 32"/>
                <a:gd name="T12" fmla="*/ 24 w 16"/>
                <a:gd name="T13" fmla="*/ 32 h 32"/>
                <a:gd name="T14" fmla="*/ 24 w 16"/>
                <a:gd name="T15" fmla="*/ 32 h 32"/>
                <a:gd name="T16" fmla="*/ 30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1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2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29 h 7"/>
                <a:gd name="T4" fmla="*/ 123 w 123"/>
                <a:gd name="T5" fmla="*/ 22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3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9 w 13"/>
                <a:gd name="T1" fmla="*/ 0 h 16"/>
                <a:gd name="T2" fmla="*/ 19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28 w 13"/>
                <a:gd name="T13" fmla="*/ 5 h 16"/>
                <a:gd name="T14" fmla="*/ 28 w 13"/>
                <a:gd name="T15" fmla="*/ 5 h 16"/>
                <a:gd name="T16" fmla="*/ 19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4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4 h 41"/>
                <a:gd name="T6" fmla="*/ 0 w 23"/>
                <a:gd name="T7" fmla="*/ 47 h 41"/>
                <a:gd name="T8" fmla="*/ 5 w 23"/>
                <a:gd name="T9" fmla="*/ 52 h 41"/>
                <a:gd name="T10" fmla="*/ 13 w 23"/>
                <a:gd name="T11" fmla="*/ 36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5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2 h 39"/>
                <a:gd name="T8" fmla="*/ 5 w 16"/>
                <a:gd name="T9" fmla="*/ 38 h 39"/>
                <a:gd name="T10" fmla="*/ 0 w 16"/>
                <a:gd name="T11" fmla="*/ 49 h 39"/>
                <a:gd name="T12" fmla="*/ 6 w 16"/>
                <a:gd name="T13" fmla="*/ 50 h 39"/>
                <a:gd name="T14" fmla="*/ 10 w 16"/>
                <a:gd name="T15" fmla="*/ 40 h 39"/>
                <a:gd name="T16" fmla="*/ 11 w 16"/>
                <a:gd name="T17" fmla="*/ 34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6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9 w 13"/>
                <a:gd name="T1" fmla="*/ 0 h 58"/>
                <a:gd name="T2" fmla="*/ 19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47 h 58"/>
                <a:gd name="T12" fmla="*/ 5 w 13"/>
                <a:gd name="T13" fmla="*/ 47 h 58"/>
                <a:gd name="T14" fmla="*/ 19 w 13"/>
                <a:gd name="T15" fmla="*/ 30 h 58"/>
                <a:gd name="T16" fmla="*/ 22 w 13"/>
                <a:gd name="T17" fmla="*/ 27 h 58"/>
                <a:gd name="T18" fmla="*/ 26 w 13"/>
                <a:gd name="T19" fmla="*/ 14 h 58"/>
                <a:gd name="T20" fmla="*/ 28 w 13"/>
                <a:gd name="T21" fmla="*/ 0 h 58"/>
                <a:gd name="T22" fmla="*/ 28 w 13"/>
                <a:gd name="T23" fmla="*/ 0 h 58"/>
                <a:gd name="T24" fmla="*/ 19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7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8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21 w 6"/>
                <a:gd name="T5" fmla="*/ 7 h 16"/>
                <a:gd name="T6" fmla="*/ 1 w 6"/>
                <a:gd name="T7" fmla="*/ 5 h 16"/>
                <a:gd name="T8" fmla="*/ 1 w 6"/>
                <a:gd name="T9" fmla="*/ 20 h 16"/>
                <a:gd name="T10" fmla="*/ 1 w 6"/>
                <a:gd name="T11" fmla="*/ 30 h 16"/>
                <a:gd name="T12" fmla="*/ 34 w 6"/>
                <a:gd name="T13" fmla="*/ 26 h 16"/>
                <a:gd name="T14" fmla="*/ 34 w 6"/>
                <a:gd name="T15" fmla="*/ 20 h 16"/>
                <a:gd name="T16" fmla="*/ 34 w 6"/>
                <a:gd name="T17" fmla="*/ 7 h 16"/>
                <a:gd name="T18" fmla="*/ 34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49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9 w 30"/>
                <a:gd name="T11" fmla="*/ 9 h 9"/>
                <a:gd name="T12" fmla="*/ 19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0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30 h 16"/>
                <a:gd name="T2" fmla="*/ 1 w 65"/>
                <a:gd name="T3" fmla="*/ 30 h 16"/>
                <a:gd name="T4" fmla="*/ 16 w 65"/>
                <a:gd name="T5" fmla="*/ 22 h 16"/>
                <a:gd name="T6" fmla="*/ 29 w 65"/>
                <a:gd name="T7" fmla="*/ 20 h 16"/>
                <a:gd name="T8" fmla="*/ 57 w 65"/>
                <a:gd name="T9" fmla="*/ 20 h 16"/>
                <a:gd name="T10" fmla="*/ 76 w 65"/>
                <a:gd name="T11" fmla="*/ 7 h 16"/>
                <a:gd name="T12" fmla="*/ 76 w 65"/>
                <a:gd name="T13" fmla="*/ 0 h 16"/>
                <a:gd name="T14" fmla="*/ 57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20 h 16"/>
                <a:gd name="T22" fmla="*/ 0 w 65"/>
                <a:gd name="T23" fmla="*/ 20 h 16"/>
                <a:gd name="T24" fmla="*/ 1 w 65"/>
                <a:gd name="T25" fmla="*/ 3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1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33 h 22"/>
                <a:gd name="T2" fmla="*/ 1 w 42"/>
                <a:gd name="T3" fmla="*/ 33 h 22"/>
                <a:gd name="T4" fmla="*/ 9 w 42"/>
                <a:gd name="T5" fmla="*/ 29 h 22"/>
                <a:gd name="T6" fmla="*/ 18 w 42"/>
                <a:gd name="T7" fmla="*/ 25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4 h 22"/>
                <a:gd name="T20" fmla="*/ 0 w 42"/>
                <a:gd name="T21" fmla="*/ 29 h 22"/>
                <a:gd name="T22" fmla="*/ 0 w 42"/>
                <a:gd name="T23" fmla="*/ 29 h 22"/>
                <a:gd name="T24" fmla="*/ 1 w 42"/>
                <a:gd name="T25" fmla="*/ 33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2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3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4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32 w 20"/>
                <a:gd name="T1" fmla="*/ 22 h 18"/>
                <a:gd name="T2" fmla="*/ 32 w 20"/>
                <a:gd name="T3" fmla="*/ 22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32 w 20"/>
                <a:gd name="T13" fmla="*/ 31 h 18"/>
                <a:gd name="T14" fmla="*/ 32 w 20"/>
                <a:gd name="T15" fmla="*/ 31 h 18"/>
                <a:gd name="T16" fmla="*/ 32 w 20"/>
                <a:gd name="T17" fmla="*/ 2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5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6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1 w 30"/>
                <a:gd name="T1" fmla="*/ 8 h 13"/>
                <a:gd name="T2" fmla="*/ 41 w 30"/>
                <a:gd name="T3" fmla="*/ 8 h 13"/>
                <a:gd name="T4" fmla="*/ 26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9 w 30"/>
                <a:gd name="T13" fmla="*/ 13 h 13"/>
                <a:gd name="T14" fmla="*/ 39 w 30"/>
                <a:gd name="T15" fmla="*/ 13 h 13"/>
                <a:gd name="T16" fmla="*/ 41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7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0 w 41"/>
                <a:gd name="T1" fmla="*/ 1 h 9"/>
                <a:gd name="T2" fmla="*/ 30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0 w 41"/>
                <a:gd name="T13" fmla="*/ 4 h 9"/>
                <a:gd name="T14" fmla="*/ 30 w 41"/>
                <a:gd name="T15" fmla="*/ 4 h 9"/>
                <a:gd name="T16" fmla="*/ 30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8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7 w 39"/>
                <a:gd name="T1" fmla="*/ 0 h 13"/>
                <a:gd name="T2" fmla="*/ 47 w 39"/>
                <a:gd name="T3" fmla="*/ 0 h 13"/>
                <a:gd name="T4" fmla="*/ 39 w 39"/>
                <a:gd name="T5" fmla="*/ 5 h 13"/>
                <a:gd name="T6" fmla="*/ 31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1 w 39"/>
                <a:gd name="T17" fmla="*/ 13 h 13"/>
                <a:gd name="T18" fmla="*/ 40 w 39"/>
                <a:gd name="T19" fmla="*/ 11 h 13"/>
                <a:gd name="T20" fmla="*/ 50 w 39"/>
                <a:gd name="T21" fmla="*/ 5 h 13"/>
                <a:gd name="T22" fmla="*/ 50 w 39"/>
                <a:gd name="T23" fmla="*/ 5 h 13"/>
                <a:gd name="T24" fmla="*/ 47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9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7 h 20"/>
                <a:gd name="T6" fmla="*/ 3 w 10"/>
                <a:gd name="T7" fmla="*/ 32 h 20"/>
                <a:gd name="T8" fmla="*/ 8 w 10"/>
                <a:gd name="T9" fmla="*/ 29 h 20"/>
                <a:gd name="T10" fmla="*/ 8 w 10"/>
                <a:gd name="T11" fmla="*/ 26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6 h 20"/>
                <a:gd name="T38" fmla="*/ 3 w 10"/>
                <a:gd name="T39" fmla="*/ 27 h 20"/>
                <a:gd name="T40" fmla="*/ 7 w 10"/>
                <a:gd name="T41" fmla="*/ 29 h 20"/>
                <a:gd name="T42" fmla="*/ 7 w 10"/>
                <a:gd name="T43" fmla="*/ 26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60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61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50 h 63"/>
                <a:gd name="T10" fmla="*/ 19 w 13"/>
                <a:gd name="T11" fmla="*/ 74 h 63"/>
                <a:gd name="T12" fmla="*/ 28 w 13"/>
                <a:gd name="T13" fmla="*/ 74 h 63"/>
                <a:gd name="T14" fmla="*/ 26 w 13"/>
                <a:gd name="T15" fmla="*/ 49 h 63"/>
                <a:gd name="T16" fmla="*/ 19 w 13"/>
                <a:gd name="T17" fmla="*/ 25 h 63"/>
                <a:gd name="T18" fmla="*/ 1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62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4 h 49"/>
                <a:gd name="T8" fmla="*/ 9 w 18"/>
                <a:gd name="T9" fmla="*/ 25 h 49"/>
                <a:gd name="T10" fmla="*/ 9 w 18"/>
                <a:gd name="T11" fmla="*/ 31 h 49"/>
                <a:gd name="T12" fmla="*/ 9 w 18"/>
                <a:gd name="T13" fmla="*/ 31 h 49"/>
                <a:gd name="T14" fmla="*/ 9 w 18"/>
                <a:gd name="T15" fmla="*/ 23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63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8 w 25"/>
                <a:gd name="T9" fmla="*/ 29 h 38"/>
                <a:gd name="T10" fmla="*/ 31 w 25"/>
                <a:gd name="T11" fmla="*/ 38 h 38"/>
                <a:gd name="T12" fmla="*/ 36 w 25"/>
                <a:gd name="T13" fmla="*/ 36 h 38"/>
                <a:gd name="T14" fmla="*/ 31 w 25"/>
                <a:gd name="T15" fmla="*/ 25 h 38"/>
                <a:gd name="T16" fmla="*/ 25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64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484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0485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6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20487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8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2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9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2151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8 h 614"/>
                <a:gd name="T14" fmla="*/ 459 w 478"/>
                <a:gd name="T15" fmla="*/ 203 h 614"/>
                <a:gd name="T16" fmla="*/ 452 w 478"/>
                <a:gd name="T17" fmla="*/ 235 h 614"/>
                <a:gd name="T18" fmla="*/ 439 w 478"/>
                <a:gd name="T19" fmla="*/ 277 h 614"/>
                <a:gd name="T20" fmla="*/ 403 w 478"/>
                <a:gd name="T21" fmla="*/ 372 h 614"/>
                <a:gd name="T22" fmla="*/ 354 w 478"/>
                <a:gd name="T23" fmla="*/ 458 h 614"/>
                <a:gd name="T24" fmla="*/ 321 w 478"/>
                <a:gd name="T25" fmla="*/ 505 h 614"/>
                <a:gd name="T26" fmla="*/ 287 w 478"/>
                <a:gd name="T27" fmla="*/ 548 h 614"/>
                <a:gd name="T28" fmla="*/ 257 w 478"/>
                <a:gd name="T29" fmla="*/ 583 h 614"/>
                <a:gd name="T30" fmla="*/ 247 w 478"/>
                <a:gd name="T31" fmla="*/ 594 h 614"/>
                <a:gd name="T32" fmla="*/ 246 w 478"/>
                <a:gd name="T33" fmla="*/ 594 h 614"/>
                <a:gd name="T34" fmla="*/ 236 w 478"/>
                <a:gd name="T35" fmla="*/ 584 h 614"/>
                <a:gd name="T36" fmla="*/ 216 w 478"/>
                <a:gd name="T37" fmla="*/ 566 h 614"/>
                <a:gd name="T38" fmla="*/ 206 w 478"/>
                <a:gd name="T39" fmla="*/ 557 h 614"/>
                <a:gd name="T40" fmla="*/ 195 w 478"/>
                <a:gd name="T41" fmla="*/ 545 h 614"/>
                <a:gd name="T42" fmla="*/ 180 w 478"/>
                <a:gd name="T43" fmla="*/ 527 h 614"/>
                <a:gd name="T44" fmla="*/ 159 w 478"/>
                <a:gd name="T45" fmla="*/ 494 h 614"/>
                <a:gd name="T46" fmla="*/ 144 w 478"/>
                <a:gd name="T47" fmla="*/ 471 h 614"/>
                <a:gd name="T48" fmla="*/ 129 w 478"/>
                <a:gd name="T49" fmla="*/ 453 h 614"/>
                <a:gd name="T50" fmla="*/ 105 w 478"/>
                <a:gd name="T51" fmla="*/ 421 h 614"/>
                <a:gd name="T52" fmla="*/ 80 w 478"/>
                <a:gd name="T53" fmla="*/ 389 h 614"/>
                <a:gd name="T54" fmla="*/ 64 w 478"/>
                <a:gd name="T55" fmla="*/ 356 h 614"/>
                <a:gd name="T56" fmla="*/ 54 w 478"/>
                <a:gd name="T57" fmla="*/ 327 h 614"/>
                <a:gd name="T58" fmla="*/ 42 w 478"/>
                <a:gd name="T59" fmla="*/ 293 h 614"/>
                <a:gd name="T60" fmla="*/ 32 w 478"/>
                <a:gd name="T61" fmla="*/ 264 h 614"/>
                <a:gd name="T62" fmla="*/ 23 w 478"/>
                <a:gd name="T63" fmla="*/ 228 h 614"/>
                <a:gd name="T64" fmla="*/ 14 w 478"/>
                <a:gd name="T65" fmla="*/ 190 h 614"/>
                <a:gd name="T66" fmla="*/ 8 w 478"/>
                <a:gd name="T67" fmla="*/ 15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20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26 h 8"/>
                <a:gd name="T8" fmla="*/ 478 w 480"/>
                <a:gd name="T9" fmla="*/ 26 h 8"/>
                <a:gd name="T10" fmla="*/ 480 w 480"/>
                <a:gd name="T11" fmla="*/ 2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6 h 126"/>
                <a:gd name="T2" fmla="*/ 5 w 15"/>
                <a:gd name="T3" fmla="*/ 136 h 126"/>
                <a:gd name="T4" fmla="*/ 22 w 15"/>
                <a:gd name="T5" fmla="*/ 96 h 126"/>
                <a:gd name="T6" fmla="*/ 23 w 15"/>
                <a:gd name="T7" fmla="*/ 48 h 126"/>
                <a:gd name="T8" fmla="*/ 27 w 15"/>
                <a:gd name="T9" fmla="*/ 18 h 126"/>
                <a:gd name="T10" fmla="*/ 27 w 15"/>
                <a:gd name="T11" fmla="*/ 1 h 126"/>
                <a:gd name="T12" fmla="*/ 20 w 15"/>
                <a:gd name="T13" fmla="*/ 0 h 126"/>
                <a:gd name="T14" fmla="*/ 20 w 15"/>
                <a:gd name="T15" fmla="*/ 18 h 126"/>
                <a:gd name="T16" fmla="*/ 19 w 15"/>
                <a:gd name="T17" fmla="*/ 48 h 126"/>
                <a:gd name="T18" fmla="*/ 5 w 15"/>
                <a:gd name="T19" fmla="*/ 94 h 126"/>
                <a:gd name="T20" fmla="*/ 0 w 15"/>
                <a:gd name="T21" fmla="*/ 136 h 126"/>
                <a:gd name="T22" fmla="*/ 0 w 15"/>
                <a:gd name="T23" fmla="*/ 136 h 126"/>
                <a:gd name="T24" fmla="*/ 5 w 15"/>
                <a:gd name="T25" fmla="*/ 13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9 h 139"/>
                <a:gd name="T2" fmla="*/ 6 w 34"/>
                <a:gd name="T3" fmla="*/ 129 h 139"/>
                <a:gd name="T4" fmla="*/ 28 w 34"/>
                <a:gd name="T5" fmla="*/ 89 h 139"/>
                <a:gd name="T6" fmla="*/ 34 w 34"/>
                <a:gd name="T7" fmla="*/ 67 h 139"/>
                <a:gd name="T8" fmla="*/ 39 w 34"/>
                <a:gd name="T9" fmla="*/ 36 h 139"/>
                <a:gd name="T10" fmla="*/ 44 w 34"/>
                <a:gd name="T11" fmla="*/ 0 h 139"/>
                <a:gd name="T12" fmla="*/ 39 w 34"/>
                <a:gd name="T13" fmla="*/ 0 h 139"/>
                <a:gd name="T14" fmla="*/ 34 w 34"/>
                <a:gd name="T15" fmla="*/ 34 h 139"/>
                <a:gd name="T16" fmla="*/ 29 w 34"/>
                <a:gd name="T17" fmla="*/ 65 h 139"/>
                <a:gd name="T18" fmla="*/ 13 w 34"/>
                <a:gd name="T19" fmla="*/ 87 h 139"/>
                <a:gd name="T20" fmla="*/ 0 w 34"/>
                <a:gd name="T21" fmla="*/ 129 h 139"/>
                <a:gd name="T22" fmla="*/ 0 w 34"/>
                <a:gd name="T23" fmla="*/ 129 h 139"/>
                <a:gd name="T24" fmla="*/ 6 w 34"/>
                <a:gd name="T25" fmla="*/ 12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3 w 44"/>
                <a:gd name="T7" fmla="*/ 43 h 43"/>
                <a:gd name="T8" fmla="*/ 34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5 h 90"/>
                <a:gd name="T8" fmla="*/ 35 w 66"/>
                <a:gd name="T9" fmla="*/ 71 h 90"/>
                <a:gd name="T10" fmla="*/ 45 w 66"/>
                <a:gd name="T11" fmla="*/ 80 h 90"/>
                <a:gd name="T12" fmla="*/ 54 w 66"/>
                <a:gd name="T13" fmla="*/ 93 h 90"/>
                <a:gd name="T14" fmla="*/ 61 w 66"/>
                <a:gd name="T15" fmla="*/ 100 h 90"/>
                <a:gd name="T16" fmla="*/ 66 w 66"/>
                <a:gd name="T17" fmla="*/ 95 h 90"/>
                <a:gd name="T18" fmla="*/ 59 w 66"/>
                <a:gd name="T19" fmla="*/ 88 h 90"/>
                <a:gd name="T20" fmla="*/ 48 w 66"/>
                <a:gd name="T21" fmla="*/ 75 h 90"/>
                <a:gd name="T22" fmla="*/ 40 w 66"/>
                <a:gd name="T23" fmla="*/ 6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7 w 103"/>
                <a:gd name="T13" fmla="*/ 114 h 174"/>
                <a:gd name="T14" fmla="*/ 80 w 103"/>
                <a:gd name="T15" fmla="*/ 130 h 174"/>
                <a:gd name="T16" fmla="*/ 92 w 103"/>
                <a:gd name="T17" fmla="*/ 150 h 174"/>
                <a:gd name="T18" fmla="*/ 108 w 103"/>
                <a:gd name="T19" fmla="*/ 174 h 174"/>
                <a:gd name="T20" fmla="*/ 113 w 103"/>
                <a:gd name="T21" fmla="*/ 170 h 174"/>
                <a:gd name="T22" fmla="*/ 98 w 103"/>
                <a:gd name="T23" fmla="*/ 147 h 174"/>
                <a:gd name="T24" fmla="*/ 84 w 103"/>
                <a:gd name="T25" fmla="*/ 127 h 174"/>
                <a:gd name="T26" fmla="*/ 7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0 h 181"/>
                <a:gd name="T10" fmla="*/ 44 w 50"/>
                <a:gd name="T11" fmla="*/ 171 h 181"/>
                <a:gd name="T12" fmla="*/ 50 w 50"/>
                <a:gd name="T13" fmla="*/ 167 h 181"/>
                <a:gd name="T14" fmla="*/ 31 w 50"/>
                <a:gd name="T15" fmla="*/ 10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3 h 148"/>
                <a:gd name="T10" fmla="*/ 4 w 12"/>
                <a:gd name="T11" fmla="*/ 158 h 148"/>
                <a:gd name="T12" fmla="*/ 12 w 12"/>
                <a:gd name="T13" fmla="*/ 158 h 148"/>
                <a:gd name="T14" fmla="*/ 7 w 12"/>
                <a:gd name="T15" fmla="*/ 11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8 h 655"/>
                <a:gd name="T24" fmla="*/ 441 w 514"/>
                <a:gd name="T25" fmla="*/ 398 h 655"/>
                <a:gd name="T26" fmla="*/ 421 w 514"/>
                <a:gd name="T27" fmla="*/ 445 h 655"/>
                <a:gd name="T28" fmla="*/ 396 w 514"/>
                <a:gd name="T29" fmla="*/ 494 h 655"/>
                <a:gd name="T30" fmla="*/ 359 w 514"/>
                <a:gd name="T31" fmla="*/ 546 h 655"/>
                <a:gd name="T32" fmla="*/ 316 w 514"/>
                <a:gd name="T33" fmla="*/ 595 h 655"/>
                <a:gd name="T34" fmla="*/ 280 w 514"/>
                <a:gd name="T35" fmla="*/ 631 h 655"/>
                <a:gd name="T36" fmla="*/ 269 w 514"/>
                <a:gd name="T37" fmla="*/ 642 h 655"/>
                <a:gd name="T38" fmla="*/ 265 w 514"/>
                <a:gd name="T39" fmla="*/ 645 h 655"/>
                <a:gd name="T40" fmla="*/ 259 w 514"/>
                <a:gd name="T41" fmla="*/ 640 h 655"/>
                <a:gd name="T42" fmla="*/ 247 w 514"/>
                <a:gd name="T43" fmla="*/ 631 h 655"/>
                <a:gd name="T44" fmla="*/ 226 w 514"/>
                <a:gd name="T45" fmla="*/ 615 h 655"/>
                <a:gd name="T46" fmla="*/ 218 w 514"/>
                <a:gd name="T47" fmla="*/ 606 h 655"/>
                <a:gd name="T48" fmla="*/ 206 w 514"/>
                <a:gd name="T49" fmla="*/ 590 h 655"/>
                <a:gd name="T50" fmla="*/ 185 w 514"/>
                <a:gd name="T51" fmla="*/ 566 h 655"/>
                <a:gd name="T52" fmla="*/ 160 w 514"/>
                <a:gd name="T53" fmla="*/ 528 h 655"/>
                <a:gd name="T54" fmla="*/ 116 w 514"/>
                <a:gd name="T55" fmla="*/ 452 h 655"/>
                <a:gd name="T56" fmla="*/ 82 w 514"/>
                <a:gd name="T57" fmla="*/ 380 h 655"/>
                <a:gd name="T58" fmla="*/ 65 w 514"/>
                <a:gd name="T59" fmla="*/ 33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5 h 175"/>
                <a:gd name="T6" fmla="*/ 15 w 184"/>
                <a:gd name="T7" fmla="*/ 165 h 175"/>
                <a:gd name="T8" fmla="*/ 15 w 184"/>
                <a:gd name="T9" fmla="*/ 165 h 175"/>
                <a:gd name="T10" fmla="*/ 17 w 184"/>
                <a:gd name="T11" fmla="*/ 165 h 175"/>
                <a:gd name="T12" fmla="*/ 18 w 184"/>
                <a:gd name="T13" fmla="*/ 162 h 175"/>
                <a:gd name="T14" fmla="*/ 17 w 184"/>
                <a:gd name="T15" fmla="*/ 158 h 175"/>
                <a:gd name="T16" fmla="*/ 15 w 184"/>
                <a:gd name="T17" fmla="*/ 151 h 175"/>
                <a:gd name="T18" fmla="*/ 15 w 184"/>
                <a:gd name="T19" fmla="*/ 147 h 175"/>
                <a:gd name="T20" fmla="*/ 15 w 184"/>
                <a:gd name="T21" fmla="*/ 144 h 175"/>
                <a:gd name="T22" fmla="*/ 15 w 184"/>
                <a:gd name="T23" fmla="*/ 138 h 175"/>
                <a:gd name="T24" fmla="*/ 13 w 184"/>
                <a:gd name="T25" fmla="*/ 129 h 175"/>
                <a:gd name="T26" fmla="*/ 12 w 184"/>
                <a:gd name="T27" fmla="*/ 122 h 175"/>
                <a:gd name="T28" fmla="*/ 10 w 184"/>
                <a:gd name="T29" fmla="*/ 113 h 175"/>
                <a:gd name="T30" fmla="*/ 8 w 184"/>
                <a:gd name="T31" fmla="*/ 102 h 175"/>
                <a:gd name="T32" fmla="*/ 8 w 184"/>
                <a:gd name="T33" fmla="*/ 93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0 w 58"/>
                <a:gd name="T15" fmla="*/ 6 h 89"/>
                <a:gd name="T16" fmla="*/ 43 w 58"/>
                <a:gd name="T17" fmla="*/ 4 h 89"/>
                <a:gd name="T18" fmla="*/ 50 w 58"/>
                <a:gd name="T19" fmla="*/ 2 h 89"/>
                <a:gd name="T20" fmla="*/ 51 w 58"/>
                <a:gd name="T21" fmla="*/ 4 h 89"/>
                <a:gd name="T22" fmla="*/ 51 w 58"/>
                <a:gd name="T23" fmla="*/ 7 h 89"/>
                <a:gd name="T24" fmla="*/ 51 w 58"/>
                <a:gd name="T25" fmla="*/ 9 h 89"/>
                <a:gd name="T26" fmla="*/ 53 w 58"/>
                <a:gd name="T27" fmla="*/ 27 h 89"/>
                <a:gd name="T28" fmla="*/ 48 w 58"/>
                <a:gd name="T29" fmla="*/ 33 h 89"/>
                <a:gd name="T30" fmla="*/ 43 w 58"/>
                <a:gd name="T31" fmla="*/ 34 h 89"/>
                <a:gd name="T32" fmla="*/ 43 w 58"/>
                <a:gd name="T33" fmla="*/ 42 h 89"/>
                <a:gd name="T34" fmla="*/ 46 w 58"/>
                <a:gd name="T35" fmla="*/ 45 h 89"/>
                <a:gd name="T36" fmla="*/ 48 w 58"/>
                <a:gd name="T37" fmla="*/ 54 h 89"/>
                <a:gd name="T38" fmla="*/ 51 w 58"/>
                <a:gd name="T39" fmla="*/ 33 h 89"/>
                <a:gd name="T40" fmla="*/ 53 w 58"/>
                <a:gd name="T41" fmla="*/ 31 h 89"/>
                <a:gd name="T42" fmla="*/ 56 w 58"/>
                <a:gd name="T43" fmla="*/ 31 h 89"/>
                <a:gd name="T44" fmla="*/ 61 w 58"/>
                <a:gd name="T45" fmla="*/ 31 h 89"/>
                <a:gd name="T46" fmla="*/ 68 w 58"/>
                <a:gd name="T47" fmla="*/ 38 h 89"/>
                <a:gd name="T48" fmla="*/ 61 w 58"/>
                <a:gd name="T49" fmla="*/ 40 h 89"/>
                <a:gd name="T50" fmla="*/ 56 w 58"/>
                <a:gd name="T51" fmla="*/ 34 h 89"/>
                <a:gd name="T52" fmla="*/ 53 w 58"/>
                <a:gd name="T53" fmla="*/ 34 h 89"/>
                <a:gd name="T54" fmla="*/ 51 w 58"/>
                <a:gd name="T55" fmla="*/ 36 h 89"/>
                <a:gd name="T56" fmla="*/ 53 w 58"/>
                <a:gd name="T57" fmla="*/ 40 h 89"/>
                <a:gd name="T58" fmla="*/ 53 w 58"/>
                <a:gd name="T59" fmla="*/ 51 h 89"/>
                <a:gd name="T60" fmla="*/ 46 w 58"/>
                <a:gd name="T61" fmla="*/ 62 h 89"/>
                <a:gd name="T62" fmla="*/ 50 w 58"/>
                <a:gd name="T63" fmla="*/ 81 h 89"/>
                <a:gd name="T64" fmla="*/ 4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0 w 58"/>
                <a:gd name="T71" fmla="*/ 76 h 89"/>
                <a:gd name="T72" fmla="*/ 4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30 w 56"/>
                <a:gd name="T21" fmla="*/ 4 h 89"/>
                <a:gd name="T22" fmla="*/ 30 w 56"/>
                <a:gd name="T23" fmla="*/ 7 h 89"/>
                <a:gd name="T24" fmla="*/ 33 w 56"/>
                <a:gd name="T25" fmla="*/ 11 h 89"/>
                <a:gd name="T26" fmla="*/ 31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30 w 56"/>
                <a:gd name="T39" fmla="*/ 33 h 89"/>
                <a:gd name="T40" fmla="*/ 33 w 56"/>
                <a:gd name="T41" fmla="*/ 31 h 89"/>
                <a:gd name="T42" fmla="*/ 36 w 56"/>
                <a:gd name="T43" fmla="*/ 31 h 89"/>
                <a:gd name="T44" fmla="*/ 43 w 56"/>
                <a:gd name="T45" fmla="*/ 33 h 89"/>
                <a:gd name="T46" fmla="*/ 46 w 56"/>
                <a:gd name="T47" fmla="*/ 38 h 89"/>
                <a:gd name="T48" fmla="*/ 38 w 56"/>
                <a:gd name="T49" fmla="*/ 40 h 89"/>
                <a:gd name="T50" fmla="*/ 36 w 56"/>
                <a:gd name="T51" fmla="*/ 34 h 89"/>
                <a:gd name="T52" fmla="*/ 33 w 56"/>
                <a:gd name="T53" fmla="*/ 34 h 89"/>
                <a:gd name="T54" fmla="*/ 31 w 56"/>
                <a:gd name="T55" fmla="*/ 36 h 89"/>
                <a:gd name="T56" fmla="*/ 31 w 56"/>
                <a:gd name="T57" fmla="*/ 42 h 89"/>
                <a:gd name="T58" fmla="*/ 31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8 w 56"/>
                <a:gd name="T15" fmla="*/ 6 h 87"/>
                <a:gd name="T16" fmla="*/ 40 w 56"/>
                <a:gd name="T17" fmla="*/ 4 h 87"/>
                <a:gd name="T18" fmla="*/ 48 w 56"/>
                <a:gd name="T19" fmla="*/ 0 h 87"/>
                <a:gd name="T20" fmla="*/ 49 w 56"/>
                <a:gd name="T21" fmla="*/ 4 h 87"/>
                <a:gd name="T22" fmla="*/ 49 w 56"/>
                <a:gd name="T23" fmla="*/ 8 h 87"/>
                <a:gd name="T24" fmla="*/ 53 w 56"/>
                <a:gd name="T25" fmla="*/ 9 h 87"/>
                <a:gd name="T26" fmla="*/ 51 w 56"/>
                <a:gd name="T27" fmla="*/ 27 h 87"/>
                <a:gd name="T28" fmla="*/ 46 w 56"/>
                <a:gd name="T29" fmla="*/ 33 h 87"/>
                <a:gd name="T30" fmla="*/ 43 w 56"/>
                <a:gd name="T31" fmla="*/ 35 h 87"/>
                <a:gd name="T32" fmla="*/ 43 w 56"/>
                <a:gd name="T33" fmla="*/ 44 h 87"/>
                <a:gd name="T34" fmla="*/ 46 w 56"/>
                <a:gd name="T35" fmla="*/ 45 h 87"/>
                <a:gd name="T36" fmla="*/ 48 w 56"/>
                <a:gd name="T37" fmla="*/ 56 h 87"/>
                <a:gd name="T38" fmla="*/ 49 w 56"/>
                <a:gd name="T39" fmla="*/ 33 h 87"/>
                <a:gd name="T40" fmla="*/ 53 w 56"/>
                <a:gd name="T41" fmla="*/ 29 h 87"/>
                <a:gd name="T42" fmla="*/ 56 w 56"/>
                <a:gd name="T43" fmla="*/ 29 h 87"/>
                <a:gd name="T44" fmla="*/ 63 w 56"/>
                <a:gd name="T45" fmla="*/ 33 h 87"/>
                <a:gd name="T46" fmla="*/ 66 w 56"/>
                <a:gd name="T47" fmla="*/ 38 h 87"/>
                <a:gd name="T48" fmla="*/ 58 w 56"/>
                <a:gd name="T49" fmla="*/ 38 h 87"/>
                <a:gd name="T50" fmla="*/ 56 w 56"/>
                <a:gd name="T51" fmla="*/ 35 h 87"/>
                <a:gd name="T52" fmla="*/ 53 w 56"/>
                <a:gd name="T53" fmla="*/ 35 h 87"/>
                <a:gd name="T54" fmla="*/ 51 w 56"/>
                <a:gd name="T55" fmla="*/ 36 h 87"/>
                <a:gd name="T56" fmla="*/ 51 w 56"/>
                <a:gd name="T57" fmla="*/ 40 h 87"/>
                <a:gd name="T58" fmla="*/ 53 w 56"/>
                <a:gd name="T59" fmla="*/ 51 h 87"/>
                <a:gd name="T60" fmla="*/ 45 w 56"/>
                <a:gd name="T61" fmla="*/ 62 h 87"/>
                <a:gd name="T62" fmla="*/ 4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0 w 56"/>
                <a:gd name="T71" fmla="*/ 76 h 87"/>
                <a:gd name="T72" fmla="*/ 3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9 h 124"/>
                <a:gd name="T2" fmla="*/ 72 w 146"/>
                <a:gd name="T3" fmla="*/ 0 h 124"/>
                <a:gd name="T4" fmla="*/ 136 w 146"/>
                <a:gd name="T5" fmla="*/ 109 h 124"/>
                <a:gd name="T6" fmla="*/ 136 w 146"/>
                <a:gd name="T7" fmla="*/ 132 h 124"/>
                <a:gd name="T8" fmla="*/ 72 w 146"/>
                <a:gd name="T9" fmla="*/ 30 h 124"/>
                <a:gd name="T10" fmla="*/ 2 w 146"/>
                <a:gd name="T11" fmla="*/ 134 h 124"/>
                <a:gd name="T12" fmla="*/ 0 w 146"/>
                <a:gd name="T13" fmla="*/ 10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1 h 171"/>
                <a:gd name="T2" fmla="*/ 5 w 5"/>
                <a:gd name="T3" fmla="*/ 15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9 h 171"/>
                <a:gd name="T10" fmla="*/ 3 w 5"/>
                <a:gd name="T11" fmla="*/ 161 h 171"/>
                <a:gd name="T12" fmla="*/ 3 w 5"/>
                <a:gd name="T13" fmla="*/ 161 h 171"/>
                <a:gd name="T14" fmla="*/ 5 w 5"/>
                <a:gd name="T15" fmla="*/ 161 h 171"/>
                <a:gd name="T16" fmla="*/ 5 w 5"/>
                <a:gd name="T17" fmla="*/ 159 h 171"/>
                <a:gd name="T18" fmla="*/ 3 w 5"/>
                <a:gd name="T19" fmla="*/ 16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5 w 505"/>
                <a:gd name="T1" fmla="*/ 7 h 9"/>
                <a:gd name="T2" fmla="*/ 49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5 w 505"/>
                <a:gd name="T9" fmla="*/ 7 h 9"/>
                <a:gd name="T10" fmla="*/ 49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7 h 37"/>
                <a:gd name="T2" fmla="*/ 3 w 6"/>
                <a:gd name="T3" fmla="*/ 47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6 h 37"/>
                <a:gd name="T14" fmla="*/ 0 w 6"/>
                <a:gd name="T15" fmla="*/ 46 h 37"/>
                <a:gd name="T16" fmla="*/ 3 w 6"/>
                <a:gd name="T17" fmla="*/ 4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1 h 131"/>
                <a:gd name="T2" fmla="*/ 5 w 16"/>
                <a:gd name="T3" fmla="*/ 121 h 131"/>
                <a:gd name="T4" fmla="*/ 11 w 16"/>
                <a:gd name="T5" fmla="*/ 7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6 h 131"/>
                <a:gd name="T20" fmla="*/ 0 w 16"/>
                <a:gd name="T21" fmla="*/ 120 h 131"/>
                <a:gd name="T22" fmla="*/ 0 w 16"/>
                <a:gd name="T23" fmla="*/ 120 h 131"/>
                <a:gd name="T24" fmla="*/ 5 w 16"/>
                <a:gd name="T25" fmla="*/ 12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2 w 110"/>
                <a:gd name="T13" fmla="*/ 223 h 344"/>
                <a:gd name="T14" fmla="*/ 84 w 110"/>
                <a:gd name="T15" fmla="*/ 182 h 344"/>
                <a:gd name="T16" fmla="*/ 95 w 110"/>
                <a:gd name="T17" fmla="*/ 139 h 344"/>
                <a:gd name="T18" fmla="*/ 105 w 110"/>
                <a:gd name="T19" fmla="*/ 93 h 344"/>
                <a:gd name="T20" fmla="*/ 113 w 110"/>
                <a:gd name="T21" fmla="*/ 48 h 344"/>
                <a:gd name="T22" fmla="*/ 120 w 110"/>
                <a:gd name="T23" fmla="*/ 1 h 344"/>
                <a:gd name="T24" fmla="*/ 115 w 110"/>
                <a:gd name="T25" fmla="*/ 0 h 344"/>
                <a:gd name="T26" fmla="*/ 107 w 110"/>
                <a:gd name="T27" fmla="*/ 47 h 344"/>
                <a:gd name="T28" fmla="*/ 98 w 110"/>
                <a:gd name="T29" fmla="*/ 93 h 344"/>
                <a:gd name="T30" fmla="*/ 90 w 110"/>
                <a:gd name="T31" fmla="*/ 137 h 344"/>
                <a:gd name="T32" fmla="*/ 79 w 110"/>
                <a:gd name="T33" fmla="*/ 180 h 344"/>
                <a:gd name="T34" fmla="*/ 6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7 w 131"/>
                <a:gd name="T13" fmla="*/ 90 h 155"/>
                <a:gd name="T14" fmla="*/ 98 w 131"/>
                <a:gd name="T15" fmla="*/ 65 h 155"/>
                <a:gd name="T16" fmla="*/ 121 w 131"/>
                <a:gd name="T17" fmla="*/ 34 h 155"/>
                <a:gd name="T18" fmla="*/ 141 w 131"/>
                <a:gd name="T19" fmla="*/ 3 h 155"/>
                <a:gd name="T20" fmla="*/ 136 w 131"/>
                <a:gd name="T21" fmla="*/ 0 h 155"/>
                <a:gd name="T22" fmla="*/ 115 w 131"/>
                <a:gd name="T23" fmla="*/ 30 h 155"/>
                <a:gd name="T24" fmla="*/ 9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4 w 46"/>
                <a:gd name="T9" fmla="*/ 34 h 40"/>
                <a:gd name="T10" fmla="*/ 31 w 46"/>
                <a:gd name="T11" fmla="*/ 40 h 40"/>
                <a:gd name="T12" fmla="*/ 36 w 46"/>
                <a:gd name="T13" fmla="*/ 34 h 40"/>
                <a:gd name="T14" fmla="*/ 27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2 w 82"/>
                <a:gd name="T7" fmla="*/ 77 h 108"/>
                <a:gd name="T8" fmla="*/ 57 w 82"/>
                <a:gd name="T9" fmla="*/ 97 h 108"/>
                <a:gd name="T10" fmla="*/ 69 w 82"/>
                <a:gd name="T11" fmla="*/ 108 h 108"/>
                <a:gd name="T12" fmla="*/ 72 w 82"/>
                <a:gd name="T13" fmla="*/ 104 h 108"/>
                <a:gd name="T14" fmla="*/ 62 w 82"/>
                <a:gd name="T15" fmla="*/ 92 h 108"/>
                <a:gd name="T16" fmla="*/ 4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1 h 186"/>
                <a:gd name="T14" fmla="*/ 57 w 92"/>
                <a:gd name="T15" fmla="*/ 146 h 186"/>
                <a:gd name="T16" fmla="*/ 71 w 92"/>
                <a:gd name="T17" fmla="*/ 171 h 186"/>
                <a:gd name="T18" fmla="*/ 87 w 92"/>
                <a:gd name="T19" fmla="*/ 196 h 186"/>
                <a:gd name="T20" fmla="*/ 92 w 92"/>
                <a:gd name="T21" fmla="*/ 195 h 186"/>
                <a:gd name="T22" fmla="*/ 77 w 92"/>
                <a:gd name="T23" fmla="*/ 167 h 186"/>
                <a:gd name="T24" fmla="*/ 62 w 92"/>
                <a:gd name="T25" fmla="*/ 142 h 186"/>
                <a:gd name="T26" fmla="*/ 51 w 92"/>
                <a:gd name="T27" fmla="*/ 11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7 h 173"/>
                <a:gd name="T10" fmla="*/ 43 w 50"/>
                <a:gd name="T11" fmla="*/ 163 h 173"/>
                <a:gd name="T12" fmla="*/ 50 w 50"/>
                <a:gd name="T13" fmla="*/ 161 h 173"/>
                <a:gd name="T14" fmla="*/ 38 w 50"/>
                <a:gd name="T15" fmla="*/ 125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1 w 352"/>
                <a:gd name="T1" fmla="*/ 1 h 456"/>
                <a:gd name="T2" fmla="*/ 239 w 352"/>
                <a:gd name="T3" fmla="*/ 14 h 456"/>
                <a:gd name="T4" fmla="*/ 226 w 352"/>
                <a:gd name="T5" fmla="*/ 41 h 456"/>
                <a:gd name="T6" fmla="*/ 215 w 352"/>
                <a:gd name="T7" fmla="*/ 90 h 456"/>
                <a:gd name="T8" fmla="*/ 208 w 352"/>
                <a:gd name="T9" fmla="*/ 149 h 456"/>
                <a:gd name="T10" fmla="*/ 205 w 352"/>
                <a:gd name="T11" fmla="*/ 193 h 456"/>
                <a:gd name="T12" fmla="*/ 208 w 352"/>
                <a:gd name="T13" fmla="*/ 211 h 456"/>
                <a:gd name="T14" fmla="*/ 215 w 352"/>
                <a:gd name="T15" fmla="*/ 211 h 456"/>
                <a:gd name="T16" fmla="*/ 231 w 352"/>
                <a:gd name="T17" fmla="*/ 211 h 456"/>
                <a:gd name="T18" fmla="*/ 259 w 352"/>
                <a:gd name="T19" fmla="*/ 211 h 456"/>
                <a:gd name="T20" fmla="*/ 297 w 352"/>
                <a:gd name="T21" fmla="*/ 205 h 456"/>
                <a:gd name="T22" fmla="*/ 329 w 352"/>
                <a:gd name="T23" fmla="*/ 196 h 456"/>
                <a:gd name="T24" fmla="*/ 346 w 352"/>
                <a:gd name="T25" fmla="*/ 186 h 456"/>
                <a:gd name="T26" fmla="*/ 362 w 352"/>
                <a:gd name="T27" fmla="*/ 166 h 456"/>
                <a:gd name="T28" fmla="*/ 351 w 352"/>
                <a:gd name="T29" fmla="*/ 271 h 456"/>
                <a:gd name="T30" fmla="*/ 329 w 352"/>
                <a:gd name="T31" fmla="*/ 260 h 456"/>
                <a:gd name="T32" fmla="*/ 301 w 352"/>
                <a:gd name="T33" fmla="*/ 251 h 456"/>
                <a:gd name="T34" fmla="*/ 272 w 352"/>
                <a:gd name="T35" fmla="*/ 246 h 456"/>
                <a:gd name="T36" fmla="*/ 247 w 352"/>
                <a:gd name="T37" fmla="*/ 242 h 456"/>
                <a:gd name="T38" fmla="*/ 220 w 352"/>
                <a:gd name="T39" fmla="*/ 241 h 456"/>
                <a:gd name="T40" fmla="*/ 215 w 352"/>
                <a:gd name="T41" fmla="*/ 241 h 456"/>
                <a:gd name="T42" fmla="*/ 205 w 352"/>
                <a:gd name="T43" fmla="*/ 242 h 456"/>
                <a:gd name="T44" fmla="*/ 205 w 352"/>
                <a:gd name="T45" fmla="*/ 260 h 456"/>
                <a:gd name="T46" fmla="*/ 205 w 352"/>
                <a:gd name="T47" fmla="*/ 280 h 456"/>
                <a:gd name="T48" fmla="*/ 210 w 352"/>
                <a:gd name="T49" fmla="*/ 342 h 456"/>
                <a:gd name="T50" fmla="*/ 220 w 352"/>
                <a:gd name="T51" fmla="*/ 399 h 456"/>
                <a:gd name="T52" fmla="*/ 228 w 352"/>
                <a:gd name="T53" fmla="*/ 423 h 456"/>
                <a:gd name="T54" fmla="*/ 244 w 352"/>
                <a:gd name="T55" fmla="*/ 444 h 456"/>
                <a:gd name="T56" fmla="*/ 116 w 352"/>
                <a:gd name="T57" fmla="*/ 444 h 456"/>
                <a:gd name="T58" fmla="*/ 124 w 352"/>
                <a:gd name="T59" fmla="*/ 430 h 456"/>
                <a:gd name="T60" fmla="*/ 139 w 352"/>
                <a:gd name="T61" fmla="*/ 398 h 456"/>
                <a:gd name="T62" fmla="*/ 144 w 352"/>
                <a:gd name="T63" fmla="*/ 383 h 456"/>
                <a:gd name="T64" fmla="*/ 149 w 352"/>
                <a:gd name="T65" fmla="*/ 369 h 456"/>
                <a:gd name="T66" fmla="*/ 152 w 352"/>
                <a:gd name="T67" fmla="*/ 343 h 456"/>
                <a:gd name="T68" fmla="*/ 159 w 352"/>
                <a:gd name="T69" fmla="*/ 302 h 456"/>
                <a:gd name="T70" fmla="*/ 160 w 352"/>
                <a:gd name="T71" fmla="*/ 260 h 456"/>
                <a:gd name="T72" fmla="*/ 159 w 352"/>
                <a:gd name="T73" fmla="*/ 244 h 456"/>
                <a:gd name="T74" fmla="*/ 154 w 352"/>
                <a:gd name="T75" fmla="*/ 242 h 456"/>
                <a:gd name="T76" fmla="*/ 149 w 352"/>
                <a:gd name="T77" fmla="*/ 242 h 456"/>
                <a:gd name="T78" fmla="*/ 134 w 352"/>
                <a:gd name="T79" fmla="*/ 241 h 456"/>
                <a:gd name="T80" fmla="*/ 105 w 352"/>
                <a:gd name="T81" fmla="*/ 242 h 456"/>
                <a:gd name="T82" fmla="*/ 75 w 352"/>
                <a:gd name="T83" fmla="*/ 246 h 456"/>
                <a:gd name="T84" fmla="*/ 44 w 352"/>
                <a:gd name="T85" fmla="*/ 255 h 456"/>
                <a:gd name="T86" fmla="*/ 19 w 352"/>
                <a:gd name="T87" fmla="*/ 266 h 456"/>
                <a:gd name="T88" fmla="*/ 1 w 352"/>
                <a:gd name="T89" fmla="*/ 27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0 w 20"/>
                <a:gd name="T7" fmla="*/ 20 h 45"/>
                <a:gd name="T8" fmla="*/ 25 w 20"/>
                <a:gd name="T9" fmla="*/ 13 h 45"/>
                <a:gd name="T10" fmla="*/ 30 w 20"/>
                <a:gd name="T11" fmla="*/ 6 h 45"/>
                <a:gd name="T12" fmla="*/ 27 w 20"/>
                <a:gd name="T13" fmla="*/ 0 h 45"/>
                <a:gd name="T14" fmla="*/ 2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5 h 65"/>
                <a:gd name="T2" fmla="*/ 5 w 12"/>
                <a:gd name="T3" fmla="*/ 75 h 65"/>
                <a:gd name="T4" fmla="*/ 5 w 12"/>
                <a:gd name="T5" fmla="*/ 62 h 65"/>
                <a:gd name="T6" fmla="*/ 7 w 12"/>
                <a:gd name="T7" fmla="*/ 4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8 h 65"/>
                <a:gd name="T18" fmla="*/ 2 w 12"/>
                <a:gd name="T19" fmla="*/ 60 h 65"/>
                <a:gd name="T20" fmla="*/ 0 w 12"/>
                <a:gd name="T21" fmla="*/ 75 h 65"/>
                <a:gd name="T22" fmla="*/ 0 w 12"/>
                <a:gd name="T23" fmla="*/ 75 h 65"/>
                <a:gd name="T24" fmla="*/ 5 w 12"/>
                <a:gd name="T25" fmla="*/ 7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5 w 35"/>
                <a:gd name="T1" fmla="*/ 0 h 7"/>
                <a:gd name="T2" fmla="*/ 4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22 h 7"/>
                <a:gd name="T10" fmla="*/ 9 w 35"/>
                <a:gd name="T11" fmla="*/ 25 h 7"/>
                <a:gd name="T12" fmla="*/ 45 w 35"/>
                <a:gd name="T13" fmla="*/ 25 h 7"/>
                <a:gd name="T14" fmla="*/ 45 w 35"/>
                <a:gd name="T15" fmla="*/ 25 h 7"/>
                <a:gd name="T16" fmla="*/ 4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6 w 56"/>
                <a:gd name="T1" fmla="*/ 0 h 10"/>
                <a:gd name="T2" fmla="*/ 46 w 56"/>
                <a:gd name="T3" fmla="*/ 0 h 10"/>
                <a:gd name="T4" fmla="*/ 32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4 w 56"/>
                <a:gd name="T19" fmla="*/ 5 h 10"/>
                <a:gd name="T20" fmla="*/ 46 w 56"/>
                <a:gd name="T21" fmla="*/ 5 h 10"/>
                <a:gd name="T22" fmla="*/ 46 w 56"/>
                <a:gd name="T23" fmla="*/ 5 h 10"/>
                <a:gd name="T24" fmla="*/ 4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9 w 41"/>
                <a:gd name="T1" fmla="*/ 0 h 18"/>
                <a:gd name="T2" fmla="*/ 49 w 41"/>
                <a:gd name="T3" fmla="*/ 0 h 18"/>
                <a:gd name="T4" fmla="*/ 41 w 41"/>
                <a:gd name="T5" fmla="*/ 4 h 18"/>
                <a:gd name="T6" fmla="*/ 33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33 w 41"/>
                <a:gd name="T17" fmla="*/ 9 h 18"/>
                <a:gd name="T18" fmla="*/ 42 w 41"/>
                <a:gd name="T19" fmla="*/ 9 h 18"/>
                <a:gd name="T20" fmla="*/ 51 w 41"/>
                <a:gd name="T21" fmla="*/ 5 h 18"/>
                <a:gd name="T22" fmla="*/ 51 w 41"/>
                <a:gd name="T23" fmla="*/ 5 h 18"/>
                <a:gd name="T24" fmla="*/ 4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2 h 124"/>
                <a:gd name="T2" fmla="*/ 5 w 5"/>
                <a:gd name="T3" fmla="*/ 12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9 h 124"/>
                <a:gd name="T10" fmla="*/ 2 w 5"/>
                <a:gd name="T11" fmla="*/ 132 h 124"/>
                <a:gd name="T12" fmla="*/ 2 w 5"/>
                <a:gd name="T13" fmla="*/ 132 h 124"/>
                <a:gd name="T14" fmla="*/ 5 w 5"/>
                <a:gd name="T15" fmla="*/ 134 h 124"/>
                <a:gd name="T16" fmla="*/ 5 w 5"/>
                <a:gd name="T17" fmla="*/ 129 h 124"/>
                <a:gd name="T18" fmla="*/ 2 w 5"/>
                <a:gd name="T19" fmla="*/ 13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24 w 13"/>
                <a:gd name="T5" fmla="*/ 5 h 10"/>
                <a:gd name="T6" fmla="*/ 26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0 w 32"/>
                <a:gd name="T5" fmla="*/ 22 h 16"/>
                <a:gd name="T6" fmla="*/ 40 w 32"/>
                <a:gd name="T7" fmla="*/ 28 h 16"/>
                <a:gd name="T8" fmla="*/ 42 w 32"/>
                <a:gd name="T9" fmla="*/ 21 h 16"/>
                <a:gd name="T10" fmla="*/ 3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5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9 h 16"/>
                <a:gd name="T8" fmla="*/ 31 w 56"/>
                <a:gd name="T9" fmla="*/ 22 h 16"/>
                <a:gd name="T10" fmla="*/ 44 w 56"/>
                <a:gd name="T11" fmla="*/ 28 h 16"/>
                <a:gd name="T12" fmla="*/ 46 w 56"/>
                <a:gd name="T13" fmla="*/ 19 h 16"/>
                <a:gd name="T14" fmla="*/ 3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2 w 32"/>
                <a:gd name="T7" fmla="*/ 9 h 9"/>
                <a:gd name="T8" fmla="*/ 2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100 h 112"/>
                <a:gd name="T2" fmla="*/ 9 w 18"/>
                <a:gd name="T3" fmla="*/ 100 h 112"/>
                <a:gd name="T4" fmla="*/ 9 w 18"/>
                <a:gd name="T5" fmla="*/ 74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4 h 112"/>
                <a:gd name="T20" fmla="*/ 9 w 18"/>
                <a:gd name="T21" fmla="*/ 102 h 112"/>
                <a:gd name="T22" fmla="*/ 9 w 18"/>
                <a:gd name="T23" fmla="*/ 102 h 112"/>
                <a:gd name="T24" fmla="*/ 9 w 18"/>
                <a:gd name="T25" fmla="*/ 10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8 w 16"/>
                <a:gd name="T1" fmla="*/ 29 h 32"/>
                <a:gd name="T2" fmla="*/ 28 w 16"/>
                <a:gd name="T3" fmla="*/ 29 h 32"/>
                <a:gd name="T4" fmla="*/ 2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8 w 16"/>
                <a:gd name="T11" fmla="*/ 18 h 32"/>
                <a:gd name="T12" fmla="*/ 23 w 16"/>
                <a:gd name="T13" fmla="*/ 32 h 32"/>
                <a:gd name="T14" fmla="*/ 23 w 16"/>
                <a:gd name="T15" fmla="*/ 32 h 32"/>
                <a:gd name="T16" fmla="*/ 28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25 h 7"/>
                <a:gd name="T4" fmla="*/ 123 w 123"/>
                <a:gd name="T5" fmla="*/ 19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8 w 13"/>
                <a:gd name="T1" fmla="*/ 0 h 16"/>
                <a:gd name="T2" fmla="*/ 18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26 w 13"/>
                <a:gd name="T13" fmla="*/ 5 h 16"/>
                <a:gd name="T14" fmla="*/ 26 w 13"/>
                <a:gd name="T15" fmla="*/ 5 h 16"/>
                <a:gd name="T16" fmla="*/ 1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3 h 41"/>
                <a:gd name="T6" fmla="*/ 0 w 23"/>
                <a:gd name="T7" fmla="*/ 46 h 41"/>
                <a:gd name="T8" fmla="*/ 5 w 23"/>
                <a:gd name="T9" fmla="*/ 51 h 41"/>
                <a:gd name="T10" fmla="*/ 13 w 23"/>
                <a:gd name="T11" fmla="*/ 3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6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1 h 39"/>
                <a:gd name="T8" fmla="*/ 5 w 16"/>
                <a:gd name="T9" fmla="*/ 37 h 39"/>
                <a:gd name="T10" fmla="*/ 0 w 16"/>
                <a:gd name="T11" fmla="*/ 48 h 39"/>
                <a:gd name="T12" fmla="*/ 6 w 16"/>
                <a:gd name="T13" fmla="*/ 49 h 39"/>
                <a:gd name="T14" fmla="*/ 10 w 16"/>
                <a:gd name="T15" fmla="*/ 39 h 39"/>
                <a:gd name="T16" fmla="*/ 11 w 16"/>
                <a:gd name="T17" fmla="*/ 3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8 w 13"/>
                <a:gd name="T1" fmla="*/ 0 h 58"/>
                <a:gd name="T2" fmla="*/ 1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0 h 58"/>
                <a:gd name="T10" fmla="*/ 0 w 13"/>
                <a:gd name="T11" fmla="*/ 48 h 58"/>
                <a:gd name="T12" fmla="*/ 5 w 13"/>
                <a:gd name="T13" fmla="*/ 48 h 58"/>
                <a:gd name="T14" fmla="*/ 18 w 13"/>
                <a:gd name="T15" fmla="*/ 31 h 58"/>
                <a:gd name="T16" fmla="*/ 20 w 13"/>
                <a:gd name="T17" fmla="*/ 27 h 58"/>
                <a:gd name="T18" fmla="*/ 24 w 13"/>
                <a:gd name="T19" fmla="*/ 14 h 58"/>
                <a:gd name="T20" fmla="*/ 26 w 13"/>
                <a:gd name="T21" fmla="*/ 0 h 58"/>
                <a:gd name="T22" fmla="*/ 26 w 13"/>
                <a:gd name="T23" fmla="*/ 0 h 58"/>
                <a:gd name="T24" fmla="*/ 1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8 w 6"/>
                <a:gd name="T5" fmla="*/ 7 h 16"/>
                <a:gd name="T6" fmla="*/ 1 w 6"/>
                <a:gd name="T7" fmla="*/ 5 h 16"/>
                <a:gd name="T8" fmla="*/ 1 w 6"/>
                <a:gd name="T9" fmla="*/ 19 h 16"/>
                <a:gd name="T10" fmla="*/ 1 w 6"/>
                <a:gd name="T11" fmla="*/ 28 h 16"/>
                <a:gd name="T12" fmla="*/ 29 w 6"/>
                <a:gd name="T13" fmla="*/ 24 h 16"/>
                <a:gd name="T14" fmla="*/ 29 w 6"/>
                <a:gd name="T15" fmla="*/ 19 h 16"/>
                <a:gd name="T16" fmla="*/ 29 w 6"/>
                <a:gd name="T17" fmla="*/ 7 h 16"/>
                <a:gd name="T18" fmla="*/ 29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6 w 30"/>
                <a:gd name="T9" fmla="*/ 9 h 9"/>
                <a:gd name="T10" fmla="*/ 20 w 30"/>
                <a:gd name="T11" fmla="*/ 9 h 9"/>
                <a:gd name="T12" fmla="*/ 20 w 30"/>
                <a:gd name="T13" fmla="*/ 2 h 9"/>
                <a:gd name="T14" fmla="*/ 16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8 h 16"/>
                <a:gd name="T2" fmla="*/ 1 w 65"/>
                <a:gd name="T3" fmla="*/ 28 h 16"/>
                <a:gd name="T4" fmla="*/ 16 w 65"/>
                <a:gd name="T5" fmla="*/ 21 h 16"/>
                <a:gd name="T6" fmla="*/ 29 w 65"/>
                <a:gd name="T7" fmla="*/ 19 h 16"/>
                <a:gd name="T8" fmla="*/ 56 w 65"/>
                <a:gd name="T9" fmla="*/ 19 h 16"/>
                <a:gd name="T10" fmla="*/ 75 w 65"/>
                <a:gd name="T11" fmla="*/ 7 h 16"/>
                <a:gd name="T12" fmla="*/ 75 w 65"/>
                <a:gd name="T13" fmla="*/ 0 h 16"/>
                <a:gd name="T14" fmla="*/ 5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9 h 16"/>
                <a:gd name="T22" fmla="*/ 0 w 65"/>
                <a:gd name="T23" fmla="*/ 19 h 16"/>
                <a:gd name="T24" fmla="*/ 1 w 65"/>
                <a:gd name="T25" fmla="*/ 28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32 h 22"/>
                <a:gd name="T2" fmla="*/ 1 w 42"/>
                <a:gd name="T3" fmla="*/ 32 h 22"/>
                <a:gd name="T4" fmla="*/ 9 w 42"/>
                <a:gd name="T5" fmla="*/ 28 h 22"/>
                <a:gd name="T6" fmla="*/ 18 w 42"/>
                <a:gd name="T7" fmla="*/ 2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3 h 22"/>
                <a:gd name="T20" fmla="*/ 0 w 42"/>
                <a:gd name="T21" fmla="*/ 28 h 22"/>
                <a:gd name="T22" fmla="*/ 0 w 42"/>
                <a:gd name="T23" fmla="*/ 28 h 22"/>
                <a:gd name="T24" fmla="*/ 1 w 42"/>
                <a:gd name="T25" fmla="*/ 3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30 w 20"/>
                <a:gd name="T1" fmla="*/ 21 h 18"/>
                <a:gd name="T2" fmla="*/ 30 w 20"/>
                <a:gd name="T3" fmla="*/ 2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30 w 20"/>
                <a:gd name="T13" fmla="*/ 29 h 18"/>
                <a:gd name="T14" fmla="*/ 30 w 20"/>
                <a:gd name="T15" fmla="*/ 29 h 18"/>
                <a:gd name="T16" fmla="*/ 30 w 20"/>
                <a:gd name="T17" fmla="*/ 2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7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0 w 30"/>
                <a:gd name="T1" fmla="*/ 8 h 13"/>
                <a:gd name="T2" fmla="*/ 40 w 30"/>
                <a:gd name="T3" fmla="*/ 8 h 13"/>
                <a:gd name="T4" fmla="*/ 2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8 w 30"/>
                <a:gd name="T13" fmla="*/ 13 h 13"/>
                <a:gd name="T14" fmla="*/ 38 w 30"/>
                <a:gd name="T15" fmla="*/ 13 h 13"/>
                <a:gd name="T16" fmla="*/ 4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1 w 41"/>
                <a:gd name="T1" fmla="*/ 1 h 9"/>
                <a:gd name="T2" fmla="*/ 31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1 w 41"/>
                <a:gd name="T13" fmla="*/ 4 h 9"/>
                <a:gd name="T14" fmla="*/ 31 w 41"/>
                <a:gd name="T15" fmla="*/ 4 h 9"/>
                <a:gd name="T16" fmla="*/ 3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6 w 39"/>
                <a:gd name="T1" fmla="*/ 0 h 13"/>
                <a:gd name="T2" fmla="*/ 46 w 39"/>
                <a:gd name="T3" fmla="*/ 0 h 13"/>
                <a:gd name="T4" fmla="*/ 38 w 39"/>
                <a:gd name="T5" fmla="*/ 5 h 13"/>
                <a:gd name="T6" fmla="*/ 3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0 w 39"/>
                <a:gd name="T17" fmla="*/ 13 h 13"/>
                <a:gd name="T18" fmla="*/ 39 w 39"/>
                <a:gd name="T19" fmla="*/ 11 h 13"/>
                <a:gd name="T20" fmla="*/ 49 w 39"/>
                <a:gd name="T21" fmla="*/ 5 h 13"/>
                <a:gd name="T22" fmla="*/ 49 w 39"/>
                <a:gd name="T23" fmla="*/ 5 h 13"/>
                <a:gd name="T24" fmla="*/ 4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6 h 20"/>
                <a:gd name="T6" fmla="*/ 3 w 10"/>
                <a:gd name="T7" fmla="*/ 30 h 20"/>
                <a:gd name="T8" fmla="*/ 8 w 10"/>
                <a:gd name="T9" fmla="*/ 28 h 20"/>
                <a:gd name="T10" fmla="*/ 8 w 10"/>
                <a:gd name="T11" fmla="*/ 2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5 h 20"/>
                <a:gd name="T38" fmla="*/ 3 w 10"/>
                <a:gd name="T39" fmla="*/ 26 h 20"/>
                <a:gd name="T40" fmla="*/ 7 w 10"/>
                <a:gd name="T41" fmla="*/ 28 h 20"/>
                <a:gd name="T42" fmla="*/ 7 w 10"/>
                <a:gd name="T43" fmla="*/ 2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9 h 63"/>
                <a:gd name="T10" fmla="*/ 18 w 13"/>
                <a:gd name="T11" fmla="*/ 73 h 63"/>
                <a:gd name="T12" fmla="*/ 26 w 13"/>
                <a:gd name="T13" fmla="*/ 73 h 63"/>
                <a:gd name="T14" fmla="*/ 24 w 13"/>
                <a:gd name="T15" fmla="*/ 48 h 63"/>
                <a:gd name="T16" fmla="*/ 18 w 13"/>
                <a:gd name="T17" fmla="*/ 25 h 63"/>
                <a:gd name="T18" fmla="*/ 1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5 h 49"/>
                <a:gd name="T8" fmla="*/ 9 w 18"/>
                <a:gd name="T9" fmla="*/ 26 h 49"/>
                <a:gd name="T10" fmla="*/ 9 w 18"/>
                <a:gd name="T11" fmla="*/ 32 h 49"/>
                <a:gd name="T12" fmla="*/ 9 w 18"/>
                <a:gd name="T13" fmla="*/ 32 h 49"/>
                <a:gd name="T14" fmla="*/ 9 w 18"/>
                <a:gd name="T15" fmla="*/ 24 h 49"/>
                <a:gd name="T16" fmla="*/ 9 w 18"/>
                <a:gd name="T17" fmla="*/ 13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7 w 25"/>
                <a:gd name="T9" fmla="*/ 29 h 38"/>
                <a:gd name="T10" fmla="*/ 30 w 25"/>
                <a:gd name="T11" fmla="*/ 38 h 38"/>
                <a:gd name="T12" fmla="*/ 35 w 25"/>
                <a:gd name="T13" fmla="*/ 36 h 38"/>
                <a:gd name="T14" fmla="*/ 30 w 25"/>
                <a:gd name="T15" fmla="*/ 25 h 38"/>
                <a:gd name="T16" fmla="*/ 2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8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0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1509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2151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60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1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638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639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53 h 614"/>
                <a:gd name="T14" fmla="*/ 459 w 478"/>
                <a:gd name="T15" fmla="*/ 196 h 614"/>
                <a:gd name="T16" fmla="*/ 452 w 478"/>
                <a:gd name="T17" fmla="*/ 228 h 614"/>
                <a:gd name="T18" fmla="*/ 439 w 478"/>
                <a:gd name="T19" fmla="*/ 270 h 614"/>
                <a:gd name="T20" fmla="*/ 403 w 478"/>
                <a:gd name="T21" fmla="*/ 365 h 614"/>
                <a:gd name="T22" fmla="*/ 354 w 478"/>
                <a:gd name="T23" fmla="*/ 451 h 614"/>
                <a:gd name="T24" fmla="*/ 321 w 478"/>
                <a:gd name="T25" fmla="*/ 491 h 614"/>
                <a:gd name="T26" fmla="*/ 287 w 478"/>
                <a:gd name="T27" fmla="*/ 534 h 614"/>
                <a:gd name="T28" fmla="*/ 257 w 478"/>
                <a:gd name="T29" fmla="*/ 569 h 614"/>
                <a:gd name="T30" fmla="*/ 247 w 478"/>
                <a:gd name="T31" fmla="*/ 580 h 614"/>
                <a:gd name="T32" fmla="*/ 246 w 478"/>
                <a:gd name="T33" fmla="*/ 580 h 614"/>
                <a:gd name="T34" fmla="*/ 236 w 478"/>
                <a:gd name="T35" fmla="*/ 570 h 614"/>
                <a:gd name="T36" fmla="*/ 216 w 478"/>
                <a:gd name="T37" fmla="*/ 552 h 614"/>
                <a:gd name="T38" fmla="*/ 206 w 478"/>
                <a:gd name="T39" fmla="*/ 543 h 614"/>
                <a:gd name="T40" fmla="*/ 195 w 478"/>
                <a:gd name="T41" fmla="*/ 531 h 614"/>
                <a:gd name="T42" fmla="*/ 180 w 478"/>
                <a:gd name="T43" fmla="*/ 513 h 614"/>
                <a:gd name="T44" fmla="*/ 159 w 478"/>
                <a:gd name="T45" fmla="*/ 480 h 614"/>
                <a:gd name="T46" fmla="*/ 144 w 478"/>
                <a:gd name="T47" fmla="*/ 458 h 614"/>
                <a:gd name="T48" fmla="*/ 129 w 478"/>
                <a:gd name="T49" fmla="*/ 446 h 614"/>
                <a:gd name="T50" fmla="*/ 105 w 478"/>
                <a:gd name="T51" fmla="*/ 414 h 614"/>
                <a:gd name="T52" fmla="*/ 80 w 478"/>
                <a:gd name="T53" fmla="*/ 382 h 614"/>
                <a:gd name="T54" fmla="*/ 64 w 478"/>
                <a:gd name="T55" fmla="*/ 349 h 614"/>
                <a:gd name="T56" fmla="*/ 54 w 478"/>
                <a:gd name="T57" fmla="*/ 320 h 614"/>
                <a:gd name="T58" fmla="*/ 42 w 478"/>
                <a:gd name="T59" fmla="*/ 286 h 614"/>
                <a:gd name="T60" fmla="*/ 32 w 478"/>
                <a:gd name="T61" fmla="*/ 257 h 614"/>
                <a:gd name="T62" fmla="*/ 23 w 478"/>
                <a:gd name="T63" fmla="*/ 221 h 614"/>
                <a:gd name="T64" fmla="*/ 14 w 478"/>
                <a:gd name="T65" fmla="*/ 183 h 614"/>
                <a:gd name="T66" fmla="*/ 8 w 478"/>
                <a:gd name="T67" fmla="*/ 153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47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60 h 8"/>
                <a:gd name="T8" fmla="*/ 478 w 480"/>
                <a:gd name="T9" fmla="*/ 60 h 8"/>
                <a:gd name="T10" fmla="*/ 480 w 480"/>
                <a:gd name="T11" fmla="*/ 47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43 h 126"/>
                <a:gd name="T2" fmla="*/ 5 w 15"/>
                <a:gd name="T3" fmla="*/ 143 h 126"/>
                <a:gd name="T4" fmla="*/ 35 w 15"/>
                <a:gd name="T5" fmla="*/ 103 h 126"/>
                <a:gd name="T6" fmla="*/ 37 w 15"/>
                <a:gd name="T7" fmla="*/ 48 h 126"/>
                <a:gd name="T8" fmla="*/ 42 w 15"/>
                <a:gd name="T9" fmla="*/ 18 h 126"/>
                <a:gd name="T10" fmla="*/ 42 w 15"/>
                <a:gd name="T11" fmla="*/ 1 h 126"/>
                <a:gd name="T12" fmla="*/ 31 w 15"/>
                <a:gd name="T13" fmla="*/ 0 h 126"/>
                <a:gd name="T14" fmla="*/ 31 w 15"/>
                <a:gd name="T15" fmla="*/ 18 h 126"/>
                <a:gd name="T16" fmla="*/ 29 w 15"/>
                <a:gd name="T17" fmla="*/ 48 h 126"/>
                <a:gd name="T18" fmla="*/ 5 w 15"/>
                <a:gd name="T19" fmla="*/ 101 h 126"/>
                <a:gd name="T20" fmla="*/ 0 w 15"/>
                <a:gd name="T21" fmla="*/ 143 h 126"/>
                <a:gd name="T22" fmla="*/ 0 w 15"/>
                <a:gd name="T23" fmla="*/ 143 h 126"/>
                <a:gd name="T24" fmla="*/ 5 w 15"/>
                <a:gd name="T25" fmla="*/ 14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22 h 139"/>
                <a:gd name="T2" fmla="*/ 6 w 34"/>
                <a:gd name="T3" fmla="*/ 122 h 139"/>
                <a:gd name="T4" fmla="*/ 35 w 34"/>
                <a:gd name="T5" fmla="*/ 82 h 139"/>
                <a:gd name="T6" fmla="*/ 41 w 34"/>
                <a:gd name="T7" fmla="*/ 67 h 139"/>
                <a:gd name="T8" fmla="*/ 46 w 34"/>
                <a:gd name="T9" fmla="*/ 36 h 139"/>
                <a:gd name="T10" fmla="*/ 51 w 34"/>
                <a:gd name="T11" fmla="*/ 0 h 139"/>
                <a:gd name="T12" fmla="*/ 46 w 34"/>
                <a:gd name="T13" fmla="*/ 0 h 139"/>
                <a:gd name="T14" fmla="*/ 41 w 34"/>
                <a:gd name="T15" fmla="*/ 34 h 139"/>
                <a:gd name="T16" fmla="*/ 36 w 34"/>
                <a:gd name="T17" fmla="*/ 65 h 139"/>
                <a:gd name="T18" fmla="*/ 13 w 34"/>
                <a:gd name="T19" fmla="*/ 80 h 139"/>
                <a:gd name="T20" fmla="*/ 0 w 34"/>
                <a:gd name="T21" fmla="*/ 122 h 139"/>
                <a:gd name="T22" fmla="*/ 0 w 34"/>
                <a:gd name="T23" fmla="*/ 122 h 139"/>
                <a:gd name="T24" fmla="*/ 6 w 34"/>
                <a:gd name="T25" fmla="*/ 12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26 w 44"/>
                <a:gd name="T7" fmla="*/ 43 h 43"/>
                <a:gd name="T8" fmla="*/ 2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62 h 90"/>
                <a:gd name="T8" fmla="*/ 35 w 66"/>
                <a:gd name="T9" fmla="*/ 78 h 90"/>
                <a:gd name="T10" fmla="*/ 45 w 66"/>
                <a:gd name="T11" fmla="*/ 87 h 90"/>
                <a:gd name="T12" fmla="*/ 54 w 66"/>
                <a:gd name="T13" fmla="*/ 100 h 90"/>
                <a:gd name="T14" fmla="*/ 61 w 66"/>
                <a:gd name="T15" fmla="*/ 107 h 90"/>
                <a:gd name="T16" fmla="*/ 66 w 66"/>
                <a:gd name="T17" fmla="*/ 102 h 90"/>
                <a:gd name="T18" fmla="*/ 59 w 66"/>
                <a:gd name="T19" fmla="*/ 95 h 90"/>
                <a:gd name="T20" fmla="*/ 48 w 66"/>
                <a:gd name="T21" fmla="*/ 82 h 90"/>
                <a:gd name="T22" fmla="*/ 40 w 66"/>
                <a:gd name="T23" fmla="*/ 7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74 w 103"/>
                <a:gd name="T13" fmla="*/ 114 h 174"/>
                <a:gd name="T14" fmla="*/ 87 w 103"/>
                <a:gd name="T15" fmla="*/ 130 h 174"/>
                <a:gd name="T16" fmla="*/ 99 w 103"/>
                <a:gd name="T17" fmla="*/ 150 h 174"/>
                <a:gd name="T18" fmla="*/ 115 w 103"/>
                <a:gd name="T19" fmla="*/ 174 h 174"/>
                <a:gd name="T20" fmla="*/ 120 w 103"/>
                <a:gd name="T21" fmla="*/ 170 h 174"/>
                <a:gd name="T22" fmla="*/ 105 w 103"/>
                <a:gd name="T23" fmla="*/ 147 h 174"/>
                <a:gd name="T24" fmla="*/ 91 w 103"/>
                <a:gd name="T25" fmla="*/ 127 h 174"/>
                <a:gd name="T26" fmla="*/ 7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03 h 181"/>
                <a:gd name="T10" fmla="*/ 44 w 50"/>
                <a:gd name="T11" fmla="*/ 164 h 181"/>
                <a:gd name="T12" fmla="*/ 50 w 50"/>
                <a:gd name="T13" fmla="*/ 160 h 181"/>
                <a:gd name="T14" fmla="*/ 31 w 50"/>
                <a:gd name="T15" fmla="*/ 10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20 h 148"/>
                <a:gd name="T10" fmla="*/ 4 w 12"/>
                <a:gd name="T11" fmla="*/ 165 h 148"/>
                <a:gd name="T12" fmla="*/ 12 w 12"/>
                <a:gd name="T13" fmla="*/ 165 h 148"/>
                <a:gd name="T14" fmla="*/ 7 w 12"/>
                <a:gd name="T15" fmla="*/ 12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27 h 655"/>
                <a:gd name="T24" fmla="*/ 441 w 514"/>
                <a:gd name="T25" fmla="*/ 391 h 655"/>
                <a:gd name="T26" fmla="*/ 421 w 514"/>
                <a:gd name="T27" fmla="*/ 438 h 655"/>
                <a:gd name="T28" fmla="*/ 396 w 514"/>
                <a:gd name="T29" fmla="*/ 487 h 655"/>
                <a:gd name="T30" fmla="*/ 359 w 514"/>
                <a:gd name="T31" fmla="*/ 539 h 655"/>
                <a:gd name="T32" fmla="*/ 316 w 514"/>
                <a:gd name="T33" fmla="*/ 588 h 655"/>
                <a:gd name="T34" fmla="*/ 280 w 514"/>
                <a:gd name="T35" fmla="*/ 624 h 655"/>
                <a:gd name="T36" fmla="*/ 269 w 514"/>
                <a:gd name="T37" fmla="*/ 635 h 655"/>
                <a:gd name="T38" fmla="*/ 265 w 514"/>
                <a:gd name="T39" fmla="*/ 638 h 655"/>
                <a:gd name="T40" fmla="*/ 259 w 514"/>
                <a:gd name="T41" fmla="*/ 633 h 655"/>
                <a:gd name="T42" fmla="*/ 247 w 514"/>
                <a:gd name="T43" fmla="*/ 624 h 655"/>
                <a:gd name="T44" fmla="*/ 226 w 514"/>
                <a:gd name="T45" fmla="*/ 608 h 655"/>
                <a:gd name="T46" fmla="*/ 218 w 514"/>
                <a:gd name="T47" fmla="*/ 599 h 655"/>
                <a:gd name="T48" fmla="*/ 206 w 514"/>
                <a:gd name="T49" fmla="*/ 583 h 655"/>
                <a:gd name="T50" fmla="*/ 185 w 514"/>
                <a:gd name="T51" fmla="*/ 559 h 655"/>
                <a:gd name="T52" fmla="*/ 160 w 514"/>
                <a:gd name="T53" fmla="*/ 521 h 655"/>
                <a:gd name="T54" fmla="*/ 116 w 514"/>
                <a:gd name="T55" fmla="*/ 445 h 655"/>
                <a:gd name="T56" fmla="*/ 82 w 514"/>
                <a:gd name="T57" fmla="*/ 373 h 655"/>
                <a:gd name="T58" fmla="*/ 65 w 514"/>
                <a:gd name="T59" fmla="*/ 33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58 h 175"/>
                <a:gd name="T6" fmla="*/ 15 w 184"/>
                <a:gd name="T7" fmla="*/ 158 h 175"/>
                <a:gd name="T8" fmla="*/ 15 w 184"/>
                <a:gd name="T9" fmla="*/ 158 h 175"/>
                <a:gd name="T10" fmla="*/ 17 w 184"/>
                <a:gd name="T11" fmla="*/ 158 h 175"/>
                <a:gd name="T12" fmla="*/ 18 w 184"/>
                <a:gd name="T13" fmla="*/ 155 h 175"/>
                <a:gd name="T14" fmla="*/ 17 w 184"/>
                <a:gd name="T15" fmla="*/ 151 h 175"/>
                <a:gd name="T16" fmla="*/ 15 w 184"/>
                <a:gd name="T17" fmla="*/ 144 h 175"/>
                <a:gd name="T18" fmla="*/ 15 w 184"/>
                <a:gd name="T19" fmla="*/ 140 h 175"/>
                <a:gd name="T20" fmla="*/ 15 w 184"/>
                <a:gd name="T21" fmla="*/ 137 h 175"/>
                <a:gd name="T22" fmla="*/ 15 w 184"/>
                <a:gd name="T23" fmla="*/ 131 h 175"/>
                <a:gd name="T24" fmla="*/ 13 w 184"/>
                <a:gd name="T25" fmla="*/ 122 h 175"/>
                <a:gd name="T26" fmla="*/ 12 w 184"/>
                <a:gd name="T27" fmla="*/ 115 h 175"/>
                <a:gd name="T28" fmla="*/ 10 w 184"/>
                <a:gd name="T29" fmla="*/ 106 h 175"/>
                <a:gd name="T30" fmla="*/ 8 w 184"/>
                <a:gd name="T31" fmla="*/ 95 h 175"/>
                <a:gd name="T32" fmla="*/ 8 w 184"/>
                <a:gd name="T33" fmla="*/ 87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47 w 58"/>
                <a:gd name="T15" fmla="*/ 6 h 89"/>
                <a:gd name="T16" fmla="*/ 50 w 58"/>
                <a:gd name="T17" fmla="*/ 4 h 89"/>
                <a:gd name="T18" fmla="*/ 57 w 58"/>
                <a:gd name="T19" fmla="*/ 2 h 89"/>
                <a:gd name="T20" fmla="*/ 58 w 58"/>
                <a:gd name="T21" fmla="*/ 4 h 89"/>
                <a:gd name="T22" fmla="*/ 58 w 58"/>
                <a:gd name="T23" fmla="*/ 7 h 89"/>
                <a:gd name="T24" fmla="*/ 58 w 58"/>
                <a:gd name="T25" fmla="*/ 9 h 89"/>
                <a:gd name="T26" fmla="*/ 60 w 58"/>
                <a:gd name="T27" fmla="*/ 27 h 89"/>
                <a:gd name="T28" fmla="*/ 55 w 58"/>
                <a:gd name="T29" fmla="*/ 33 h 89"/>
                <a:gd name="T30" fmla="*/ 50 w 58"/>
                <a:gd name="T31" fmla="*/ 34 h 89"/>
                <a:gd name="T32" fmla="*/ 50 w 58"/>
                <a:gd name="T33" fmla="*/ 42 h 89"/>
                <a:gd name="T34" fmla="*/ 53 w 58"/>
                <a:gd name="T35" fmla="*/ 45 h 89"/>
                <a:gd name="T36" fmla="*/ 55 w 58"/>
                <a:gd name="T37" fmla="*/ 54 h 89"/>
                <a:gd name="T38" fmla="*/ 58 w 58"/>
                <a:gd name="T39" fmla="*/ 33 h 89"/>
                <a:gd name="T40" fmla="*/ 60 w 58"/>
                <a:gd name="T41" fmla="*/ 31 h 89"/>
                <a:gd name="T42" fmla="*/ 63 w 58"/>
                <a:gd name="T43" fmla="*/ 31 h 89"/>
                <a:gd name="T44" fmla="*/ 68 w 58"/>
                <a:gd name="T45" fmla="*/ 31 h 89"/>
                <a:gd name="T46" fmla="*/ 75 w 58"/>
                <a:gd name="T47" fmla="*/ 38 h 89"/>
                <a:gd name="T48" fmla="*/ 68 w 58"/>
                <a:gd name="T49" fmla="*/ 40 h 89"/>
                <a:gd name="T50" fmla="*/ 63 w 58"/>
                <a:gd name="T51" fmla="*/ 34 h 89"/>
                <a:gd name="T52" fmla="*/ 60 w 58"/>
                <a:gd name="T53" fmla="*/ 34 h 89"/>
                <a:gd name="T54" fmla="*/ 58 w 58"/>
                <a:gd name="T55" fmla="*/ 36 h 89"/>
                <a:gd name="T56" fmla="*/ 60 w 58"/>
                <a:gd name="T57" fmla="*/ 40 h 89"/>
                <a:gd name="T58" fmla="*/ 60 w 58"/>
                <a:gd name="T59" fmla="*/ 51 h 89"/>
                <a:gd name="T60" fmla="*/ 53 w 58"/>
                <a:gd name="T61" fmla="*/ 62 h 89"/>
                <a:gd name="T62" fmla="*/ 57 w 58"/>
                <a:gd name="T63" fmla="*/ 81 h 89"/>
                <a:gd name="T64" fmla="*/ 5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47 w 58"/>
                <a:gd name="T71" fmla="*/ 76 h 89"/>
                <a:gd name="T72" fmla="*/ 4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28 w 56"/>
                <a:gd name="T19" fmla="*/ 2 h 89"/>
                <a:gd name="T20" fmla="*/ 28 w 56"/>
                <a:gd name="T21" fmla="*/ 4 h 89"/>
                <a:gd name="T22" fmla="*/ 28 w 56"/>
                <a:gd name="T23" fmla="*/ 7 h 89"/>
                <a:gd name="T24" fmla="*/ 28 w 56"/>
                <a:gd name="T25" fmla="*/ 11 h 89"/>
                <a:gd name="T26" fmla="*/ 28 w 56"/>
                <a:gd name="T27" fmla="*/ 29 h 89"/>
                <a:gd name="T28" fmla="*/ 28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28 w 56"/>
                <a:gd name="T37" fmla="*/ 54 h 89"/>
                <a:gd name="T38" fmla="*/ 28 w 56"/>
                <a:gd name="T39" fmla="*/ 33 h 89"/>
                <a:gd name="T40" fmla="*/ 28 w 56"/>
                <a:gd name="T41" fmla="*/ 31 h 89"/>
                <a:gd name="T42" fmla="*/ 29 w 56"/>
                <a:gd name="T43" fmla="*/ 31 h 89"/>
                <a:gd name="T44" fmla="*/ 36 w 56"/>
                <a:gd name="T45" fmla="*/ 33 h 89"/>
                <a:gd name="T46" fmla="*/ 39 w 56"/>
                <a:gd name="T47" fmla="*/ 38 h 89"/>
                <a:gd name="T48" fmla="*/ 31 w 56"/>
                <a:gd name="T49" fmla="*/ 40 h 89"/>
                <a:gd name="T50" fmla="*/ 29 w 56"/>
                <a:gd name="T51" fmla="*/ 34 h 89"/>
                <a:gd name="T52" fmla="*/ 28 w 56"/>
                <a:gd name="T53" fmla="*/ 34 h 89"/>
                <a:gd name="T54" fmla="*/ 28 w 56"/>
                <a:gd name="T55" fmla="*/ 36 h 89"/>
                <a:gd name="T56" fmla="*/ 28 w 56"/>
                <a:gd name="T57" fmla="*/ 42 h 89"/>
                <a:gd name="T58" fmla="*/ 28 w 56"/>
                <a:gd name="T59" fmla="*/ 56 h 89"/>
                <a:gd name="T60" fmla="*/ 28 w 56"/>
                <a:gd name="T61" fmla="*/ 63 h 89"/>
                <a:gd name="T62" fmla="*/ 2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45 w 56"/>
                <a:gd name="T15" fmla="*/ 6 h 87"/>
                <a:gd name="T16" fmla="*/ 47 w 56"/>
                <a:gd name="T17" fmla="*/ 4 h 87"/>
                <a:gd name="T18" fmla="*/ 55 w 56"/>
                <a:gd name="T19" fmla="*/ 0 h 87"/>
                <a:gd name="T20" fmla="*/ 56 w 56"/>
                <a:gd name="T21" fmla="*/ 4 h 87"/>
                <a:gd name="T22" fmla="*/ 56 w 56"/>
                <a:gd name="T23" fmla="*/ 8 h 87"/>
                <a:gd name="T24" fmla="*/ 60 w 56"/>
                <a:gd name="T25" fmla="*/ 9 h 87"/>
                <a:gd name="T26" fmla="*/ 58 w 56"/>
                <a:gd name="T27" fmla="*/ 27 h 87"/>
                <a:gd name="T28" fmla="*/ 53 w 56"/>
                <a:gd name="T29" fmla="*/ 33 h 87"/>
                <a:gd name="T30" fmla="*/ 50 w 56"/>
                <a:gd name="T31" fmla="*/ 35 h 87"/>
                <a:gd name="T32" fmla="*/ 50 w 56"/>
                <a:gd name="T33" fmla="*/ 44 h 87"/>
                <a:gd name="T34" fmla="*/ 53 w 56"/>
                <a:gd name="T35" fmla="*/ 45 h 87"/>
                <a:gd name="T36" fmla="*/ 55 w 56"/>
                <a:gd name="T37" fmla="*/ 56 h 87"/>
                <a:gd name="T38" fmla="*/ 56 w 56"/>
                <a:gd name="T39" fmla="*/ 33 h 87"/>
                <a:gd name="T40" fmla="*/ 60 w 56"/>
                <a:gd name="T41" fmla="*/ 29 h 87"/>
                <a:gd name="T42" fmla="*/ 63 w 56"/>
                <a:gd name="T43" fmla="*/ 29 h 87"/>
                <a:gd name="T44" fmla="*/ 70 w 56"/>
                <a:gd name="T45" fmla="*/ 33 h 87"/>
                <a:gd name="T46" fmla="*/ 73 w 56"/>
                <a:gd name="T47" fmla="*/ 38 h 87"/>
                <a:gd name="T48" fmla="*/ 65 w 56"/>
                <a:gd name="T49" fmla="*/ 38 h 87"/>
                <a:gd name="T50" fmla="*/ 63 w 56"/>
                <a:gd name="T51" fmla="*/ 35 h 87"/>
                <a:gd name="T52" fmla="*/ 60 w 56"/>
                <a:gd name="T53" fmla="*/ 35 h 87"/>
                <a:gd name="T54" fmla="*/ 58 w 56"/>
                <a:gd name="T55" fmla="*/ 36 h 87"/>
                <a:gd name="T56" fmla="*/ 58 w 56"/>
                <a:gd name="T57" fmla="*/ 40 h 87"/>
                <a:gd name="T58" fmla="*/ 60 w 56"/>
                <a:gd name="T59" fmla="*/ 51 h 87"/>
                <a:gd name="T60" fmla="*/ 52 w 56"/>
                <a:gd name="T61" fmla="*/ 62 h 87"/>
                <a:gd name="T62" fmla="*/ 5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47 w 56"/>
                <a:gd name="T71" fmla="*/ 76 h 87"/>
                <a:gd name="T72" fmla="*/ 4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16 h 124"/>
                <a:gd name="T2" fmla="*/ 72 w 146"/>
                <a:gd name="T3" fmla="*/ 0 h 124"/>
                <a:gd name="T4" fmla="*/ 129 w 146"/>
                <a:gd name="T5" fmla="*/ 116 h 124"/>
                <a:gd name="T6" fmla="*/ 129 w 146"/>
                <a:gd name="T7" fmla="*/ 139 h 124"/>
                <a:gd name="T8" fmla="*/ 72 w 146"/>
                <a:gd name="T9" fmla="*/ 30 h 124"/>
                <a:gd name="T10" fmla="*/ 2 w 146"/>
                <a:gd name="T11" fmla="*/ 141 h 124"/>
                <a:gd name="T12" fmla="*/ 0 w 146"/>
                <a:gd name="T13" fmla="*/ 11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54 h 171"/>
                <a:gd name="T2" fmla="*/ 5 w 5"/>
                <a:gd name="T3" fmla="*/ 15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52 h 171"/>
                <a:gd name="T10" fmla="*/ 3 w 5"/>
                <a:gd name="T11" fmla="*/ 154 h 171"/>
                <a:gd name="T12" fmla="*/ 3 w 5"/>
                <a:gd name="T13" fmla="*/ 154 h 171"/>
                <a:gd name="T14" fmla="*/ 5 w 5"/>
                <a:gd name="T15" fmla="*/ 154 h 171"/>
                <a:gd name="T16" fmla="*/ 5 w 5"/>
                <a:gd name="T17" fmla="*/ 152 h 171"/>
                <a:gd name="T18" fmla="*/ 3 w 5"/>
                <a:gd name="T19" fmla="*/ 15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88 w 505"/>
                <a:gd name="T1" fmla="*/ 7 h 9"/>
                <a:gd name="T2" fmla="*/ 48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88 w 505"/>
                <a:gd name="T9" fmla="*/ 7 h 9"/>
                <a:gd name="T10" fmla="*/ 48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54 h 37"/>
                <a:gd name="T2" fmla="*/ 3 w 6"/>
                <a:gd name="T3" fmla="*/ 5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53 h 37"/>
                <a:gd name="T14" fmla="*/ 0 w 6"/>
                <a:gd name="T15" fmla="*/ 53 h 37"/>
                <a:gd name="T16" fmla="*/ 3 w 6"/>
                <a:gd name="T17" fmla="*/ 5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14 h 131"/>
                <a:gd name="T2" fmla="*/ 5 w 16"/>
                <a:gd name="T3" fmla="*/ 114 h 131"/>
                <a:gd name="T4" fmla="*/ 11 w 16"/>
                <a:gd name="T5" fmla="*/ 6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69 h 131"/>
                <a:gd name="T20" fmla="*/ 0 w 16"/>
                <a:gd name="T21" fmla="*/ 113 h 131"/>
                <a:gd name="T22" fmla="*/ 0 w 16"/>
                <a:gd name="T23" fmla="*/ 113 h 131"/>
                <a:gd name="T24" fmla="*/ 5 w 16"/>
                <a:gd name="T25" fmla="*/ 11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79 w 110"/>
                <a:gd name="T13" fmla="*/ 223 h 344"/>
                <a:gd name="T14" fmla="*/ 91 w 110"/>
                <a:gd name="T15" fmla="*/ 182 h 344"/>
                <a:gd name="T16" fmla="*/ 102 w 110"/>
                <a:gd name="T17" fmla="*/ 139 h 344"/>
                <a:gd name="T18" fmla="*/ 112 w 110"/>
                <a:gd name="T19" fmla="*/ 93 h 344"/>
                <a:gd name="T20" fmla="*/ 120 w 110"/>
                <a:gd name="T21" fmla="*/ 48 h 344"/>
                <a:gd name="T22" fmla="*/ 127 w 110"/>
                <a:gd name="T23" fmla="*/ 1 h 344"/>
                <a:gd name="T24" fmla="*/ 122 w 110"/>
                <a:gd name="T25" fmla="*/ 0 h 344"/>
                <a:gd name="T26" fmla="*/ 114 w 110"/>
                <a:gd name="T27" fmla="*/ 47 h 344"/>
                <a:gd name="T28" fmla="*/ 105 w 110"/>
                <a:gd name="T29" fmla="*/ 93 h 344"/>
                <a:gd name="T30" fmla="*/ 97 w 110"/>
                <a:gd name="T31" fmla="*/ 137 h 344"/>
                <a:gd name="T32" fmla="*/ 86 w 110"/>
                <a:gd name="T33" fmla="*/ 180 h 344"/>
                <a:gd name="T34" fmla="*/ 7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84 w 131"/>
                <a:gd name="T13" fmla="*/ 90 h 155"/>
                <a:gd name="T14" fmla="*/ 105 w 131"/>
                <a:gd name="T15" fmla="*/ 65 h 155"/>
                <a:gd name="T16" fmla="*/ 128 w 131"/>
                <a:gd name="T17" fmla="*/ 34 h 155"/>
                <a:gd name="T18" fmla="*/ 148 w 131"/>
                <a:gd name="T19" fmla="*/ 3 h 155"/>
                <a:gd name="T20" fmla="*/ 143 w 131"/>
                <a:gd name="T21" fmla="*/ 0 h 155"/>
                <a:gd name="T22" fmla="*/ 122 w 131"/>
                <a:gd name="T23" fmla="*/ 30 h 155"/>
                <a:gd name="T24" fmla="*/ 10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3 w 46"/>
                <a:gd name="T9" fmla="*/ 34 h 40"/>
                <a:gd name="T10" fmla="*/ 24 w 46"/>
                <a:gd name="T11" fmla="*/ 40 h 40"/>
                <a:gd name="T12" fmla="*/ 29 w 46"/>
                <a:gd name="T13" fmla="*/ 34 h 40"/>
                <a:gd name="T14" fmla="*/ 23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1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1 w 82"/>
                <a:gd name="T7" fmla="*/ 77 h 108"/>
                <a:gd name="T8" fmla="*/ 50 w 82"/>
                <a:gd name="T9" fmla="*/ 97 h 108"/>
                <a:gd name="T10" fmla="*/ 62 w 82"/>
                <a:gd name="T11" fmla="*/ 108 h 108"/>
                <a:gd name="T12" fmla="*/ 65 w 82"/>
                <a:gd name="T13" fmla="*/ 104 h 108"/>
                <a:gd name="T14" fmla="*/ 55 w 82"/>
                <a:gd name="T15" fmla="*/ 92 h 108"/>
                <a:gd name="T16" fmla="*/ 41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28 h 186"/>
                <a:gd name="T14" fmla="*/ 57 w 92"/>
                <a:gd name="T15" fmla="*/ 153 h 186"/>
                <a:gd name="T16" fmla="*/ 71 w 92"/>
                <a:gd name="T17" fmla="*/ 178 h 186"/>
                <a:gd name="T18" fmla="*/ 87 w 92"/>
                <a:gd name="T19" fmla="*/ 203 h 186"/>
                <a:gd name="T20" fmla="*/ 92 w 92"/>
                <a:gd name="T21" fmla="*/ 202 h 186"/>
                <a:gd name="T22" fmla="*/ 77 w 92"/>
                <a:gd name="T23" fmla="*/ 174 h 186"/>
                <a:gd name="T24" fmla="*/ 62 w 92"/>
                <a:gd name="T25" fmla="*/ 149 h 186"/>
                <a:gd name="T26" fmla="*/ 51 w 92"/>
                <a:gd name="T27" fmla="*/ 12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6 h 173"/>
                <a:gd name="T8" fmla="*/ 33 w 50"/>
                <a:gd name="T9" fmla="*/ 120 h 173"/>
                <a:gd name="T10" fmla="*/ 43 w 50"/>
                <a:gd name="T11" fmla="*/ 156 h 173"/>
                <a:gd name="T12" fmla="*/ 50 w 50"/>
                <a:gd name="T13" fmla="*/ 154 h 173"/>
                <a:gd name="T14" fmla="*/ 38 w 50"/>
                <a:gd name="T15" fmla="*/ 11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0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58 w 352"/>
                <a:gd name="T1" fmla="*/ 1 h 456"/>
                <a:gd name="T2" fmla="*/ 246 w 352"/>
                <a:gd name="T3" fmla="*/ 14 h 456"/>
                <a:gd name="T4" fmla="*/ 233 w 352"/>
                <a:gd name="T5" fmla="*/ 41 h 456"/>
                <a:gd name="T6" fmla="*/ 222 w 352"/>
                <a:gd name="T7" fmla="*/ 90 h 456"/>
                <a:gd name="T8" fmla="*/ 215 w 352"/>
                <a:gd name="T9" fmla="*/ 149 h 456"/>
                <a:gd name="T10" fmla="*/ 212 w 352"/>
                <a:gd name="T11" fmla="*/ 193 h 456"/>
                <a:gd name="T12" fmla="*/ 215 w 352"/>
                <a:gd name="T13" fmla="*/ 211 h 456"/>
                <a:gd name="T14" fmla="*/ 222 w 352"/>
                <a:gd name="T15" fmla="*/ 211 h 456"/>
                <a:gd name="T16" fmla="*/ 238 w 352"/>
                <a:gd name="T17" fmla="*/ 211 h 456"/>
                <a:gd name="T18" fmla="*/ 266 w 352"/>
                <a:gd name="T19" fmla="*/ 211 h 456"/>
                <a:gd name="T20" fmla="*/ 304 w 352"/>
                <a:gd name="T21" fmla="*/ 205 h 456"/>
                <a:gd name="T22" fmla="*/ 336 w 352"/>
                <a:gd name="T23" fmla="*/ 196 h 456"/>
                <a:gd name="T24" fmla="*/ 353 w 352"/>
                <a:gd name="T25" fmla="*/ 186 h 456"/>
                <a:gd name="T26" fmla="*/ 369 w 352"/>
                <a:gd name="T27" fmla="*/ 166 h 456"/>
                <a:gd name="T28" fmla="*/ 358 w 352"/>
                <a:gd name="T29" fmla="*/ 264 h 456"/>
                <a:gd name="T30" fmla="*/ 336 w 352"/>
                <a:gd name="T31" fmla="*/ 253 h 456"/>
                <a:gd name="T32" fmla="*/ 308 w 352"/>
                <a:gd name="T33" fmla="*/ 244 h 456"/>
                <a:gd name="T34" fmla="*/ 279 w 352"/>
                <a:gd name="T35" fmla="*/ 239 h 456"/>
                <a:gd name="T36" fmla="*/ 254 w 352"/>
                <a:gd name="T37" fmla="*/ 235 h 456"/>
                <a:gd name="T38" fmla="*/ 227 w 352"/>
                <a:gd name="T39" fmla="*/ 234 h 456"/>
                <a:gd name="T40" fmla="*/ 222 w 352"/>
                <a:gd name="T41" fmla="*/ 234 h 456"/>
                <a:gd name="T42" fmla="*/ 212 w 352"/>
                <a:gd name="T43" fmla="*/ 235 h 456"/>
                <a:gd name="T44" fmla="*/ 212 w 352"/>
                <a:gd name="T45" fmla="*/ 253 h 456"/>
                <a:gd name="T46" fmla="*/ 212 w 352"/>
                <a:gd name="T47" fmla="*/ 273 h 456"/>
                <a:gd name="T48" fmla="*/ 217 w 352"/>
                <a:gd name="T49" fmla="*/ 335 h 456"/>
                <a:gd name="T50" fmla="*/ 227 w 352"/>
                <a:gd name="T51" fmla="*/ 392 h 456"/>
                <a:gd name="T52" fmla="*/ 235 w 352"/>
                <a:gd name="T53" fmla="*/ 416 h 456"/>
                <a:gd name="T54" fmla="*/ 251 w 352"/>
                <a:gd name="T55" fmla="*/ 437 h 456"/>
                <a:gd name="T56" fmla="*/ 116 w 352"/>
                <a:gd name="T57" fmla="*/ 437 h 456"/>
                <a:gd name="T58" fmla="*/ 124 w 352"/>
                <a:gd name="T59" fmla="*/ 423 h 456"/>
                <a:gd name="T60" fmla="*/ 139 w 352"/>
                <a:gd name="T61" fmla="*/ 391 h 456"/>
                <a:gd name="T62" fmla="*/ 144 w 352"/>
                <a:gd name="T63" fmla="*/ 376 h 456"/>
                <a:gd name="T64" fmla="*/ 149 w 352"/>
                <a:gd name="T65" fmla="*/ 362 h 456"/>
                <a:gd name="T66" fmla="*/ 152 w 352"/>
                <a:gd name="T67" fmla="*/ 336 h 456"/>
                <a:gd name="T68" fmla="*/ 159 w 352"/>
                <a:gd name="T69" fmla="*/ 295 h 456"/>
                <a:gd name="T70" fmla="*/ 160 w 352"/>
                <a:gd name="T71" fmla="*/ 253 h 456"/>
                <a:gd name="T72" fmla="*/ 159 w 352"/>
                <a:gd name="T73" fmla="*/ 237 h 456"/>
                <a:gd name="T74" fmla="*/ 154 w 352"/>
                <a:gd name="T75" fmla="*/ 235 h 456"/>
                <a:gd name="T76" fmla="*/ 149 w 352"/>
                <a:gd name="T77" fmla="*/ 235 h 456"/>
                <a:gd name="T78" fmla="*/ 134 w 352"/>
                <a:gd name="T79" fmla="*/ 234 h 456"/>
                <a:gd name="T80" fmla="*/ 105 w 352"/>
                <a:gd name="T81" fmla="*/ 235 h 456"/>
                <a:gd name="T82" fmla="*/ 75 w 352"/>
                <a:gd name="T83" fmla="*/ 239 h 456"/>
                <a:gd name="T84" fmla="*/ 44 w 352"/>
                <a:gd name="T85" fmla="*/ 248 h 456"/>
                <a:gd name="T86" fmla="*/ 19 w 352"/>
                <a:gd name="T87" fmla="*/ 259 h 456"/>
                <a:gd name="T88" fmla="*/ 1 w 352"/>
                <a:gd name="T89" fmla="*/ 26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0 h 20"/>
                <a:gd name="T2" fmla="*/ 3 w 14"/>
                <a:gd name="T3" fmla="*/ 1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27 w 20"/>
                <a:gd name="T7" fmla="*/ 20 h 45"/>
                <a:gd name="T8" fmla="*/ 34 w 20"/>
                <a:gd name="T9" fmla="*/ 13 h 45"/>
                <a:gd name="T10" fmla="*/ 44 w 20"/>
                <a:gd name="T11" fmla="*/ 6 h 45"/>
                <a:gd name="T12" fmla="*/ 38 w 20"/>
                <a:gd name="T13" fmla="*/ 0 h 45"/>
                <a:gd name="T14" fmla="*/ 2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82 h 65"/>
                <a:gd name="T2" fmla="*/ 5 w 12"/>
                <a:gd name="T3" fmla="*/ 82 h 65"/>
                <a:gd name="T4" fmla="*/ 5 w 12"/>
                <a:gd name="T5" fmla="*/ 69 h 65"/>
                <a:gd name="T6" fmla="*/ 7 w 12"/>
                <a:gd name="T7" fmla="*/ 5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55 h 65"/>
                <a:gd name="T18" fmla="*/ 2 w 12"/>
                <a:gd name="T19" fmla="*/ 67 h 65"/>
                <a:gd name="T20" fmla="*/ 0 w 12"/>
                <a:gd name="T21" fmla="*/ 82 h 65"/>
                <a:gd name="T22" fmla="*/ 0 w 12"/>
                <a:gd name="T23" fmla="*/ 82 h 65"/>
                <a:gd name="T24" fmla="*/ 5 w 12"/>
                <a:gd name="T25" fmla="*/ 8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0 h 20"/>
                <a:gd name="T14" fmla="*/ 5 w 7"/>
                <a:gd name="T15" fmla="*/ 10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52 w 35"/>
                <a:gd name="T1" fmla="*/ 0 h 7"/>
                <a:gd name="T2" fmla="*/ 5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56 h 7"/>
                <a:gd name="T10" fmla="*/ 9 w 35"/>
                <a:gd name="T11" fmla="*/ 64 h 7"/>
                <a:gd name="T12" fmla="*/ 52 w 35"/>
                <a:gd name="T13" fmla="*/ 64 h 7"/>
                <a:gd name="T14" fmla="*/ 52 w 35"/>
                <a:gd name="T15" fmla="*/ 64 h 7"/>
                <a:gd name="T16" fmla="*/ 5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39 w 56"/>
                <a:gd name="T1" fmla="*/ 0 h 10"/>
                <a:gd name="T2" fmla="*/ 39 w 56"/>
                <a:gd name="T3" fmla="*/ 0 h 10"/>
                <a:gd name="T4" fmla="*/ 28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28 w 56"/>
                <a:gd name="T19" fmla="*/ 5 h 10"/>
                <a:gd name="T20" fmla="*/ 39 w 56"/>
                <a:gd name="T21" fmla="*/ 5 h 10"/>
                <a:gd name="T22" fmla="*/ 39 w 56"/>
                <a:gd name="T23" fmla="*/ 5 h 10"/>
                <a:gd name="T24" fmla="*/ 3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56 w 41"/>
                <a:gd name="T1" fmla="*/ 0 h 18"/>
                <a:gd name="T2" fmla="*/ 56 w 41"/>
                <a:gd name="T3" fmla="*/ 0 h 18"/>
                <a:gd name="T4" fmla="*/ 48 w 41"/>
                <a:gd name="T5" fmla="*/ 4 h 18"/>
                <a:gd name="T6" fmla="*/ 4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9 h 18"/>
                <a:gd name="T14" fmla="*/ 14 w 41"/>
                <a:gd name="T15" fmla="*/ 9 h 18"/>
                <a:gd name="T16" fmla="*/ 40 w 41"/>
                <a:gd name="T17" fmla="*/ 9 h 18"/>
                <a:gd name="T18" fmla="*/ 49 w 41"/>
                <a:gd name="T19" fmla="*/ 9 h 18"/>
                <a:gd name="T20" fmla="*/ 58 w 41"/>
                <a:gd name="T21" fmla="*/ 5 h 18"/>
                <a:gd name="T22" fmla="*/ 58 w 41"/>
                <a:gd name="T23" fmla="*/ 5 h 18"/>
                <a:gd name="T24" fmla="*/ 5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39 h 124"/>
                <a:gd name="T2" fmla="*/ 5 w 5"/>
                <a:gd name="T3" fmla="*/ 13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36 h 124"/>
                <a:gd name="T10" fmla="*/ 2 w 5"/>
                <a:gd name="T11" fmla="*/ 139 h 124"/>
                <a:gd name="T12" fmla="*/ 2 w 5"/>
                <a:gd name="T13" fmla="*/ 139 h 124"/>
                <a:gd name="T14" fmla="*/ 5 w 5"/>
                <a:gd name="T15" fmla="*/ 141 h 124"/>
                <a:gd name="T16" fmla="*/ 5 w 5"/>
                <a:gd name="T17" fmla="*/ 136 h 124"/>
                <a:gd name="T18" fmla="*/ 2 w 5"/>
                <a:gd name="T19" fmla="*/ 13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40 w 13"/>
                <a:gd name="T5" fmla="*/ 5 h 10"/>
                <a:gd name="T6" fmla="*/ 43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37 w 32"/>
                <a:gd name="T5" fmla="*/ 34 h 16"/>
                <a:gd name="T6" fmla="*/ 47 w 32"/>
                <a:gd name="T7" fmla="*/ 43 h 16"/>
                <a:gd name="T8" fmla="*/ 50 w 32"/>
                <a:gd name="T9" fmla="*/ 32 h 16"/>
                <a:gd name="T10" fmla="*/ 3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28 h 16"/>
                <a:gd name="T8" fmla="*/ 28 w 56"/>
                <a:gd name="T9" fmla="*/ 34 h 16"/>
                <a:gd name="T10" fmla="*/ 37 w 56"/>
                <a:gd name="T11" fmla="*/ 43 h 16"/>
                <a:gd name="T12" fmla="*/ 39 w 56"/>
                <a:gd name="T13" fmla="*/ 28 h 16"/>
                <a:gd name="T14" fmla="*/ 28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16 w 32"/>
                <a:gd name="T7" fmla="*/ 9 h 9"/>
                <a:gd name="T8" fmla="*/ 16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9 w 18"/>
                <a:gd name="T1" fmla="*/ 93 h 112"/>
                <a:gd name="T2" fmla="*/ 9 w 18"/>
                <a:gd name="T3" fmla="*/ 93 h 112"/>
                <a:gd name="T4" fmla="*/ 9 w 18"/>
                <a:gd name="T5" fmla="*/ 6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67 h 112"/>
                <a:gd name="T20" fmla="*/ 9 w 18"/>
                <a:gd name="T21" fmla="*/ 95 h 112"/>
                <a:gd name="T22" fmla="*/ 9 w 18"/>
                <a:gd name="T23" fmla="*/ 95 h 112"/>
                <a:gd name="T24" fmla="*/ 9 w 18"/>
                <a:gd name="T25" fmla="*/ 9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43 w 16"/>
                <a:gd name="T1" fmla="*/ 29 h 32"/>
                <a:gd name="T2" fmla="*/ 43 w 16"/>
                <a:gd name="T3" fmla="*/ 29 h 32"/>
                <a:gd name="T4" fmla="*/ 32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26 w 16"/>
                <a:gd name="T11" fmla="*/ 18 h 32"/>
                <a:gd name="T12" fmla="*/ 36 w 16"/>
                <a:gd name="T13" fmla="*/ 32 h 32"/>
                <a:gd name="T14" fmla="*/ 36 w 16"/>
                <a:gd name="T15" fmla="*/ 32 h 32"/>
                <a:gd name="T16" fmla="*/ 4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64 h 7"/>
                <a:gd name="T4" fmla="*/ 123 w 123"/>
                <a:gd name="T5" fmla="*/ 49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30 w 13"/>
                <a:gd name="T1" fmla="*/ 0 h 16"/>
                <a:gd name="T2" fmla="*/ 30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8 h 16"/>
                <a:gd name="T10" fmla="*/ 5 w 13"/>
                <a:gd name="T11" fmla="*/ 8 h 16"/>
                <a:gd name="T12" fmla="*/ 43 w 13"/>
                <a:gd name="T13" fmla="*/ 5 h 16"/>
                <a:gd name="T14" fmla="*/ 43 w 13"/>
                <a:gd name="T15" fmla="*/ 5 h 16"/>
                <a:gd name="T16" fmla="*/ 30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40 h 41"/>
                <a:gd name="T6" fmla="*/ 0 w 23"/>
                <a:gd name="T7" fmla="*/ 53 h 41"/>
                <a:gd name="T8" fmla="*/ 5 w 23"/>
                <a:gd name="T9" fmla="*/ 58 h 41"/>
                <a:gd name="T10" fmla="*/ 13 w 23"/>
                <a:gd name="T11" fmla="*/ 4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38 h 39"/>
                <a:gd name="T8" fmla="*/ 5 w 16"/>
                <a:gd name="T9" fmla="*/ 44 h 39"/>
                <a:gd name="T10" fmla="*/ 0 w 16"/>
                <a:gd name="T11" fmla="*/ 55 h 39"/>
                <a:gd name="T12" fmla="*/ 6 w 16"/>
                <a:gd name="T13" fmla="*/ 56 h 39"/>
                <a:gd name="T14" fmla="*/ 10 w 16"/>
                <a:gd name="T15" fmla="*/ 46 h 39"/>
                <a:gd name="T16" fmla="*/ 11 w 16"/>
                <a:gd name="T17" fmla="*/ 4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30 w 13"/>
                <a:gd name="T1" fmla="*/ 0 h 58"/>
                <a:gd name="T2" fmla="*/ 30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29 h 58"/>
                <a:gd name="T10" fmla="*/ 0 w 13"/>
                <a:gd name="T11" fmla="*/ 41 h 58"/>
                <a:gd name="T12" fmla="*/ 5 w 13"/>
                <a:gd name="T13" fmla="*/ 41 h 58"/>
                <a:gd name="T14" fmla="*/ 30 w 13"/>
                <a:gd name="T15" fmla="*/ 29 h 58"/>
                <a:gd name="T16" fmla="*/ 34 w 13"/>
                <a:gd name="T17" fmla="*/ 27 h 58"/>
                <a:gd name="T18" fmla="*/ 40 w 13"/>
                <a:gd name="T19" fmla="*/ 14 h 58"/>
                <a:gd name="T20" fmla="*/ 43 w 13"/>
                <a:gd name="T21" fmla="*/ 0 h 58"/>
                <a:gd name="T22" fmla="*/ 43 w 13"/>
                <a:gd name="T23" fmla="*/ 0 h 58"/>
                <a:gd name="T24" fmla="*/ 30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55 w 6"/>
                <a:gd name="T5" fmla="*/ 7 h 16"/>
                <a:gd name="T6" fmla="*/ 1 w 6"/>
                <a:gd name="T7" fmla="*/ 5 h 16"/>
                <a:gd name="T8" fmla="*/ 1 w 6"/>
                <a:gd name="T9" fmla="*/ 28 h 16"/>
                <a:gd name="T10" fmla="*/ 1 w 6"/>
                <a:gd name="T11" fmla="*/ 43 h 16"/>
                <a:gd name="T12" fmla="*/ 88 w 6"/>
                <a:gd name="T13" fmla="*/ 38 h 16"/>
                <a:gd name="T14" fmla="*/ 88 w 6"/>
                <a:gd name="T15" fmla="*/ 28 h 16"/>
                <a:gd name="T16" fmla="*/ 88 w 6"/>
                <a:gd name="T17" fmla="*/ 7 h 16"/>
                <a:gd name="T18" fmla="*/ 8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5 w 30"/>
                <a:gd name="T7" fmla="*/ 7 h 9"/>
                <a:gd name="T8" fmla="*/ 15 w 30"/>
                <a:gd name="T9" fmla="*/ 9 h 9"/>
                <a:gd name="T10" fmla="*/ 15 w 30"/>
                <a:gd name="T11" fmla="*/ 9 h 9"/>
                <a:gd name="T12" fmla="*/ 15 w 30"/>
                <a:gd name="T13" fmla="*/ 2 h 9"/>
                <a:gd name="T14" fmla="*/ 15 w 30"/>
                <a:gd name="T15" fmla="*/ 2 h 9"/>
                <a:gd name="T16" fmla="*/ 15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43 h 16"/>
                <a:gd name="T2" fmla="*/ 1 w 65"/>
                <a:gd name="T3" fmla="*/ 43 h 16"/>
                <a:gd name="T4" fmla="*/ 16 w 65"/>
                <a:gd name="T5" fmla="*/ 32 h 16"/>
                <a:gd name="T6" fmla="*/ 29 w 65"/>
                <a:gd name="T7" fmla="*/ 28 h 16"/>
                <a:gd name="T8" fmla="*/ 63 w 65"/>
                <a:gd name="T9" fmla="*/ 28 h 16"/>
                <a:gd name="T10" fmla="*/ 82 w 65"/>
                <a:gd name="T11" fmla="*/ 7 h 16"/>
                <a:gd name="T12" fmla="*/ 82 w 65"/>
                <a:gd name="T13" fmla="*/ 0 h 16"/>
                <a:gd name="T14" fmla="*/ 6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28 h 16"/>
                <a:gd name="T22" fmla="*/ 0 w 65"/>
                <a:gd name="T23" fmla="*/ 28 h 16"/>
                <a:gd name="T24" fmla="*/ 1 w 65"/>
                <a:gd name="T25" fmla="*/ 4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45 h 22"/>
                <a:gd name="T2" fmla="*/ 1 w 42"/>
                <a:gd name="T3" fmla="*/ 45 h 22"/>
                <a:gd name="T4" fmla="*/ 9 w 42"/>
                <a:gd name="T5" fmla="*/ 37 h 22"/>
                <a:gd name="T6" fmla="*/ 18 w 42"/>
                <a:gd name="T7" fmla="*/ 3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30 h 22"/>
                <a:gd name="T20" fmla="*/ 0 w 42"/>
                <a:gd name="T21" fmla="*/ 37 h 22"/>
                <a:gd name="T22" fmla="*/ 0 w 42"/>
                <a:gd name="T23" fmla="*/ 37 h 22"/>
                <a:gd name="T24" fmla="*/ 1 w 42"/>
                <a:gd name="T25" fmla="*/ 45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44 w 20"/>
                <a:gd name="T1" fmla="*/ 29 h 18"/>
                <a:gd name="T2" fmla="*/ 44 w 20"/>
                <a:gd name="T3" fmla="*/ 29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44 w 20"/>
                <a:gd name="T13" fmla="*/ 43 h 18"/>
                <a:gd name="T14" fmla="*/ 44 w 20"/>
                <a:gd name="T15" fmla="*/ 43 h 18"/>
                <a:gd name="T16" fmla="*/ 44 w 20"/>
                <a:gd name="T17" fmla="*/ 2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5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49 w 30"/>
                <a:gd name="T1" fmla="*/ 8 h 13"/>
                <a:gd name="T2" fmla="*/ 49 w 30"/>
                <a:gd name="T3" fmla="*/ 8 h 13"/>
                <a:gd name="T4" fmla="*/ 3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45 w 30"/>
                <a:gd name="T13" fmla="*/ 13 h 13"/>
                <a:gd name="T14" fmla="*/ 45 w 30"/>
                <a:gd name="T15" fmla="*/ 13 h 13"/>
                <a:gd name="T16" fmla="*/ 49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24 w 41"/>
                <a:gd name="T1" fmla="*/ 1 h 9"/>
                <a:gd name="T2" fmla="*/ 2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24 w 41"/>
                <a:gd name="T13" fmla="*/ 4 h 9"/>
                <a:gd name="T14" fmla="*/ 24 w 41"/>
                <a:gd name="T15" fmla="*/ 4 h 9"/>
                <a:gd name="T16" fmla="*/ 2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53 w 39"/>
                <a:gd name="T1" fmla="*/ 0 h 13"/>
                <a:gd name="T2" fmla="*/ 53 w 39"/>
                <a:gd name="T3" fmla="*/ 0 h 13"/>
                <a:gd name="T4" fmla="*/ 45 w 39"/>
                <a:gd name="T5" fmla="*/ 5 h 13"/>
                <a:gd name="T6" fmla="*/ 3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37 w 39"/>
                <a:gd name="T17" fmla="*/ 13 h 13"/>
                <a:gd name="T18" fmla="*/ 46 w 39"/>
                <a:gd name="T19" fmla="*/ 11 h 13"/>
                <a:gd name="T20" fmla="*/ 56 w 39"/>
                <a:gd name="T21" fmla="*/ 5 h 13"/>
                <a:gd name="T22" fmla="*/ 56 w 39"/>
                <a:gd name="T23" fmla="*/ 5 h 13"/>
                <a:gd name="T24" fmla="*/ 5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36 h 20"/>
                <a:gd name="T6" fmla="*/ 3 w 10"/>
                <a:gd name="T7" fmla="*/ 44 h 20"/>
                <a:gd name="T8" fmla="*/ 8 w 10"/>
                <a:gd name="T9" fmla="*/ 40 h 20"/>
                <a:gd name="T10" fmla="*/ 8 w 10"/>
                <a:gd name="T11" fmla="*/ 34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34 h 20"/>
                <a:gd name="T38" fmla="*/ 3 w 10"/>
                <a:gd name="T39" fmla="*/ 36 h 20"/>
                <a:gd name="T40" fmla="*/ 7 w 10"/>
                <a:gd name="T41" fmla="*/ 40 h 20"/>
                <a:gd name="T42" fmla="*/ 7 w 10"/>
                <a:gd name="T43" fmla="*/ 34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56 h 63"/>
                <a:gd name="T10" fmla="*/ 30 w 13"/>
                <a:gd name="T11" fmla="*/ 80 h 63"/>
                <a:gd name="T12" fmla="*/ 43 w 13"/>
                <a:gd name="T13" fmla="*/ 80 h 63"/>
                <a:gd name="T14" fmla="*/ 40 w 13"/>
                <a:gd name="T15" fmla="*/ 55 h 63"/>
                <a:gd name="T16" fmla="*/ 30 w 13"/>
                <a:gd name="T17" fmla="*/ 25 h 63"/>
                <a:gd name="T18" fmla="*/ 28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2 h 49"/>
                <a:gd name="T8" fmla="*/ 9 w 18"/>
                <a:gd name="T9" fmla="*/ 19 h 49"/>
                <a:gd name="T10" fmla="*/ 9 w 18"/>
                <a:gd name="T11" fmla="*/ 25 h 49"/>
                <a:gd name="T12" fmla="*/ 9 w 18"/>
                <a:gd name="T13" fmla="*/ 25 h 49"/>
                <a:gd name="T14" fmla="*/ 9 w 18"/>
                <a:gd name="T15" fmla="*/ 17 h 49"/>
                <a:gd name="T16" fmla="*/ 9 w 18"/>
                <a:gd name="T17" fmla="*/ 12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34 w 25"/>
                <a:gd name="T9" fmla="*/ 29 h 38"/>
                <a:gd name="T10" fmla="*/ 37 w 25"/>
                <a:gd name="T11" fmla="*/ 38 h 38"/>
                <a:gd name="T12" fmla="*/ 46 w 25"/>
                <a:gd name="T13" fmla="*/ 36 h 38"/>
                <a:gd name="T14" fmla="*/ 37 w 25"/>
                <a:gd name="T15" fmla="*/ 25 h 38"/>
                <a:gd name="T16" fmla="*/ 3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38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6389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639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31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3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3491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63497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6 h 614"/>
                <a:gd name="T14" fmla="*/ 459 w 478"/>
                <a:gd name="T15" fmla="*/ 211 h 614"/>
                <a:gd name="T16" fmla="*/ 452 w 478"/>
                <a:gd name="T17" fmla="*/ 243 h 614"/>
                <a:gd name="T18" fmla="*/ 439 w 478"/>
                <a:gd name="T19" fmla="*/ 285 h 614"/>
                <a:gd name="T20" fmla="*/ 403 w 478"/>
                <a:gd name="T21" fmla="*/ 380 h 614"/>
                <a:gd name="T22" fmla="*/ 354 w 478"/>
                <a:gd name="T23" fmla="*/ 472 h 614"/>
                <a:gd name="T24" fmla="*/ 321 w 478"/>
                <a:gd name="T25" fmla="*/ 521 h 614"/>
                <a:gd name="T26" fmla="*/ 287 w 478"/>
                <a:gd name="T27" fmla="*/ 564 h 614"/>
                <a:gd name="T28" fmla="*/ 257 w 478"/>
                <a:gd name="T29" fmla="*/ 599 h 614"/>
                <a:gd name="T30" fmla="*/ 247 w 478"/>
                <a:gd name="T31" fmla="*/ 610 h 614"/>
                <a:gd name="T32" fmla="*/ 246 w 478"/>
                <a:gd name="T33" fmla="*/ 610 h 614"/>
                <a:gd name="T34" fmla="*/ 236 w 478"/>
                <a:gd name="T35" fmla="*/ 600 h 614"/>
                <a:gd name="T36" fmla="*/ 216 w 478"/>
                <a:gd name="T37" fmla="*/ 582 h 614"/>
                <a:gd name="T38" fmla="*/ 206 w 478"/>
                <a:gd name="T39" fmla="*/ 573 h 614"/>
                <a:gd name="T40" fmla="*/ 195 w 478"/>
                <a:gd name="T41" fmla="*/ 561 h 614"/>
                <a:gd name="T42" fmla="*/ 180 w 478"/>
                <a:gd name="T43" fmla="*/ 543 h 614"/>
                <a:gd name="T44" fmla="*/ 159 w 478"/>
                <a:gd name="T45" fmla="*/ 510 h 614"/>
                <a:gd name="T46" fmla="*/ 144 w 478"/>
                <a:gd name="T47" fmla="*/ 487 h 614"/>
                <a:gd name="T48" fmla="*/ 129 w 478"/>
                <a:gd name="T49" fmla="*/ 462 h 614"/>
                <a:gd name="T50" fmla="*/ 105 w 478"/>
                <a:gd name="T51" fmla="*/ 429 h 614"/>
                <a:gd name="T52" fmla="*/ 80 w 478"/>
                <a:gd name="T53" fmla="*/ 397 h 614"/>
                <a:gd name="T54" fmla="*/ 64 w 478"/>
                <a:gd name="T55" fmla="*/ 364 h 614"/>
                <a:gd name="T56" fmla="*/ 54 w 478"/>
                <a:gd name="T57" fmla="*/ 335 h 614"/>
                <a:gd name="T58" fmla="*/ 42 w 478"/>
                <a:gd name="T59" fmla="*/ 301 h 614"/>
                <a:gd name="T60" fmla="*/ 32 w 478"/>
                <a:gd name="T61" fmla="*/ 272 h 614"/>
                <a:gd name="T62" fmla="*/ 23 w 478"/>
                <a:gd name="T63" fmla="*/ 236 h 614"/>
                <a:gd name="T64" fmla="*/ 14 w 478"/>
                <a:gd name="T65" fmla="*/ 198 h 614"/>
                <a:gd name="T66" fmla="*/ 8 w 478"/>
                <a:gd name="T67" fmla="*/ 162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498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8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0 h 8"/>
                <a:gd name="T8" fmla="*/ 478 w 480"/>
                <a:gd name="T9" fmla="*/ 10 h 8"/>
                <a:gd name="T10" fmla="*/ 480 w 480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499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0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28 h 126"/>
                <a:gd name="T2" fmla="*/ 5 w 15"/>
                <a:gd name="T3" fmla="*/ 128 h 126"/>
                <a:gd name="T4" fmla="*/ 14 w 15"/>
                <a:gd name="T5" fmla="*/ 88 h 126"/>
                <a:gd name="T6" fmla="*/ 15 w 15"/>
                <a:gd name="T7" fmla="*/ 48 h 126"/>
                <a:gd name="T8" fmla="*/ 17 w 15"/>
                <a:gd name="T9" fmla="*/ 18 h 126"/>
                <a:gd name="T10" fmla="*/ 17 w 15"/>
                <a:gd name="T11" fmla="*/ 1 h 126"/>
                <a:gd name="T12" fmla="*/ 12 w 15"/>
                <a:gd name="T13" fmla="*/ 0 h 126"/>
                <a:gd name="T14" fmla="*/ 12 w 15"/>
                <a:gd name="T15" fmla="*/ 18 h 126"/>
                <a:gd name="T16" fmla="*/ 11 w 15"/>
                <a:gd name="T17" fmla="*/ 48 h 126"/>
                <a:gd name="T18" fmla="*/ 5 w 15"/>
                <a:gd name="T19" fmla="*/ 86 h 126"/>
                <a:gd name="T20" fmla="*/ 0 w 15"/>
                <a:gd name="T21" fmla="*/ 128 h 126"/>
                <a:gd name="T22" fmla="*/ 0 w 15"/>
                <a:gd name="T23" fmla="*/ 128 h 126"/>
                <a:gd name="T24" fmla="*/ 5 w 15"/>
                <a:gd name="T25" fmla="*/ 128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1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7 h 139"/>
                <a:gd name="T2" fmla="*/ 6 w 34"/>
                <a:gd name="T3" fmla="*/ 137 h 139"/>
                <a:gd name="T4" fmla="*/ 20 w 34"/>
                <a:gd name="T5" fmla="*/ 97 h 139"/>
                <a:gd name="T6" fmla="*/ 26 w 34"/>
                <a:gd name="T7" fmla="*/ 67 h 139"/>
                <a:gd name="T8" fmla="*/ 31 w 34"/>
                <a:gd name="T9" fmla="*/ 36 h 139"/>
                <a:gd name="T10" fmla="*/ 36 w 34"/>
                <a:gd name="T11" fmla="*/ 0 h 139"/>
                <a:gd name="T12" fmla="*/ 31 w 34"/>
                <a:gd name="T13" fmla="*/ 0 h 139"/>
                <a:gd name="T14" fmla="*/ 26 w 34"/>
                <a:gd name="T15" fmla="*/ 34 h 139"/>
                <a:gd name="T16" fmla="*/ 21 w 34"/>
                <a:gd name="T17" fmla="*/ 65 h 139"/>
                <a:gd name="T18" fmla="*/ 13 w 34"/>
                <a:gd name="T19" fmla="*/ 95 h 139"/>
                <a:gd name="T20" fmla="*/ 0 w 34"/>
                <a:gd name="T21" fmla="*/ 137 h 139"/>
                <a:gd name="T22" fmla="*/ 0 w 34"/>
                <a:gd name="T23" fmla="*/ 137 h 139"/>
                <a:gd name="T24" fmla="*/ 6 w 34"/>
                <a:gd name="T25" fmla="*/ 137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2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3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4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3 w 44"/>
                <a:gd name="T5" fmla="*/ 29 h 43"/>
                <a:gd name="T6" fmla="*/ 41 w 44"/>
                <a:gd name="T7" fmla="*/ 43 h 43"/>
                <a:gd name="T8" fmla="*/ 42 w 44"/>
                <a:gd name="T9" fmla="*/ 38 h 43"/>
                <a:gd name="T10" fmla="*/ 26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5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7 h 90"/>
                <a:gd name="T8" fmla="*/ 35 w 66"/>
                <a:gd name="T9" fmla="*/ 63 h 90"/>
                <a:gd name="T10" fmla="*/ 45 w 66"/>
                <a:gd name="T11" fmla="*/ 72 h 90"/>
                <a:gd name="T12" fmla="*/ 54 w 66"/>
                <a:gd name="T13" fmla="*/ 85 h 90"/>
                <a:gd name="T14" fmla="*/ 61 w 66"/>
                <a:gd name="T15" fmla="*/ 92 h 90"/>
                <a:gd name="T16" fmla="*/ 66 w 66"/>
                <a:gd name="T17" fmla="*/ 87 h 90"/>
                <a:gd name="T18" fmla="*/ 59 w 66"/>
                <a:gd name="T19" fmla="*/ 80 h 90"/>
                <a:gd name="T20" fmla="*/ 48 w 66"/>
                <a:gd name="T21" fmla="*/ 67 h 90"/>
                <a:gd name="T22" fmla="*/ 40 w 66"/>
                <a:gd name="T23" fmla="*/ 58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6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9 w 103"/>
                <a:gd name="T13" fmla="*/ 114 h 174"/>
                <a:gd name="T14" fmla="*/ 72 w 103"/>
                <a:gd name="T15" fmla="*/ 130 h 174"/>
                <a:gd name="T16" fmla="*/ 84 w 103"/>
                <a:gd name="T17" fmla="*/ 150 h 174"/>
                <a:gd name="T18" fmla="*/ 100 w 103"/>
                <a:gd name="T19" fmla="*/ 174 h 174"/>
                <a:gd name="T20" fmla="*/ 105 w 103"/>
                <a:gd name="T21" fmla="*/ 170 h 174"/>
                <a:gd name="T22" fmla="*/ 90 w 103"/>
                <a:gd name="T23" fmla="*/ 147 h 174"/>
                <a:gd name="T24" fmla="*/ 76 w 103"/>
                <a:gd name="T25" fmla="*/ 127 h 174"/>
                <a:gd name="T26" fmla="*/ 64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7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8 h 181"/>
                <a:gd name="T10" fmla="*/ 44 w 50"/>
                <a:gd name="T11" fmla="*/ 179 h 181"/>
                <a:gd name="T12" fmla="*/ 50 w 50"/>
                <a:gd name="T13" fmla="*/ 175 h 181"/>
                <a:gd name="T14" fmla="*/ 31 w 50"/>
                <a:gd name="T15" fmla="*/ 116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8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5 h 148"/>
                <a:gd name="T10" fmla="*/ 4 w 12"/>
                <a:gd name="T11" fmla="*/ 150 h 148"/>
                <a:gd name="T12" fmla="*/ 12 w 12"/>
                <a:gd name="T13" fmla="*/ 150 h 148"/>
                <a:gd name="T14" fmla="*/ 7 w 12"/>
                <a:gd name="T15" fmla="*/ 105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09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6 h 655"/>
                <a:gd name="T24" fmla="*/ 441 w 514"/>
                <a:gd name="T25" fmla="*/ 406 h 655"/>
                <a:gd name="T26" fmla="*/ 421 w 514"/>
                <a:gd name="T27" fmla="*/ 453 h 655"/>
                <a:gd name="T28" fmla="*/ 396 w 514"/>
                <a:gd name="T29" fmla="*/ 502 h 655"/>
                <a:gd name="T30" fmla="*/ 359 w 514"/>
                <a:gd name="T31" fmla="*/ 554 h 655"/>
                <a:gd name="T32" fmla="*/ 316 w 514"/>
                <a:gd name="T33" fmla="*/ 603 h 655"/>
                <a:gd name="T34" fmla="*/ 280 w 514"/>
                <a:gd name="T35" fmla="*/ 639 h 655"/>
                <a:gd name="T36" fmla="*/ 269 w 514"/>
                <a:gd name="T37" fmla="*/ 650 h 655"/>
                <a:gd name="T38" fmla="*/ 265 w 514"/>
                <a:gd name="T39" fmla="*/ 653 h 655"/>
                <a:gd name="T40" fmla="*/ 259 w 514"/>
                <a:gd name="T41" fmla="*/ 648 h 655"/>
                <a:gd name="T42" fmla="*/ 247 w 514"/>
                <a:gd name="T43" fmla="*/ 639 h 655"/>
                <a:gd name="T44" fmla="*/ 226 w 514"/>
                <a:gd name="T45" fmla="*/ 623 h 655"/>
                <a:gd name="T46" fmla="*/ 218 w 514"/>
                <a:gd name="T47" fmla="*/ 614 h 655"/>
                <a:gd name="T48" fmla="*/ 206 w 514"/>
                <a:gd name="T49" fmla="*/ 598 h 655"/>
                <a:gd name="T50" fmla="*/ 185 w 514"/>
                <a:gd name="T51" fmla="*/ 574 h 655"/>
                <a:gd name="T52" fmla="*/ 160 w 514"/>
                <a:gd name="T53" fmla="*/ 536 h 655"/>
                <a:gd name="T54" fmla="*/ 116 w 514"/>
                <a:gd name="T55" fmla="*/ 460 h 655"/>
                <a:gd name="T56" fmla="*/ 82 w 514"/>
                <a:gd name="T57" fmla="*/ 388 h 655"/>
                <a:gd name="T58" fmla="*/ 65 w 514"/>
                <a:gd name="T59" fmla="*/ 347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0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3 h 175"/>
                <a:gd name="T6" fmla="*/ 15 w 184"/>
                <a:gd name="T7" fmla="*/ 173 h 175"/>
                <a:gd name="T8" fmla="*/ 15 w 184"/>
                <a:gd name="T9" fmla="*/ 173 h 175"/>
                <a:gd name="T10" fmla="*/ 17 w 184"/>
                <a:gd name="T11" fmla="*/ 173 h 175"/>
                <a:gd name="T12" fmla="*/ 18 w 184"/>
                <a:gd name="T13" fmla="*/ 170 h 175"/>
                <a:gd name="T14" fmla="*/ 17 w 184"/>
                <a:gd name="T15" fmla="*/ 166 h 175"/>
                <a:gd name="T16" fmla="*/ 15 w 184"/>
                <a:gd name="T17" fmla="*/ 159 h 175"/>
                <a:gd name="T18" fmla="*/ 15 w 184"/>
                <a:gd name="T19" fmla="*/ 155 h 175"/>
                <a:gd name="T20" fmla="*/ 15 w 184"/>
                <a:gd name="T21" fmla="*/ 152 h 175"/>
                <a:gd name="T22" fmla="*/ 15 w 184"/>
                <a:gd name="T23" fmla="*/ 146 h 175"/>
                <a:gd name="T24" fmla="*/ 13 w 184"/>
                <a:gd name="T25" fmla="*/ 137 h 175"/>
                <a:gd name="T26" fmla="*/ 12 w 184"/>
                <a:gd name="T27" fmla="*/ 130 h 175"/>
                <a:gd name="T28" fmla="*/ 10 w 184"/>
                <a:gd name="T29" fmla="*/ 121 h 175"/>
                <a:gd name="T30" fmla="*/ 8 w 184"/>
                <a:gd name="T31" fmla="*/ 110 h 175"/>
                <a:gd name="T32" fmla="*/ 8 w 184"/>
                <a:gd name="T33" fmla="*/ 101 h 175"/>
                <a:gd name="T34" fmla="*/ 7 w 184"/>
                <a:gd name="T35" fmla="*/ 92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1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2 w 58"/>
                <a:gd name="T15" fmla="*/ 6 h 89"/>
                <a:gd name="T16" fmla="*/ 35 w 58"/>
                <a:gd name="T17" fmla="*/ 4 h 89"/>
                <a:gd name="T18" fmla="*/ 42 w 58"/>
                <a:gd name="T19" fmla="*/ 2 h 89"/>
                <a:gd name="T20" fmla="*/ 43 w 58"/>
                <a:gd name="T21" fmla="*/ 4 h 89"/>
                <a:gd name="T22" fmla="*/ 43 w 58"/>
                <a:gd name="T23" fmla="*/ 7 h 89"/>
                <a:gd name="T24" fmla="*/ 43 w 58"/>
                <a:gd name="T25" fmla="*/ 9 h 89"/>
                <a:gd name="T26" fmla="*/ 45 w 58"/>
                <a:gd name="T27" fmla="*/ 27 h 89"/>
                <a:gd name="T28" fmla="*/ 40 w 58"/>
                <a:gd name="T29" fmla="*/ 33 h 89"/>
                <a:gd name="T30" fmla="*/ 35 w 58"/>
                <a:gd name="T31" fmla="*/ 34 h 89"/>
                <a:gd name="T32" fmla="*/ 35 w 58"/>
                <a:gd name="T33" fmla="*/ 42 h 89"/>
                <a:gd name="T34" fmla="*/ 38 w 58"/>
                <a:gd name="T35" fmla="*/ 45 h 89"/>
                <a:gd name="T36" fmla="*/ 40 w 58"/>
                <a:gd name="T37" fmla="*/ 54 h 89"/>
                <a:gd name="T38" fmla="*/ 43 w 58"/>
                <a:gd name="T39" fmla="*/ 33 h 89"/>
                <a:gd name="T40" fmla="*/ 45 w 58"/>
                <a:gd name="T41" fmla="*/ 31 h 89"/>
                <a:gd name="T42" fmla="*/ 48 w 58"/>
                <a:gd name="T43" fmla="*/ 31 h 89"/>
                <a:gd name="T44" fmla="*/ 53 w 58"/>
                <a:gd name="T45" fmla="*/ 31 h 89"/>
                <a:gd name="T46" fmla="*/ 60 w 58"/>
                <a:gd name="T47" fmla="*/ 38 h 89"/>
                <a:gd name="T48" fmla="*/ 53 w 58"/>
                <a:gd name="T49" fmla="*/ 40 h 89"/>
                <a:gd name="T50" fmla="*/ 48 w 58"/>
                <a:gd name="T51" fmla="*/ 34 h 89"/>
                <a:gd name="T52" fmla="*/ 45 w 58"/>
                <a:gd name="T53" fmla="*/ 34 h 89"/>
                <a:gd name="T54" fmla="*/ 43 w 58"/>
                <a:gd name="T55" fmla="*/ 36 h 89"/>
                <a:gd name="T56" fmla="*/ 45 w 58"/>
                <a:gd name="T57" fmla="*/ 40 h 89"/>
                <a:gd name="T58" fmla="*/ 45 w 58"/>
                <a:gd name="T59" fmla="*/ 51 h 89"/>
                <a:gd name="T60" fmla="*/ 38 w 58"/>
                <a:gd name="T61" fmla="*/ 62 h 89"/>
                <a:gd name="T62" fmla="*/ 42 w 58"/>
                <a:gd name="T63" fmla="*/ 81 h 89"/>
                <a:gd name="T64" fmla="*/ 35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2 w 58"/>
                <a:gd name="T71" fmla="*/ 76 h 89"/>
                <a:gd name="T72" fmla="*/ 32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2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9 w 56"/>
                <a:gd name="T17" fmla="*/ 2 h 89"/>
                <a:gd name="T18" fmla="*/ 36 w 56"/>
                <a:gd name="T19" fmla="*/ 2 h 89"/>
                <a:gd name="T20" fmla="*/ 38 w 56"/>
                <a:gd name="T21" fmla="*/ 4 h 89"/>
                <a:gd name="T22" fmla="*/ 38 w 56"/>
                <a:gd name="T23" fmla="*/ 7 h 89"/>
                <a:gd name="T24" fmla="*/ 41 w 56"/>
                <a:gd name="T25" fmla="*/ 11 h 89"/>
                <a:gd name="T26" fmla="*/ 39 w 56"/>
                <a:gd name="T27" fmla="*/ 29 h 89"/>
                <a:gd name="T28" fmla="*/ 34 w 56"/>
                <a:gd name="T29" fmla="*/ 33 h 89"/>
                <a:gd name="T30" fmla="*/ 31 w 56"/>
                <a:gd name="T31" fmla="*/ 34 h 89"/>
                <a:gd name="T32" fmla="*/ 29 w 56"/>
                <a:gd name="T33" fmla="*/ 42 h 89"/>
                <a:gd name="T34" fmla="*/ 33 w 56"/>
                <a:gd name="T35" fmla="*/ 45 h 89"/>
                <a:gd name="T36" fmla="*/ 36 w 56"/>
                <a:gd name="T37" fmla="*/ 54 h 89"/>
                <a:gd name="T38" fmla="*/ 38 w 56"/>
                <a:gd name="T39" fmla="*/ 33 h 89"/>
                <a:gd name="T40" fmla="*/ 41 w 56"/>
                <a:gd name="T41" fmla="*/ 31 h 89"/>
                <a:gd name="T42" fmla="*/ 44 w 56"/>
                <a:gd name="T43" fmla="*/ 31 h 89"/>
                <a:gd name="T44" fmla="*/ 51 w 56"/>
                <a:gd name="T45" fmla="*/ 33 h 89"/>
                <a:gd name="T46" fmla="*/ 54 w 56"/>
                <a:gd name="T47" fmla="*/ 38 h 89"/>
                <a:gd name="T48" fmla="*/ 46 w 56"/>
                <a:gd name="T49" fmla="*/ 40 h 89"/>
                <a:gd name="T50" fmla="*/ 44 w 56"/>
                <a:gd name="T51" fmla="*/ 34 h 89"/>
                <a:gd name="T52" fmla="*/ 41 w 56"/>
                <a:gd name="T53" fmla="*/ 34 h 89"/>
                <a:gd name="T54" fmla="*/ 39 w 56"/>
                <a:gd name="T55" fmla="*/ 36 h 89"/>
                <a:gd name="T56" fmla="*/ 39 w 56"/>
                <a:gd name="T57" fmla="*/ 42 h 89"/>
                <a:gd name="T58" fmla="*/ 39 w 56"/>
                <a:gd name="T59" fmla="*/ 56 h 89"/>
                <a:gd name="T60" fmla="*/ 34 w 56"/>
                <a:gd name="T61" fmla="*/ 63 h 89"/>
                <a:gd name="T62" fmla="*/ 36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3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0 w 56"/>
                <a:gd name="T15" fmla="*/ 6 h 87"/>
                <a:gd name="T16" fmla="*/ 32 w 56"/>
                <a:gd name="T17" fmla="*/ 4 h 87"/>
                <a:gd name="T18" fmla="*/ 40 w 56"/>
                <a:gd name="T19" fmla="*/ 0 h 87"/>
                <a:gd name="T20" fmla="*/ 41 w 56"/>
                <a:gd name="T21" fmla="*/ 4 h 87"/>
                <a:gd name="T22" fmla="*/ 41 w 56"/>
                <a:gd name="T23" fmla="*/ 8 h 87"/>
                <a:gd name="T24" fmla="*/ 45 w 56"/>
                <a:gd name="T25" fmla="*/ 9 h 87"/>
                <a:gd name="T26" fmla="*/ 43 w 56"/>
                <a:gd name="T27" fmla="*/ 27 h 87"/>
                <a:gd name="T28" fmla="*/ 38 w 56"/>
                <a:gd name="T29" fmla="*/ 33 h 87"/>
                <a:gd name="T30" fmla="*/ 35 w 56"/>
                <a:gd name="T31" fmla="*/ 35 h 87"/>
                <a:gd name="T32" fmla="*/ 35 w 56"/>
                <a:gd name="T33" fmla="*/ 44 h 87"/>
                <a:gd name="T34" fmla="*/ 38 w 56"/>
                <a:gd name="T35" fmla="*/ 45 h 87"/>
                <a:gd name="T36" fmla="*/ 40 w 56"/>
                <a:gd name="T37" fmla="*/ 56 h 87"/>
                <a:gd name="T38" fmla="*/ 41 w 56"/>
                <a:gd name="T39" fmla="*/ 33 h 87"/>
                <a:gd name="T40" fmla="*/ 45 w 56"/>
                <a:gd name="T41" fmla="*/ 29 h 87"/>
                <a:gd name="T42" fmla="*/ 48 w 56"/>
                <a:gd name="T43" fmla="*/ 29 h 87"/>
                <a:gd name="T44" fmla="*/ 55 w 56"/>
                <a:gd name="T45" fmla="*/ 33 h 87"/>
                <a:gd name="T46" fmla="*/ 58 w 56"/>
                <a:gd name="T47" fmla="*/ 38 h 87"/>
                <a:gd name="T48" fmla="*/ 50 w 56"/>
                <a:gd name="T49" fmla="*/ 38 h 87"/>
                <a:gd name="T50" fmla="*/ 48 w 56"/>
                <a:gd name="T51" fmla="*/ 35 h 87"/>
                <a:gd name="T52" fmla="*/ 45 w 56"/>
                <a:gd name="T53" fmla="*/ 35 h 87"/>
                <a:gd name="T54" fmla="*/ 43 w 56"/>
                <a:gd name="T55" fmla="*/ 36 h 87"/>
                <a:gd name="T56" fmla="*/ 43 w 56"/>
                <a:gd name="T57" fmla="*/ 40 h 87"/>
                <a:gd name="T58" fmla="*/ 45 w 56"/>
                <a:gd name="T59" fmla="*/ 51 h 87"/>
                <a:gd name="T60" fmla="*/ 37 w 56"/>
                <a:gd name="T61" fmla="*/ 62 h 87"/>
                <a:gd name="T62" fmla="*/ 40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2 w 56"/>
                <a:gd name="T71" fmla="*/ 76 h 87"/>
                <a:gd name="T72" fmla="*/ 30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4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1 h 124"/>
                <a:gd name="T2" fmla="*/ 72 w 146"/>
                <a:gd name="T3" fmla="*/ 0 h 124"/>
                <a:gd name="T4" fmla="*/ 144 w 146"/>
                <a:gd name="T5" fmla="*/ 101 h 124"/>
                <a:gd name="T6" fmla="*/ 144 w 146"/>
                <a:gd name="T7" fmla="*/ 124 h 124"/>
                <a:gd name="T8" fmla="*/ 72 w 146"/>
                <a:gd name="T9" fmla="*/ 30 h 124"/>
                <a:gd name="T10" fmla="*/ 2 w 146"/>
                <a:gd name="T11" fmla="*/ 126 h 124"/>
                <a:gd name="T12" fmla="*/ 0 w 146"/>
                <a:gd name="T13" fmla="*/ 101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5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9 h 171"/>
                <a:gd name="T2" fmla="*/ 5 w 5"/>
                <a:gd name="T3" fmla="*/ 167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7 h 171"/>
                <a:gd name="T10" fmla="*/ 3 w 5"/>
                <a:gd name="T11" fmla="*/ 169 h 171"/>
                <a:gd name="T12" fmla="*/ 3 w 5"/>
                <a:gd name="T13" fmla="*/ 169 h 171"/>
                <a:gd name="T14" fmla="*/ 5 w 5"/>
                <a:gd name="T15" fmla="*/ 169 h 171"/>
                <a:gd name="T16" fmla="*/ 5 w 5"/>
                <a:gd name="T17" fmla="*/ 167 h 171"/>
                <a:gd name="T18" fmla="*/ 3 w 5"/>
                <a:gd name="T19" fmla="*/ 16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6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7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503 w 505"/>
                <a:gd name="T1" fmla="*/ 7 h 9"/>
                <a:gd name="T2" fmla="*/ 503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3 w 505"/>
                <a:gd name="T9" fmla="*/ 7 h 9"/>
                <a:gd name="T10" fmla="*/ 503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8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4 w 6"/>
                <a:gd name="T1" fmla="*/ 39 h 37"/>
                <a:gd name="T2" fmla="*/ 4 w 6"/>
                <a:gd name="T3" fmla="*/ 39 h 37"/>
                <a:gd name="T4" fmla="*/ 4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8 h 37"/>
                <a:gd name="T14" fmla="*/ 0 w 6"/>
                <a:gd name="T15" fmla="*/ 38 h 37"/>
                <a:gd name="T16" fmla="*/ 4 w 6"/>
                <a:gd name="T17" fmla="*/ 39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19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9 h 131"/>
                <a:gd name="T2" fmla="*/ 5 w 16"/>
                <a:gd name="T3" fmla="*/ 129 h 131"/>
                <a:gd name="T4" fmla="*/ 11 w 16"/>
                <a:gd name="T5" fmla="*/ 84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4 h 131"/>
                <a:gd name="T20" fmla="*/ 0 w 16"/>
                <a:gd name="T21" fmla="*/ 128 h 131"/>
                <a:gd name="T22" fmla="*/ 0 w 16"/>
                <a:gd name="T23" fmla="*/ 128 h 131"/>
                <a:gd name="T24" fmla="*/ 5 w 16"/>
                <a:gd name="T25" fmla="*/ 129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0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4 w 110"/>
                <a:gd name="T13" fmla="*/ 223 h 344"/>
                <a:gd name="T14" fmla="*/ 76 w 110"/>
                <a:gd name="T15" fmla="*/ 182 h 344"/>
                <a:gd name="T16" fmla="*/ 87 w 110"/>
                <a:gd name="T17" fmla="*/ 139 h 344"/>
                <a:gd name="T18" fmla="*/ 97 w 110"/>
                <a:gd name="T19" fmla="*/ 93 h 344"/>
                <a:gd name="T20" fmla="*/ 105 w 110"/>
                <a:gd name="T21" fmla="*/ 48 h 344"/>
                <a:gd name="T22" fmla="*/ 112 w 110"/>
                <a:gd name="T23" fmla="*/ 1 h 344"/>
                <a:gd name="T24" fmla="*/ 107 w 110"/>
                <a:gd name="T25" fmla="*/ 0 h 344"/>
                <a:gd name="T26" fmla="*/ 99 w 110"/>
                <a:gd name="T27" fmla="*/ 47 h 344"/>
                <a:gd name="T28" fmla="*/ 90 w 110"/>
                <a:gd name="T29" fmla="*/ 93 h 344"/>
                <a:gd name="T30" fmla="*/ 82 w 110"/>
                <a:gd name="T31" fmla="*/ 137 h 344"/>
                <a:gd name="T32" fmla="*/ 71 w 110"/>
                <a:gd name="T33" fmla="*/ 180 h 344"/>
                <a:gd name="T34" fmla="*/ 58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1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9 w 131"/>
                <a:gd name="T13" fmla="*/ 90 h 155"/>
                <a:gd name="T14" fmla="*/ 90 w 131"/>
                <a:gd name="T15" fmla="*/ 65 h 155"/>
                <a:gd name="T16" fmla="*/ 113 w 131"/>
                <a:gd name="T17" fmla="*/ 34 h 155"/>
                <a:gd name="T18" fmla="*/ 133 w 131"/>
                <a:gd name="T19" fmla="*/ 3 h 155"/>
                <a:gd name="T20" fmla="*/ 128 w 131"/>
                <a:gd name="T21" fmla="*/ 0 h 155"/>
                <a:gd name="T22" fmla="*/ 107 w 131"/>
                <a:gd name="T23" fmla="*/ 30 h 155"/>
                <a:gd name="T24" fmla="*/ 85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2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2 w 46"/>
                <a:gd name="T9" fmla="*/ 34 h 40"/>
                <a:gd name="T10" fmla="*/ 39 w 46"/>
                <a:gd name="T11" fmla="*/ 40 h 40"/>
                <a:gd name="T12" fmla="*/ 44 w 46"/>
                <a:gd name="T13" fmla="*/ 34 h 40"/>
                <a:gd name="T14" fmla="*/ 35 w 46"/>
                <a:gd name="T15" fmla="*/ 29 h 40"/>
                <a:gd name="T16" fmla="*/ 24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3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0 w 82"/>
                <a:gd name="T7" fmla="*/ 77 h 108"/>
                <a:gd name="T8" fmla="*/ 65 w 82"/>
                <a:gd name="T9" fmla="*/ 97 h 108"/>
                <a:gd name="T10" fmla="*/ 77 w 82"/>
                <a:gd name="T11" fmla="*/ 108 h 108"/>
                <a:gd name="T12" fmla="*/ 80 w 82"/>
                <a:gd name="T13" fmla="*/ 104 h 108"/>
                <a:gd name="T14" fmla="*/ 70 w 82"/>
                <a:gd name="T15" fmla="*/ 92 h 108"/>
                <a:gd name="T16" fmla="*/ 54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4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3 h 186"/>
                <a:gd name="T14" fmla="*/ 57 w 92"/>
                <a:gd name="T15" fmla="*/ 138 h 186"/>
                <a:gd name="T16" fmla="*/ 71 w 92"/>
                <a:gd name="T17" fmla="*/ 163 h 186"/>
                <a:gd name="T18" fmla="*/ 87 w 92"/>
                <a:gd name="T19" fmla="*/ 188 h 186"/>
                <a:gd name="T20" fmla="*/ 92 w 92"/>
                <a:gd name="T21" fmla="*/ 187 h 186"/>
                <a:gd name="T22" fmla="*/ 77 w 92"/>
                <a:gd name="T23" fmla="*/ 159 h 186"/>
                <a:gd name="T24" fmla="*/ 62 w 92"/>
                <a:gd name="T25" fmla="*/ 134 h 186"/>
                <a:gd name="T26" fmla="*/ 51 w 92"/>
                <a:gd name="T27" fmla="*/ 109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5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2 h 173"/>
                <a:gd name="T8" fmla="*/ 33 w 50"/>
                <a:gd name="T9" fmla="*/ 135 h 173"/>
                <a:gd name="T10" fmla="*/ 43 w 50"/>
                <a:gd name="T11" fmla="*/ 171 h 173"/>
                <a:gd name="T12" fmla="*/ 50 w 50"/>
                <a:gd name="T13" fmla="*/ 169 h 173"/>
                <a:gd name="T14" fmla="*/ 38 w 50"/>
                <a:gd name="T15" fmla="*/ 133 h 173"/>
                <a:gd name="T16" fmla="*/ 27 w 50"/>
                <a:gd name="T17" fmla="*/ 90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6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1 w 20"/>
                <a:gd name="T11" fmla="*/ 161 h 161"/>
                <a:gd name="T12" fmla="*/ 18 w 20"/>
                <a:gd name="T13" fmla="*/ 161 h 161"/>
                <a:gd name="T14" fmla="*/ 11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7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8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3 w 352"/>
                <a:gd name="T1" fmla="*/ 1 h 456"/>
                <a:gd name="T2" fmla="*/ 231 w 352"/>
                <a:gd name="T3" fmla="*/ 14 h 456"/>
                <a:gd name="T4" fmla="*/ 218 w 352"/>
                <a:gd name="T5" fmla="*/ 41 h 456"/>
                <a:gd name="T6" fmla="*/ 207 w 352"/>
                <a:gd name="T7" fmla="*/ 90 h 456"/>
                <a:gd name="T8" fmla="*/ 200 w 352"/>
                <a:gd name="T9" fmla="*/ 149 h 456"/>
                <a:gd name="T10" fmla="*/ 197 w 352"/>
                <a:gd name="T11" fmla="*/ 193 h 456"/>
                <a:gd name="T12" fmla="*/ 200 w 352"/>
                <a:gd name="T13" fmla="*/ 211 h 456"/>
                <a:gd name="T14" fmla="*/ 207 w 352"/>
                <a:gd name="T15" fmla="*/ 211 h 456"/>
                <a:gd name="T16" fmla="*/ 223 w 352"/>
                <a:gd name="T17" fmla="*/ 211 h 456"/>
                <a:gd name="T18" fmla="*/ 251 w 352"/>
                <a:gd name="T19" fmla="*/ 211 h 456"/>
                <a:gd name="T20" fmla="*/ 289 w 352"/>
                <a:gd name="T21" fmla="*/ 205 h 456"/>
                <a:gd name="T22" fmla="*/ 321 w 352"/>
                <a:gd name="T23" fmla="*/ 196 h 456"/>
                <a:gd name="T24" fmla="*/ 338 w 352"/>
                <a:gd name="T25" fmla="*/ 186 h 456"/>
                <a:gd name="T26" fmla="*/ 354 w 352"/>
                <a:gd name="T27" fmla="*/ 166 h 456"/>
                <a:gd name="T28" fmla="*/ 343 w 352"/>
                <a:gd name="T29" fmla="*/ 279 h 456"/>
                <a:gd name="T30" fmla="*/ 321 w 352"/>
                <a:gd name="T31" fmla="*/ 268 h 456"/>
                <a:gd name="T32" fmla="*/ 293 w 352"/>
                <a:gd name="T33" fmla="*/ 259 h 456"/>
                <a:gd name="T34" fmla="*/ 264 w 352"/>
                <a:gd name="T35" fmla="*/ 254 h 456"/>
                <a:gd name="T36" fmla="*/ 239 w 352"/>
                <a:gd name="T37" fmla="*/ 250 h 456"/>
                <a:gd name="T38" fmla="*/ 212 w 352"/>
                <a:gd name="T39" fmla="*/ 249 h 456"/>
                <a:gd name="T40" fmla="*/ 207 w 352"/>
                <a:gd name="T41" fmla="*/ 249 h 456"/>
                <a:gd name="T42" fmla="*/ 197 w 352"/>
                <a:gd name="T43" fmla="*/ 250 h 456"/>
                <a:gd name="T44" fmla="*/ 197 w 352"/>
                <a:gd name="T45" fmla="*/ 268 h 456"/>
                <a:gd name="T46" fmla="*/ 197 w 352"/>
                <a:gd name="T47" fmla="*/ 288 h 456"/>
                <a:gd name="T48" fmla="*/ 202 w 352"/>
                <a:gd name="T49" fmla="*/ 350 h 456"/>
                <a:gd name="T50" fmla="*/ 212 w 352"/>
                <a:gd name="T51" fmla="*/ 407 h 456"/>
                <a:gd name="T52" fmla="*/ 220 w 352"/>
                <a:gd name="T53" fmla="*/ 431 h 456"/>
                <a:gd name="T54" fmla="*/ 236 w 352"/>
                <a:gd name="T55" fmla="*/ 452 h 456"/>
                <a:gd name="T56" fmla="*/ 116 w 352"/>
                <a:gd name="T57" fmla="*/ 452 h 456"/>
                <a:gd name="T58" fmla="*/ 124 w 352"/>
                <a:gd name="T59" fmla="*/ 438 h 456"/>
                <a:gd name="T60" fmla="*/ 139 w 352"/>
                <a:gd name="T61" fmla="*/ 406 h 456"/>
                <a:gd name="T62" fmla="*/ 144 w 352"/>
                <a:gd name="T63" fmla="*/ 391 h 456"/>
                <a:gd name="T64" fmla="*/ 149 w 352"/>
                <a:gd name="T65" fmla="*/ 377 h 456"/>
                <a:gd name="T66" fmla="*/ 152 w 352"/>
                <a:gd name="T67" fmla="*/ 351 h 456"/>
                <a:gd name="T68" fmla="*/ 159 w 352"/>
                <a:gd name="T69" fmla="*/ 310 h 456"/>
                <a:gd name="T70" fmla="*/ 160 w 352"/>
                <a:gd name="T71" fmla="*/ 268 h 456"/>
                <a:gd name="T72" fmla="*/ 159 w 352"/>
                <a:gd name="T73" fmla="*/ 252 h 456"/>
                <a:gd name="T74" fmla="*/ 154 w 352"/>
                <a:gd name="T75" fmla="*/ 250 h 456"/>
                <a:gd name="T76" fmla="*/ 149 w 352"/>
                <a:gd name="T77" fmla="*/ 250 h 456"/>
                <a:gd name="T78" fmla="*/ 134 w 352"/>
                <a:gd name="T79" fmla="*/ 249 h 456"/>
                <a:gd name="T80" fmla="*/ 105 w 352"/>
                <a:gd name="T81" fmla="*/ 250 h 456"/>
                <a:gd name="T82" fmla="*/ 75 w 352"/>
                <a:gd name="T83" fmla="*/ 254 h 456"/>
                <a:gd name="T84" fmla="*/ 44 w 352"/>
                <a:gd name="T85" fmla="*/ 263 h 456"/>
                <a:gd name="T86" fmla="*/ 19 w 352"/>
                <a:gd name="T87" fmla="*/ 274 h 456"/>
                <a:gd name="T88" fmla="*/ 1 w 352"/>
                <a:gd name="T89" fmla="*/ 283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29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3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3 h 5"/>
                <a:gd name="T8" fmla="*/ 127 w 128"/>
                <a:gd name="T9" fmla="*/ 3 h 5"/>
                <a:gd name="T10" fmla="*/ 128 w 128"/>
                <a:gd name="T11" fmla="*/ 3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0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8 h 20"/>
                <a:gd name="T2" fmla="*/ 3 w 14"/>
                <a:gd name="T3" fmla="*/ 18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2 h 20"/>
                <a:gd name="T14" fmla="*/ 0 w 14"/>
                <a:gd name="T15" fmla="*/ 12 h 20"/>
                <a:gd name="T16" fmla="*/ 3 w 14"/>
                <a:gd name="T17" fmla="*/ 18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1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2 w 20"/>
                <a:gd name="T7" fmla="*/ 20 h 45"/>
                <a:gd name="T8" fmla="*/ 17 w 20"/>
                <a:gd name="T9" fmla="*/ 13 h 45"/>
                <a:gd name="T10" fmla="*/ 22 w 20"/>
                <a:gd name="T11" fmla="*/ 6 h 45"/>
                <a:gd name="T12" fmla="*/ 19 w 20"/>
                <a:gd name="T13" fmla="*/ 0 h 45"/>
                <a:gd name="T14" fmla="*/ 12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2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3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67 h 65"/>
                <a:gd name="T2" fmla="*/ 5 w 12"/>
                <a:gd name="T3" fmla="*/ 67 h 65"/>
                <a:gd name="T4" fmla="*/ 5 w 12"/>
                <a:gd name="T5" fmla="*/ 54 h 65"/>
                <a:gd name="T6" fmla="*/ 7 w 12"/>
                <a:gd name="T7" fmla="*/ 40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0 h 65"/>
                <a:gd name="T18" fmla="*/ 2 w 12"/>
                <a:gd name="T19" fmla="*/ 52 h 65"/>
                <a:gd name="T20" fmla="*/ 0 w 12"/>
                <a:gd name="T21" fmla="*/ 67 h 65"/>
                <a:gd name="T22" fmla="*/ 0 w 12"/>
                <a:gd name="T23" fmla="*/ 67 h 65"/>
                <a:gd name="T24" fmla="*/ 5 w 12"/>
                <a:gd name="T25" fmla="*/ 67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4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2 h 20"/>
                <a:gd name="T2" fmla="*/ 7 w 7"/>
                <a:gd name="T3" fmla="*/ 12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2 h 20"/>
                <a:gd name="T12" fmla="*/ 5 w 7"/>
                <a:gd name="T13" fmla="*/ 18 h 20"/>
                <a:gd name="T14" fmla="*/ 5 w 7"/>
                <a:gd name="T15" fmla="*/ 18 h 20"/>
                <a:gd name="T16" fmla="*/ 7 w 7"/>
                <a:gd name="T17" fmla="*/ 12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5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37 w 35"/>
                <a:gd name="T1" fmla="*/ 0 h 7"/>
                <a:gd name="T2" fmla="*/ 37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8 h 7"/>
                <a:gd name="T10" fmla="*/ 9 w 35"/>
                <a:gd name="T11" fmla="*/ 9 h 7"/>
                <a:gd name="T12" fmla="*/ 37 w 35"/>
                <a:gd name="T13" fmla="*/ 9 h 7"/>
                <a:gd name="T14" fmla="*/ 37 w 35"/>
                <a:gd name="T15" fmla="*/ 9 h 7"/>
                <a:gd name="T16" fmla="*/ 37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6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54 w 56"/>
                <a:gd name="T1" fmla="*/ 0 h 10"/>
                <a:gd name="T2" fmla="*/ 54 w 56"/>
                <a:gd name="T3" fmla="*/ 0 h 10"/>
                <a:gd name="T4" fmla="*/ 40 w 56"/>
                <a:gd name="T5" fmla="*/ 1 h 10"/>
                <a:gd name="T6" fmla="*/ 29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8 h 10"/>
                <a:gd name="T14" fmla="*/ 18 w 56"/>
                <a:gd name="T15" fmla="*/ 8 h 10"/>
                <a:gd name="T16" fmla="*/ 29 w 56"/>
                <a:gd name="T17" fmla="*/ 7 h 10"/>
                <a:gd name="T18" fmla="*/ 42 w 56"/>
                <a:gd name="T19" fmla="*/ 5 h 10"/>
                <a:gd name="T20" fmla="*/ 54 w 56"/>
                <a:gd name="T21" fmla="*/ 5 h 10"/>
                <a:gd name="T22" fmla="*/ 54 w 56"/>
                <a:gd name="T23" fmla="*/ 5 h 10"/>
                <a:gd name="T24" fmla="*/ 54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7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1 w 41"/>
                <a:gd name="T1" fmla="*/ 0 h 18"/>
                <a:gd name="T2" fmla="*/ 41 w 41"/>
                <a:gd name="T3" fmla="*/ 0 h 18"/>
                <a:gd name="T4" fmla="*/ 33 w 41"/>
                <a:gd name="T5" fmla="*/ 4 h 18"/>
                <a:gd name="T6" fmla="*/ 25 w 41"/>
                <a:gd name="T7" fmla="*/ 5 h 18"/>
                <a:gd name="T8" fmla="*/ 13 w 41"/>
                <a:gd name="T9" fmla="*/ 9 h 18"/>
                <a:gd name="T10" fmla="*/ 0 w 41"/>
                <a:gd name="T11" fmla="*/ 11 h 18"/>
                <a:gd name="T12" fmla="*/ 0 w 41"/>
                <a:gd name="T13" fmla="*/ 16 h 18"/>
                <a:gd name="T14" fmla="*/ 14 w 41"/>
                <a:gd name="T15" fmla="*/ 12 h 18"/>
                <a:gd name="T16" fmla="*/ 25 w 41"/>
                <a:gd name="T17" fmla="*/ 11 h 18"/>
                <a:gd name="T18" fmla="*/ 34 w 41"/>
                <a:gd name="T19" fmla="*/ 9 h 18"/>
                <a:gd name="T20" fmla="*/ 43 w 41"/>
                <a:gd name="T21" fmla="*/ 5 h 18"/>
                <a:gd name="T22" fmla="*/ 43 w 41"/>
                <a:gd name="T23" fmla="*/ 5 h 18"/>
                <a:gd name="T24" fmla="*/ 41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8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9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4 h 124"/>
                <a:gd name="T2" fmla="*/ 5 w 5"/>
                <a:gd name="T3" fmla="*/ 121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1 h 124"/>
                <a:gd name="T10" fmla="*/ 2 w 5"/>
                <a:gd name="T11" fmla="*/ 124 h 124"/>
                <a:gd name="T12" fmla="*/ 2 w 5"/>
                <a:gd name="T13" fmla="*/ 124 h 124"/>
                <a:gd name="T14" fmla="*/ 5 w 5"/>
                <a:gd name="T15" fmla="*/ 126 h 124"/>
                <a:gd name="T16" fmla="*/ 5 w 5"/>
                <a:gd name="T17" fmla="*/ 121 h 124"/>
                <a:gd name="T18" fmla="*/ 2 w 5"/>
                <a:gd name="T19" fmla="*/ 124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0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4 w 13"/>
                <a:gd name="T5" fmla="*/ 8 h 10"/>
                <a:gd name="T6" fmla="*/ 15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1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2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2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2 w 32"/>
                <a:gd name="T5" fmla="*/ 14 h 16"/>
                <a:gd name="T6" fmla="*/ 32 w 32"/>
                <a:gd name="T7" fmla="*/ 18 h 16"/>
                <a:gd name="T8" fmla="*/ 34 w 32"/>
                <a:gd name="T9" fmla="*/ 13 h 16"/>
                <a:gd name="T10" fmla="*/ 24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3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1 h 16"/>
                <a:gd name="T8" fmla="*/ 39 w 56"/>
                <a:gd name="T9" fmla="*/ 14 h 16"/>
                <a:gd name="T10" fmla="*/ 52 w 56"/>
                <a:gd name="T11" fmla="*/ 18 h 16"/>
                <a:gd name="T12" fmla="*/ 54 w 56"/>
                <a:gd name="T13" fmla="*/ 11 h 16"/>
                <a:gd name="T14" fmla="*/ 39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4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0 w 32"/>
                <a:gd name="T7" fmla="*/ 9 h 9"/>
                <a:gd name="T8" fmla="*/ 30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5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6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7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6 w 18"/>
                <a:gd name="T1" fmla="*/ 108 h 112"/>
                <a:gd name="T2" fmla="*/ 16 w 18"/>
                <a:gd name="T3" fmla="*/ 108 h 112"/>
                <a:gd name="T4" fmla="*/ 11 w 18"/>
                <a:gd name="T5" fmla="*/ 82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2 h 112"/>
                <a:gd name="T20" fmla="*/ 10 w 18"/>
                <a:gd name="T21" fmla="*/ 110 h 112"/>
                <a:gd name="T22" fmla="*/ 10 w 18"/>
                <a:gd name="T23" fmla="*/ 110 h 112"/>
                <a:gd name="T24" fmla="*/ 16 w 18"/>
                <a:gd name="T25" fmla="*/ 108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8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18 w 16"/>
                <a:gd name="T1" fmla="*/ 29 h 32"/>
                <a:gd name="T2" fmla="*/ 18 w 16"/>
                <a:gd name="T3" fmla="*/ 29 h 32"/>
                <a:gd name="T4" fmla="*/ 13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0 w 16"/>
                <a:gd name="T11" fmla="*/ 18 h 32"/>
                <a:gd name="T12" fmla="*/ 15 w 16"/>
                <a:gd name="T13" fmla="*/ 32 h 32"/>
                <a:gd name="T14" fmla="*/ 15 w 16"/>
                <a:gd name="T15" fmla="*/ 32 h 32"/>
                <a:gd name="T16" fmla="*/ 18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9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0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9 h 7"/>
                <a:gd name="T4" fmla="*/ 123 w 123"/>
                <a:gd name="T5" fmla="*/ 7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1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0 w 13"/>
                <a:gd name="T1" fmla="*/ 0 h 16"/>
                <a:gd name="T2" fmla="*/ 10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14 h 16"/>
                <a:gd name="T10" fmla="*/ 5 w 13"/>
                <a:gd name="T11" fmla="*/ 10 h 16"/>
                <a:gd name="T12" fmla="*/ 15 w 13"/>
                <a:gd name="T13" fmla="*/ 5 h 16"/>
                <a:gd name="T14" fmla="*/ 15 w 13"/>
                <a:gd name="T15" fmla="*/ 5 h 16"/>
                <a:gd name="T16" fmla="*/ 10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2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5 h 41"/>
                <a:gd name="T6" fmla="*/ 0 w 23"/>
                <a:gd name="T7" fmla="*/ 38 h 41"/>
                <a:gd name="T8" fmla="*/ 5 w 23"/>
                <a:gd name="T9" fmla="*/ 43 h 41"/>
                <a:gd name="T10" fmla="*/ 13 w 23"/>
                <a:gd name="T11" fmla="*/ 27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3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3 h 39"/>
                <a:gd name="T8" fmla="*/ 5 w 16"/>
                <a:gd name="T9" fmla="*/ 29 h 39"/>
                <a:gd name="T10" fmla="*/ 0 w 16"/>
                <a:gd name="T11" fmla="*/ 40 h 39"/>
                <a:gd name="T12" fmla="*/ 6 w 16"/>
                <a:gd name="T13" fmla="*/ 41 h 39"/>
                <a:gd name="T14" fmla="*/ 10 w 16"/>
                <a:gd name="T15" fmla="*/ 31 h 39"/>
                <a:gd name="T16" fmla="*/ 11 w 16"/>
                <a:gd name="T17" fmla="*/ 25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4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0 w 13"/>
                <a:gd name="T1" fmla="*/ 0 h 58"/>
                <a:gd name="T2" fmla="*/ 10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8 h 58"/>
                <a:gd name="T10" fmla="*/ 0 w 13"/>
                <a:gd name="T11" fmla="*/ 56 h 58"/>
                <a:gd name="T12" fmla="*/ 5 w 13"/>
                <a:gd name="T13" fmla="*/ 56 h 58"/>
                <a:gd name="T14" fmla="*/ 10 w 13"/>
                <a:gd name="T15" fmla="*/ 39 h 58"/>
                <a:gd name="T16" fmla="*/ 12 w 13"/>
                <a:gd name="T17" fmla="*/ 27 h 58"/>
                <a:gd name="T18" fmla="*/ 14 w 13"/>
                <a:gd name="T19" fmla="*/ 14 h 58"/>
                <a:gd name="T20" fmla="*/ 15 w 13"/>
                <a:gd name="T21" fmla="*/ 0 h 58"/>
                <a:gd name="T22" fmla="*/ 15 w 13"/>
                <a:gd name="T23" fmla="*/ 0 h 58"/>
                <a:gd name="T24" fmla="*/ 10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5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6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5 w 6"/>
                <a:gd name="T5" fmla="*/ 7 h 16"/>
                <a:gd name="T6" fmla="*/ 1 w 6"/>
                <a:gd name="T7" fmla="*/ 5 h 16"/>
                <a:gd name="T8" fmla="*/ 1 w 6"/>
                <a:gd name="T9" fmla="*/ 11 h 16"/>
                <a:gd name="T10" fmla="*/ 1 w 6"/>
                <a:gd name="T11" fmla="*/ 18 h 16"/>
                <a:gd name="T12" fmla="*/ 8 w 6"/>
                <a:gd name="T13" fmla="*/ 16 h 16"/>
                <a:gd name="T14" fmla="*/ 8 w 6"/>
                <a:gd name="T15" fmla="*/ 11 h 16"/>
                <a:gd name="T16" fmla="*/ 8 w 6"/>
                <a:gd name="T17" fmla="*/ 7 h 16"/>
                <a:gd name="T18" fmla="*/ 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7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6 w 30"/>
                <a:gd name="T5" fmla="*/ 7 h 9"/>
                <a:gd name="T6" fmla="*/ 21 w 30"/>
                <a:gd name="T7" fmla="*/ 7 h 9"/>
                <a:gd name="T8" fmla="*/ 24 w 30"/>
                <a:gd name="T9" fmla="*/ 9 h 9"/>
                <a:gd name="T10" fmla="*/ 28 w 30"/>
                <a:gd name="T11" fmla="*/ 9 h 9"/>
                <a:gd name="T12" fmla="*/ 28 w 30"/>
                <a:gd name="T13" fmla="*/ 2 h 9"/>
                <a:gd name="T14" fmla="*/ 24 w 30"/>
                <a:gd name="T15" fmla="*/ 2 h 9"/>
                <a:gd name="T16" fmla="*/ 21 w 30"/>
                <a:gd name="T17" fmla="*/ 2 h 9"/>
                <a:gd name="T18" fmla="*/ 16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8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18 h 16"/>
                <a:gd name="T2" fmla="*/ 1 w 65"/>
                <a:gd name="T3" fmla="*/ 18 h 16"/>
                <a:gd name="T4" fmla="*/ 16 w 65"/>
                <a:gd name="T5" fmla="*/ 13 h 16"/>
                <a:gd name="T6" fmla="*/ 29 w 65"/>
                <a:gd name="T7" fmla="*/ 11 h 16"/>
                <a:gd name="T8" fmla="*/ 48 w 65"/>
                <a:gd name="T9" fmla="*/ 11 h 16"/>
                <a:gd name="T10" fmla="*/ 67 w 65"/>
                <a:gd name="T11" fmla="*/ 7 h 16"/>
                <a:gd name="T12" fmla="*/ 67 w 65"/>
                <a:gd name="T13" fmla="*/ 0 h 16"/>
                <a:gd name="T14" fmla="*/ 48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1 h 16"/>
                <a:gd name="T22" fmla="*/ 0 w 65"/>
                <a:gd name="T23" fmla="*/ 11 h 16"/>
                <a:gd name="T24" fmla="*/ 1 w 65"/>
                <a:gd name="T25" fmla="*/ 18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59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4 h 22"/>
                <a:gd name="T2" fmla="*/ 1 w 42"/>
                <a:gd name="T3" fmla="*/ 24 h 22"/>
                <a:gd name="T4" fmla="*/ 9 w 42"/>
                <a:gd name="T5" fmla="*/ 20 h 22"/>
                <a:gd name="T6" fmla="*/ 18 w 42"/>
                <a:gd name="T7" fmla="*/ 16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5 h 22"/>
                <a:gd name="T20" fmla="*/ 0 w 42"/>
                <a:gd name="T21" fmla="*/ 20 h 22"/>
                <a:gd name="T22" fmla="*/ 0 w 42"/>
                <a:gd name="T23" fmla="*/ 20 h 22"/>
                <a:gd name="T24" fmla="*/ 1 w 42"/>
                <a:gd name="T25" fmla="*/ 24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0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9 h 14"/>
                <a:gd name="T2" fmla="*/ 0 w 21"/>
                <a:gd name="T3" fmla="*/ 9 h 14"/>
                <a:gd name="T4" fmla="*/ 3 w 21"/>
                <a:gd name="T5" fmla="*/ 12 h 14"/>
                <a:gd name="T6" fmla="*/ 10 w 21"/>
                <a:gd name="T7" fmla="*/ 9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9 h 14"/>
                <a:gd name="T22" fmla="*/ 3 w 21"/>
                <a:gd name="T23" fmla="*/ 9 h 14"/>
                <a:gd name="T24" fmla="*/ 0 w 21"/>
                <a:gd name="T25" fmla="*/ 9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1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2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2 w 20"/>
                <a:gd name="T1" fmla="*/ 13 h 18"/>
                <a:gd name="T2" fmla="*/ 22 w 20"/>
                <a:gd name="T3" fmla="*/ 13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2 w 20"/>
                <a:gd name="T13" fmla="*/ 20 h 18"/>
                <a:gd name="T14" fmla="*/ 22 w 20"/>
                <a:gd name="T15" fmla="*/ 20 h 18"/>
                <a:gd name="T16" fmla="*/ 22 w 20"/>
                <a:gd name="T17" fmla="*/ 13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3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4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2 w 30"/>
                <a:gd name="T1" fmla="*/ 8 h 13"/>
                <a:gd name="T2" fmla="*/ 32 w 30"/>
                <a:gd name="T3" fmla="*/ 8 h 13"/>
                <a:gd name="T4" fmla="*/ 17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0 w 30"/>
                <a:gd name="T13" fmla="*/ 13 h 13"/>
                <a:gd name="T14" fmla="*/ 30 w 30"/>
                <a:gd name="T15" fmla="*/ 13 h 13"/>
                <a:gd name="T16" fmla="*/ 32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5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9 w 41"/>
                <a:gd name="T1" fmla="*/ 1 h 9"/>
                <a:gd name="T2" fmla="*/ 39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7 h 9"/>
                <a:gd name="T12" fmla="*/ 39 w 41"/>
                <a:gd name="T13" fmla="*/ 7 h 9"/>
                <a:gd name="T14" fmla="*/ 39 w 41"/>
                <a:gd name="T15" fmla="*/ 7 h 9"/>
                <a:gd name="T16" fmla="*/ 39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6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38 w 39"/>
                <a:gd name="T1" fmla="*/ 0 h 13"/>
                <a:gd name="T2" fmla="*/ 38 w 39"/>
                <a:gd name="T3" fmla="*/ 0 h 13"/>
                <a:gd name="T4" fmla="*/ 30 w 39"/>
                <a:gd name="T5" fmla="*/ 5 h 13"/>
                <a:gd name="T6" fmla="*/ 22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2 w 39"/>
                <a:gd name="T17" fmla="*/ 13 h 13"/>
                <a:gd name="T18" fmla="*/ 31 w 39"/>
                <a:gd name="T19" fmla="*/ 11 h 13"/>
                <a:gd name="T20" fmla="*/ 41 w 39"/>
                <a:gd name="T21" fmla="*/ 5 h 13"/>
                <a:gd name="T22" fmla="*/ 41 w 39"/>
                <a:gd name="T23" fmla="*/ 5 h 13"/>
                <a:gd name="T24" fmla="*/ 38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7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8 h 20"/>
                <a:gd name="T6" fmla="*/ 3 w 10"/>
                <a:gd name="T7" fmla="*/ 22 h 20"/>
                <a:gd name="T8" fmla="*/ 8 w 10"/>
                <a:gd name="T9" fmla="*/ 20 h 20"/>
                <a:gd name="T10" fmla="*/ 8 w 10"/>
                <a:gd name="T11" fmla="*/ 17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7 h 20"/>
                <a:gd name="T38" fmla="*/ 3 w 10"/>
                <a:gd name="T39" fmla="*/ 18 h 20"/>
                <a:gd name="T40" fmla="*/ 7 w 10"/>
                <a:gd name="T41" fmla="*/ 20 h 20"/>
                <a:gd name="T42" fmla="*/ 7 w 10"/>
                <a:gd name="T43" fmla="*/ 17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8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69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1 h 63"/>
                <a:gd name="T10" fmla="*/ 10 w 13"/>
                <a:gd name="T11" fmla="*/ 65 h 63"/>
                <a:gd name="T12" fmla="*/ 15 w 13"/>
                <a:gd name="T13" fmla="*/ 65 h 63"/>
                <a:gd name="T14" fmla="*/ 14 w 13"/>
                <a:gd name="T15" fmla="*/ 40 h 63"/>
                <a:gd name="T16" fmla="*/ 10 w 13"/>
                <a:gd name="T17" fmla="*/ 25 h 63"/>
                <a:gd name="T18" fmla="*/ 9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70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23 h 49"/>
                <a:gd name="T8" fmla="*/ 10 w 18"/>
                <a:gd name="T9" fmla="*/ 34 h 49"/>
                <a:gd name="T10" fmla="*/ 11 w 18"/>
                <a:gd name="T11" fmla="*/ 45 h 49"/>
                <a:gd name="T12" fmla="*/ 16 w 18"/>
                <a:gd name="T13" fmla="*/ 45 h 49"/>
                <a:gd name="T14" fmla="*/ 14 w 18"/>
                <a:gd name="T15" fmla="*/ 32 h 49"/>
                <a:gd name="T16" fmla="*/ 11 w 18"/>
                <a:gd name="T17" fmla="*/ 21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71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9 w 25"/>
                <a:gd name="T9" fmla="*/ 29 h 38"/>
                <a:gd name="T10" fmla="*/ 22 w 25"/>
                <a:gd name="T11" fmla="*/ 38 h 38"/>
                <a:gd name="T12" fmla="*/ 27 w 25"/>
                <a:gd name="T13" fmla="*/ 36 h 38"/>
                <a:gd name="T14" fmla="*/ 22 w 25"/>
                <a:gd name="T15" fmla="*/ 25 h 38"/>
                <a:gd name="T16" fmla="*/ 16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72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3492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3493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4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6349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496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6" r:id="rId1"/>
    <p:sldLayoutId id="2147486227" r:id="rId2"/>
    <p:sldLayoutId id="2147486228" r:id="rId3"/>
    <p:sldLayoutId id="2147486229" r:id="rId4"/>
    <p:sldLayoutId id="2147486230" r:id="rId5"/>
    <p:sldLayoutId id="2147486231" r:id="rId6"/>
    <p:sldLayoutId id="2147486232" r:id="rId7"/>
    <p:sldLayoutId id="2147486233" r:id="rId8"/>
    <p:sldLayoutId id="2147486234" r:id="rId9"/>
    <p:sldLayoutId id="2147486235" r:id="rId10"/>
    <p:sldLayoutId id="2147486236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3686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36869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79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4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D349640-9ABA-594B-99A1-5D1966640DC2}" type="datetime1">
              <a:rPr lang="en-GB"/>
              <a:pPr>
                <a:defRPr/>
              </a:pPr>
              <a:t>05/08/2019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FD5CBBB-B9CA-DF4B-8742-91CC16D42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43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90" r:id="rId1"/>
    <p:sldLayoutId id="2147486291" r:id="rId2"/>
    <p:sldLayoutId id="2147486292" r:id="rId3"/>
    <p:sldLayoutId id="2147486293" r:id="rId4"/>
    <p:sldLayoutId id="2147486294" r:id="rId5"/>
    <p:sldLayoutId id="2147486295" r:id="rId6"/>
    <p:sldLayoutId id="2147486296" r:id="rId7"/>
    <p:sldLayoutId id="2147486297" r:id="rId8"/>
    <p:sldLayoutId id="2147486298" r:id="rId9"/>
    <p:sldLayoutId id="2147486299" r:id="rId10"/>
    <p:sldLayoutId id="2147486300" r:id="rId11"/>
  </p:sldLayoutIdLst>
  <p:transition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5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jp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nature.com/nature" TargetMode="External"/><Relationship Id="rId1" Type="http://schemas.openxmlformats.org/officeDocument/2006/relationships/slideLayout" Target="../slideLayouts/slideLayout1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.png"/><Relationship Id="rId5" Type="http://schemas.openxmlformats.org/officeDocument/2006/relationships/image" Target="../media/image30.jpe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(null)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T2A93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733"/>
            <a:ext cx="9144000" cy="5385603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504" y="2325533"/>
            <a:ext cx="2448272" cy="5994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5773" tIns="47887" rIns="95773" bIns="4788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 Ogden Centre at Durham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3FB3739-9D85-654A-BBF5-4321F0B9A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260647"/>
            <a:ext cx="5544616" cy="885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73" tIns="47887" rIns="95773" bIns="47887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ClrTx/>
              <a:buSzTx/>
              <a:buFontTx/>
              <a:buNone/>
            </a:pPr>
            <a:r>
              <a:rPr lang="is-IS" sz="3200" dirty="0">
                <a:solidFill>
                  <a:srgbClr val="B5251D"/>
                </a:solidFill>
              </a:rPr>
              <a:t>Dwarfs: the giants of cosmology</a:t>
            </a:r>
            <a:endParaRPr lang="en-GB" sz="3200" dirty="0">
              <a:solidFill>
                <a:srgbClr val="B525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68481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M_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0"/>
            <a:ext cx="6858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25413"/>
            <a:ext cx="2206625" cy="4277919"/>
            <a:chOff x="0" y="125413"/>
            <a:chExt cx="2206625" cy="4277919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0" y="1790700"/>
              <a:ext cx="2190750" cy="1969770"/>
            </a:xfrm>
            <a:prstGeom prst="rect">
              <a:avLst/>
            </a:prstGeom>
            <a:solidFill>
              <a:srgbClr val="FFCC00"/>
            </a:solidFill>
            <a:ln w="285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SzTx/>
                <a:buFont typeface="StarBats" charset="0"/>
                <a:buNone/>
              </a:pPr>
              <a:r>
                <a:rPr lang="en-GB" sz="3200" dirty="0">
                  <a:solidFill>
                    <a:srgbClr val="FF0000"/>
                  </a:solidFill>
                </a:rPr>
                <a:t>APOSTLE EAGLE full hydro simulations</a:t>
              </a:r>
            </a:p>
          </p:txBody>
        </p:sp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31750" y="3972445"/>
              <a:ext cx="2174875" cy="430887"/>
            </a:xfrm>
            <a:prstGeom prst="rect">
              <a:avLst/>
            </a:prstGeom>
            <a:solidFill>
              <a:srgbClr val="FFCC00"/>
            </a:solidFill>
            <a:ln w="285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SzTx/>
                <a:buFont typeface="StarBats" charset="0"/>
                <a:buNone/>
              </a:pPr>
              <a:r>
                <a:rPr lang="en-GB" sz="2800" dirty="0">
                  <a:solidFill>
                    <a:srgbClr val="FF0000"/>
                  </a:solidFill>
                </a:rPr>
                <a:t>Local Group</a:t>
              </a:r>
            </a:p>
          </p:txBody>
        </p:sp>
        <p:pic>
          <p:nvPicPr>
            <p:cNvPr id="6" name="Picture 3" descr="logo_virgo"/>
            <p:cNvPicPr>
              <a:picLocks noChangeAspect="1" noChangeArrowheads="1"/>
            </p:cNvPicPr>
            <p:nvPr/>
          </p:nvPicPr>
          <p:blipFill>
            <a:blip r:embed="rId3"/>
            <a:srcRect b="17460"/>
            <a:stretch>
              <a:fillRect/>
            </a:stretch>
          </p:blipFill>
          <p:spPr bwMode="auto">
            <a:xfrm>
              <a:off x="234950" y="125413"/>
              <a:ext cx="1795463" cy="776287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-108520" y="587727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 err="1">
                <a:solidFill>
                  <a:srgbClr val="FFFFFF"/>
                </a:solidFill>
              </a:rPr>
              <a:t>Sawala</a:t>
            </a:r>
            <a:r>
              <a:rPr lang="en-US" dirty="0">
                <a:solidFill>
                  <a:srgbClr val="FFFFFF"/>
                </a:solidFill>
              </a:rPr>
              <a:t>, CSF et al ‘16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51430" y="0"/>
            <a:ext cx="2174875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2800" dirty="0">
                <a:solidFill>
                  <a:srgbClr val="FFFFFF"/>
                </a:solidFill>
              </a:rPr>
              <a:t>Dark matter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0840" y="4798313"/>
            <a:ext cx="1136824" cy="430887"/>
          </a:xfrm>
          <a:prstGeom prst="rect">
            <a:avLst/>
          </a:prstGeom>
          <a:solidFill>
            <a:srgbClr val="FFCC00"/>
          </a:solidFill>
          <a:ln w="285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2800" dirty="0">
                <a:solidFill>
                  <a:srgbClr val="FF0000"/>
                </a:solidFill>
              </a:rPr>
              <a:t>CDM</a:t>
            </a:r>
          </a:p>
        </p:txBody>
      </p:sp>
    </p:spTree>
    <p:extLst>
      <p:ext uri="{BB962C8B-B14F-4D97-AF65-F5344CB8AC3E}">
        <p14:creationId xmlns:p14="http://schemas.microsoft.com/office/powerpoint/2010/main" val="2616615104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axies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0"/>
            <a:ext cx="6858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4211" y="5422186"/>
            <a:ext cx="7109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800" dirty="0">
                <a:solidFill>
                  <a:srgbClr val="FFFFFF"/>
                </a:solidFill>
              </a:rPr>
              <a:t>Far fewer satellite galaxies than CDM halos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25413"/>
            <a:ext cx="2206625" cy="4277919"/>
            <a:chOff x="0" y="125413"/>
            <a:chExt cx="2206625" cy="4277919"/>
          </a:xfrm>
        </p:grpSpPr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0" y="1790700"/>
              <a:ext cx="2190750" cy="1969770"/>
            </a:xfrm>
            <a:prstGeom prst="rect">
              <a:avLst/>
            </a:prstGeom>
            <a:solidFill>
              <a:srgbClr val="FFCC00"/>
            </a:solidFill>
            <a:ln w="285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SzTx/>
                <a:buFont typeface="StarBats" charset="0"/>
                <a:buNone/>
              </a:pPr>
              <a:r>
                <a:rPr lang="en-GB" sz="3200" dirty="0">
                  <a:solidFill>
                    <a:srgbClr val="FF0000"/>
                  </a:solidFill>
                </a:rPr>
                <a:t>APOSTLE EAGLE full hydro simulations</a:t>
              </a: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31750" y="3972445"/>
              <a:ext cx="2174875" cy="430887"/>
            </a:xfrm>
            <a:prstGeom prst="rect">
              <a:avLst/>
            </a:prstGeom>
            <a:solidFill>
              <a:srgbClr val="FFCC00"/>
            </a:solidFill>
            <a:ln w="285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8675"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828675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  <a:tab pos="78803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SzTx/>
                <a:buFont typeface="StarBats" charset="0"/>
                <a:buNone/>
              </a:pPr>
              <a:r>
                <a:rPr lang="en-GB" sz="2800" dirty="0">
                  <a:solidFill>
                    <a:srgbClr val="FF0000"/>
                  </a:solidFill>
                </a:rPr>
                <a:t>Local Group</a:t>
              </a:r>
            </a:p>
          </p:txBody>
        </p:sp>
        <p:pic>
          <p:nvPicPr>
            <p:cNvPr id="14" name="Picture 3" descr="logo_virgo"/>
            <p:cNvPicPr>
              <a:picLocks noChangeAspect="1" noChangeArrowheads="1"/>
            </p:cNvPicPr>
            <p:nvPr/>
          </p:nvPicPr>
          <p:blipFill>
            <a:blip r:embed="rId4"/>
            <a:srcRect b="17460"/>
            <a:stretch>
              <a:fillRect/>
            </a:stretch>
          </p:blipFill>
          <p:spPr bwMode="auto">
            <a:xfrm>
              <a:off x="234950" y="125413"/>
              <a:ext cx="1795463" cy="776287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094299" y="0"/>
            <a:ext cx="1669932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2800" dirty="0">
                <a:solidFill>
                  <a:srgbClr val="FFFFFF"/>
                </a:solidFill>
              </a:rPr>
              <a:t>Stars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10840" y="4798313"/>
            <a:ext cx="1136824" cy="430887"/>
          </a:xfrm>
          <a:prstGeom prst="rect">
            <a:avLst/>
          </a:prstGeom>
          <a:solidFill>
            <a:srgbClr val="FFCC00"/>
          </a:solidFill>
          <a:ln w="285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2800" dirty="0">
                <a:solidFill>
                  <a:srgbClr val="FF0000"/>
                </a:solidFill>
              </a:rPr>
              <a:t>Stars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99733-BDD9-0F4B-84F8-841ACD84E09C}"/>
              </a:ext>
            </a:extLst>
          </p:cNvPr>
          <p:cNvSpPr txBox="1"/>
          <p:nvPr/>
        </p:nvSpPr>
        <p:spPr>
          <a:xfrm>
            <a:off x="-108520" y="587727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 err="1">
                <a:solidFill>
                  <a:srgbClr val="FFFFFF"/>
                </a:solidFill>
              </a:rPr>
              <a:t>Sawala</a:t>
            </a:r>
            <a:r>
              <a:rPr lang="en-US" dirty="0">
                <a:solidFill>
                  <a:srgbClr val="FFFFFF"/>
                </a:solidFill>
              </a:rPr>
              <a:t>, CSF et al ‘16</a:t>
            </a:r>
          </a:p>
        </p:txBody>
      </p:sp>
    </p:spTree>
    <p:extLst>
      <p:ext uri="{BB962C8B-B14F-4D97-AF65-F5344CB8AC3E}">
        <p14:creationId xmlns:p14="http://schemas.microsoft.com/office/powerpoint/2010/main" val="350982995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4413" y="150770"/>
            <a:ext cx="6383337" cy="554038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3600" dirty="0">
                <a:solidFill>
                  <a:srgbClr val="FF0000"/>
                </a:solidFill>
              </a:rPr>
              <a:t>EAGLE Local Group simulation</a:t>
            </a: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87652" y="6243638"/>
            <a:ext cx="3144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Tx/>
              <a:buNone/>
            </a:pPr>
            <a:r>
              <a:rPr lang="en-US" dirty="0" err="1">
                <a:solidFill>
                  <a:srgbClr val="008000"/>
                </a:solidFill>
              </a:rPr>
              <a:t>Sawala</a:t>
            </a:r>
            <a:r>
              <a:rPr lang="en-US" dirty="0">
                <a:solidFill>
                  <a:srgbClr val="008000"/>
                </a:solidFill>
              </a:rPr>
              <a:t>, CSF et al ‘16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429125" y="2031999"/>
            <a:ext cx="2111376" cy="3730625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 rot="18611432">
            <a:off x="6734522" y="4010772"/>
            <a:ext cx="697214" cy="1801854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604000" y="5572125"/>
            <a:ext cx="1095375" cy="22225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412875" y="3000375"/>
            <a:ext cx="142875" cy="45719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97375" y="1936750"/>
            <a:ext cx="142875" cy="22225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381500" y="2857500"/>
            <a:ext cx="222250" cy="79375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pic>
        <p:nvPicPr>
          <p:cNvPr id="8" name="Picture 7" descr="diff_6_6a 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4920" r="6799" b="71421"/>
          <a:stretch/>
        </p:blipFill>
        <p:spPr>
          <a:xfrm>
            <a:off x="-271809" y="1709112"/>
            <a:ext cx="9554224" cy="3622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8341" y="1495338"/>
            <a:ext cx="15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Milky Way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5190" y="1500717"/>
            <a:ext cx="78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M31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5858" y="1469357"/>
            <a:ext cx="199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Local volume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4363" y="3088943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Dark halos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3071" y="3115904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Dark halos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8552" y="2907665"/>
            <a:ext cx="102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Dark halos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048" y="255582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Observed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60395" y="270822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Observed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03419" y="4052297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Observed</a:t>
            </a:r>
          </a:p>
        </p:txBody>
      </p:sp>
      <p:cxnSp>
        <p:nvCxnSpPr>
          <p:cNvPr id="15" name="Elbow Connector 14"/>
          <p:cNvCxnSpPr/>
          <p:nvPr/>
        </p:nvCxnSpPr>
        <p:spPr bwMode="auto">
          <a:xfrm rot="5400000">
            <a:off x="1034695" y="3010566"/>
            <a:ext cx="454717" cy="329231"/>
          </a:xfrm>
          <a:prstGeom prst="bentConnector3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Elbow Connector 25"/>
          <p:cNvCxnSpPr/>
          <p:nvPr/>
        </p:nvCxnSpPr>
        <p:spPr bwMode="auto">
          <a:xfrm rot="5400000">
            <a:off x="3808505" y="3137246"/>
            <a:ext cx="551193" cy="320346"/>
          </a:xfrm>
          <a:prstGeom prst="bentConnector3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Elbow Connector 28"/>
          <p:cNvCxnSpPr/>
          <p:nvPr/>
        </p:nvCxnSpPr>
        <p:spPr bwMode="auto">
          <a:xfrm rot="16200000" flipV="1">
            <a:off x="6866771" y="3559341"/>
            <a:ext cx="857997" cy="199437"/>
          </a:xfrm>
          <a:prstGeom prst="bentConnector3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97309654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4413" y="150770"/>
            <a:ext cx="6383337" cy="554038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3600" dirty="0">
                <a:solidFill>
                  <a:srgbClr val="FF0000"/>
                </a:solidFill>
              </a:rPr>
              <a:t>EAGLE Local Group simulation</a:t>
            </a: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502938" y="6207695"/>
            <a:ext cx="37176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Tx/>
              <a:buNone/>
            </a:pPr>
            <a:r>
              <a:rPr lang="en-US" sz="2000" dirty="0">
                <a:solidFill>
                  <a:srgbClr val="008000"/>
                </a:solidFill>
              </a:rPr>
              <a:t>Lovell et al ’17, </a:t>
            </a:r>
            <a:r>
              <a:rPr lang="en-US" sz="2000" dirty="0" err="1">
                <a:solidFill>
                  <a:srgbClr val="008000"/>
                </a:solidFill>
              </a:rPr>
              <a:t>Fattahi</a:t>
            </a:r>
            <a:r>
              <a:rPr lang="en-US" sz="2000" dirty="0">
                <a:solidFill>
                  <a:srgbClr val="008000"/>
                </a:solidFill>
              </a:rPr>
              <a:t> et al ‘19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429125" y="2031999"/>
            <a:ext cx="2111376" cy="3730625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 rot="18611432">
            <a:off x="6734522" y="4010772"/>
            <a:ext cx="697214" cy="1801854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604000" y="5572125"/>
            <a:ext cx="1095375" cy="222250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B8D6D0-61BA-2E47-8419-E8E6FCD64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79" y="1628800"/>
            <a:ext cx="4803521" cy="4752528"/>
          </a:xfrm>
          <a:prstGeom prst="rect">
            <a:avLst/>
          </a:prstGeom>
        </p:spPr>
      </p:pic>
      <p:sp>
        <p:nvSpPr>
          <p:cNvPr id="25" name="Text Box 2">
            <a:extLst>
              <a:ext uri="{FF2B5EF4-FFF2-40B4-BE49-F238E27FC236}">
                <a16:creationId xmlns:a16="http://schemas.microsoft.com/office/drawing/2014/main" id="{A1763494-0A1A-6345-8598-649AE5944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5" y="1268760"/>
            <a:ext cx="4608512" cy="430887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2800" dirty="0">
                <a:solidFill>
                  <a:srgbClr val="0070C0"/>
                </a:solidFill>
              </a:rPr>
              <a:t>… and the radial </a:t>
            </a:r>
            <a:r>
              <a:rPr lang="en-GB" dirty="0">
                <a:solidFill>
                  <a:srgbClr val="0070C0"/>
                </a:solidFill>
              </a:rPr>
              <a:t>distribution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0441BA-EBD6-714A-884E-7ECE1233F807}"/>
              </a:ext>
            </a:extLst>
          </p:cNvPr>
          <p:cNvSpPr txBox="1"/>
          <p:nvPr/>
        </p:nvSpPr>
        <p:spPr>
          <a:xfrm>
            <a:off x="7812360" y="378904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70C0"/>
                </a:solidFill>
              </a:rPr>
              <a:t>MW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C5E7A5-9278-074F-9F7E-D5AEB468A18B}"/>
              </a:ext>
            </a:extLst>
          </p:cNvPr>
          <p:cNvSpPr txBox="1"/>
          <p:nvPr/>
        </p:nvSpPr>
        <p:spPr>
          <a:xfrm>
            <a:off x="7918169" y="278092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70C0"/>
                </a:solidFill>
              </a:rPr>
              <a:t>M31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42178E-DBDC-5244-A586-5055DFAC1700}"/>
              </a:ext>
            </a:extLst>
          </p:cNvPr>
          <p:cNvSpPr txBox="1"/>
          <p:nvPr/>
        </p:nvSpPr>
        <p:spPr>
          <a:xfrm>
            <a:off x="323850" y="2132856"/>
            <a:ext cx="369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radial distribution </a:t>
            </a:r>
            <a:r>
              <a:rPr lang="en-US" dirty="0"/>
              <a:t>of the bright (M&gt;10</a:t>
            </a:r>
            <a:r>
              <a:rPr lang="en-US" baseline="30000" dirty="0"/>
              <a:t>5</a:t>
            </a:r>
            <a:r>
              <a:rPr lang="en-US" dirty="0"/>
              <a:t>M</a:t>
            </a:r>
            <a:r>
              <a:rPr lang="en-US" baseline="-25000" dirty="0"/>
              <a:t>o</a:t>
            </a:r>
            <a:r>
              <a:rPr lang="en-US" dirty="0"/>
              <a:t>) is a </a:t>
            </a:r>
            <a:r>
              <a:rPr lang="en-US" dirty="0">
                <a:solidFill>
                  <a:srgbClr val="FF0000"/>
                </a:solidFill>
              </a:rPr>
              <a:t>~10% outlier </a:t>
            </a:r>
          </a:p>
          <a:p>
            <a:pPr>
              <a:buNone/>
            </a:pPr>
            <a:r>
              <a:rPr lang="en-US" dirty="0"/>
              <a:t>(</a:t>
            </a:r>
            <a:r>
              <a:rPr lang="en-US" sz="2000" dirty="0">
                <a:solidFill>
                  <a:srgbClr val="00B050"/>
                </a:solidFill>
              </a:rPr>
              <a:t>see A. </a:t>
            </a:r>
            <a:r>
              <a:rPr lang="en-US" sz="2000" dirty="0" err="1">
                <a:solidFill>
                  <a:srgbClr val="00B050"/>
                </a:solidFill>
              </a:rPr>
              <a:t>Wetzler’s</a:t>
            </a:r>
            <a:r>
              <a:rPr lang="en-US" sz="2000" dirty="0">
                <a:solidFill>
                  <a:srgbClr val="00B050"/>
                </a:solidFill>
              </a:rPr>
              <a:t> talk</a:t>
            </a:r>
            <a:r>
              <a:rPr lang="en-US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C03608-DC8D-0443-B4A3-E170AF5729CB}"/>
              </a:ext>
            </a:extLst>
          </p:cNvPr>
          <p:cNvSpPr txBox="1"/>
          <p:nvPr/>
        </p:nvSpPr>
        <p:spPr>
          <a:xfrm>
            <a:off x="5143375" y="1988840"/>
            <a:ext cx="367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70C0"/>
                </a:solidFill>
              </a:rPr>
              <a:t>24 ”Milky Way” galaxies in Apostle</a:t>
            </a:r>
          </a:p>
        </p:txBody>
      </p:sp>
    </p:spTree>
    <p:extLst>
      <p:ext uri="{BB962C8B-B14F-4D97-AF65-F5344CB8AC3E}">
        <p14:creationId xmlns:p14="http://schemas.microsoft.com/office/powerpoint/2010/main" val="3325014138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284288"/>
            <a:ext cx="5024438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2603500" y="127000"/>
            <a:ext cx="6243638" cy="10033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tarBat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Luminosity Function of Local Group Satellites</a:t>
            </a:r>
          </a:p>
        </p:txBody>
      </p:sp>
      <p:sp>
        <p:nvSpPr>
          <p:cNvPr id="194563" name="Text Box 7"/>
          <p:cNvSpPr txBox="1">
            <a:spLocks noChangeArrowheads="1"/>
          </p:cNvSpPr>
          <p:nvPr/>
        </p:nvSpPr>
        <p:spPr bwMode="auto">
          <a:xfrm>
            <a:off x="5222875" y="3332163"/>
            <a:ext cx="1019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4564" name="Text Box 10"/>
          <p:cNvSpPr txBox="1">
            <a:spLocks noChangeArrowheads="1"/>
          </p:cNvSpPr>
          <p:nvPr/>
        </p:nvSpPr>
        <p:spPr bwMode="auto">
          <a:xfrm>
            <a:off x="7678738" y="4492625"/>
            <a:ext cx="954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LG data</a:t>
            </a:r>
          </a:p>
        </p:txBody>
      </p:sp>
      <p:grpSp>
        <p:nvGrpSpPr>
          <p:cNvPr id="194565" name="Group 43"/>
          <p:cNvGrpSpPr>
            <a:grpSpLocks/>
          </p:cNvGrpSpPr>
          <p:nvPr/>
        </p:nvGrpSpPr>
        <p:grpSpPr bwMode="auto">
          <a:xfrm>
            <a:off x="-276225" y="2280567"/>
            <a:ext cx="4608513" cy="3668713"/>
            <a:chOff x="4310242" y="3987820"/>
            <a:chExt cx="4608343" cy="3669074"/>
          </a:xfrm>
        </p:grpSpPr>
        <p:grpSp>
          <p:nvGrpSpPr>
            <p:cNvPr id="194573" name="Group 5"/>
            <p:cNvGrpSpPr>
              <a:grpSpLocks/>
            </p:cNvGrpSpPr>
            <p:nvPr/>
          </p:nvGrpSpPr>
          <p:grpSpPr bwMode="auto">
            <a:xfrm>
              <a:off x="4459289" y="3987820"/>
              <a:ext cx="4459296" cy="2436823"/>
              <a:chOff x="2809" y="2464"/>
              <a:chExt cx="2809" cy="1535"/>
            </a:xfrm>
          </p:grpSpPr>
          <p:sp>
            <p:nvSpPr>
              <p:cNvPr id="194575" name="Text Box 6"/>
              <p:cNvSpPr txBox="1">
                <a:spLocks noChangeArrowheads="1"/>
              </p:cNvSpPr>
              <p:nvPr/>
            </p:nvSpPr>
            <p:spPr bwMode="auto">
              <a:xfrm>
                <a:off x="2904" y="2464"/>
                <a:ext cx="2714" cy="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23825" indent="-123825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123825" marR="0" lvl="0" indent="-123825" algn="l" defTabSz="8286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150000"/>
                  <a:buFontTx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Median model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sym typeface="Wingdings" charset="0"/>
                  </a:rPr>
                  <a:t>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correct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abund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. of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sats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brighter than  M</a:t>
                </a:r>
                <a:r>
                  <a:rPr kumimoji="0" lang="en-GB" sz="2400" b="0" i="0" u="none" strike="noStrike" kern="1200" cap="none" spc="0" normalizeH="0" baseline="-33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V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=-9 and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V</a:t>
                </a:r>
                <a:r>
                  <a:rPr kumimoji="0" lang="en-GB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cir</a:t>
                </a:r>
                <a:r>
                  <a:rPr kumimoji="0" lang="en-GB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&gt; 12 km/s</a:t>
                </a:r>
              </a:p>
              <a:p>
                <a:pPr marL="123825" marR="0" lvl="0" indent="-123825" algn="l" defTabSz="8286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150000"/>
                  <a:buFontTx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94576" name="Text Box 7"/>
              <p:cNvSpPr txBox="1">
                <a:spLocks noChangeArrowheads="1"/>
              </p:cNvSpPr>
              <p:nvPr/>
            </p:nvSpPr>
            <p:spPr bwMode="auto">
              <a:xfrm>
                <a:off x="2809" y="3475"/>
                <a:ext cx="2769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SzPct val="150000"/>
                  <a:buFontTx/>
                  <a:buChar char="•"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Model predicts many, as yet undiscovered, faint satellites</a:t>
                </a:r>
              </a:p>
            </p:txBody>
          </p:sp>
        </p:grpSp>
        <p:sp>
          <p:nvSpPr>
            <p:cNvPr id="194574" name="Text Box 7"/>
            <p:cNvSpPr txBox="1">
              <a:spLocks noChangeArrowheads="1"/>
            </p:cNvSpPr>
            <p:nvPr/>
          </p:nvSpPr>
          <p:spPr bwMode="auto">
            <a:xfrm>
              <a:off x="4310242" y="6825897"/>
              <a:ext cx="43957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50000"/>
                <a:buFontTx/>
                <a:buChar char="•"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LMC/SMC should be rare (~10% of cases)</a:t>
              </a:r>
            </a:p>
          </p:txBody>
        </p:sp>
      </p:grpSp>
      <p:sp>
        <p:nvSpPr>
          <p:cNvPr id="194566" name="Rectangle 45"/>
          <p:cNvSpPr>
            <a:spLocks noChangeArrowheads="1"/>
          </p:cNvSpPr>
          <p:nvPr/>
        </p:nvSpPr>
        <p:spPr bwMode="auto">
          <a:xfrm>
            <a:off x="4811713" y="2895600"/>
            <a:ext cx="1358900" cy="103188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94567" name="Group 27"/>
          <p:cNvGrpSpPr>
            <a:grpSpLocks/>
          </p:cNvGrpSpPr>
          <p:nvPr/>
        </p:nvGrpSpPr>
        <p:grpSpPr bwMode="auto">
          <a:xfrm>
            <a:off x="6405563" y="1095375"/>
            <a:ext cx="2557462" cy="3751263"/>
            <a:chOff x="5894115" y="824011"/>
            <a:chExt cx="2557060" cy="3752173"/>
          </a:xfrm>
        </p:grpSpPr>
        <p:cxnSp>
          <p:nvCxnSpPr>
            <p:cNvPr id="194569" name="Straight Connector 28"/>
            <p:cNvCxnSpPr>
              <a:cxnSpLocks noChangeShapeType="1"/>
            </p:cNvCxnSpPr>
            <p:nvPr/>
          </p:nvCxnSpPr>
          <p:spPr bwMode="auto">
            <a:xfrm rot="16200000" flipH="1">
              <a:off x="5757716" y="1882726"/>
              <a:ext cx="3752173" cy="16347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94570" name="Group 39"/>
            <p:cNvGrpSpPr>
              <a:grpSpLocks/>
            </p:cNvGrpSpPr>
            <p:nvPr/>
          </p:nvGrpSpPr>
          <p:grpSpPr bwMode="auto">
            <a:xfrm>
              <a:off x="5894115" y="1537491"/>
              <a:ext cx="1462363" cy="921712"/>
              <a:chOff x="4934559" y="3094123"/>
              <a:chExt cx="1462363" cy="921712"/>
            </a:xfrm>
          </p:grpSpPr>
          <p:cxnSp>
            <p:nvCxnSpPr>
              <p:cNvPr id="194571" name="Straight Arrow Connector 30"/>
              <p:cNvCxnSpPr>
                <a:cxnSpLocks noChangeShapeType="1"/>
              </p:cNvCxnSpPr>
              <p:nvPr/>
            </p:nvCxnSpPr>
            <p:spPr bwMode="auto">
              <a:xfrm>
                <a:off x="5900658" y="3753034"/>
                <a:ext cx="496264" cy="2628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572" name="TextBox 31"/>
              <p:cNvSpPr txBox="1">
                <a:spLocks noChangeArrowheads="1"/>
              </p:cNvSpPr>
              <p:nvPr/>
            </p:nvSpPr>
            <p:spPr bwMode="auto">
              <a:xfrm>
                <a:off x="4934559" y="3094123"/>
                <a:ext cx="1427192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dark halos 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(const M/L)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194568" name="Text Box 11"/>
          <p:cNvSpPr txBox="1">
            <a:spLocks noChangeArrowheads="1"/>
          </p:cNvSpPr>
          <p:nvPr/>
        </p:nvSpPr>
        <p:spPr bwMode="auto">
          <a:xfrm>
            <a:off x="35496" y="6354469"/>
            <a:ext cx="6652294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Benson, Frenk,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Lacey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Baugh &amp; Cole ’02</a:t>
            </a:r>
          </a:p>
          <a:p>
            <a:pPr marL="0" marR="0" lvl="0" indent="0" algn="l" defTabSz="914400" rtl="0" eaLnBrk="0" fontAlgn="base" latinLnBrk="0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(see also Kauffman+ ’93, Bullock+ ’00, Somerville ‘02)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DA670-3DB2-AA4B-9171-D825D3726543}"/>
              </a:ext>
            </a:extLst>
          </p:cNvPr>
          <p:cNvSpPr txBox="1"/>
          <p:nvPr/>
        </p:nvSpPr>
        <p:spPr>
          <a:xfrm>
            <a:off x="0" y="1196752"/>
            <a:ext cx="4181767" cy="830997"/>
          </a:xfrm>
          <a:prstGeom prst="rect">
            <a:avLst/>
          </a:prstGeom>
          <a:solidFill>
            <a:srgbClr val="FFC000">
              <a:alpha val="8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Include effects of reionization and SN feedback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6ADAFF-11F8-B948-B2EA-6C5EE0535405}"/>
              </a:ext>
            </a:extLst>
          </p:cNvPr>
          <p:cNvSpPr txBox="1"/>
          <p:nvPr/>
        </p:nvSpPr>
        <p:spPr>
          <a:xfrm rot="19713091">
            <a:off x="4816916" y="2672094"/>
            <a:ext cx="3025188" cy="461665"/>
          </a:xfrm>
          <a:prstGeom prst="rect">
            <a:avLst/>
          </a:prstGeom>
          <a:solidFill>
            <a:srgbClr val="FFC000">
              <a:alpha val="73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</a:rPr>
              <a:t>How do we test this?</a:t>
            </a:r>
          </a:p>
        </p:txBody>
      </p:sp>
    </p:spTree>
    <p:extLst>
      <p:ext uri="{BB962C8B-B14F-4D97-AF65-F5344CB8AC3E}">
        <p14:creationId xmlns:p14="http://schemas.microsoft.com/office/powerpoint/2010/main" val="395184783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284288"/>
            <a:ext cx="5024438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2603500" y="127000"/>
            <a:ext cx="6243638" cy="10033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3200">
                <a:solidFill>
                  <a:srgbClr val="FF0000"/>
                </a:solidFill>
              </a:rPr>
              <a:t>Luminosity Function of Local Group Satellites</a:t>
            </a:r>
          </a:p>
        </p:txBody>
      </p:sp>
      <p:sp>
        <p:nvSpPr>
          <p:cNvPr id="194563" name="Text Box 7"/>
          <p:cNvSpPr txBox="1">
            <a:spLocks noChangeArrowheads="1"/>
          </p:cNvSpPr>
          <p:nvPr/>
        </p:nvSpPr>
        <p:spPr bwMode="auto">
          <a:xfrm>
            <a:off x="5222875" y="3332163"/>
            <a:ext cx="1019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Tx/>
              <a:buSzTx/>
              <a:buFontTx/>
              <a:buNone/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194564" name="Text Box 10"/>
          <p:cNvSpPr txBox="1">
            <a:spLocks noChangeArrowheads="1"/>
          </p:cNvSpPr>
          <p:nvPr/>
        </p:nvSpPr>
        <p:spPr bwMode="auto">
          <a:xfrm>
            <a:off x="7678738" y="4492625"/>
            <a:ext cx="954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Tx/>
              <a:buSzTx/>
              <a:buFontTx/>
              <a:buNone/>
            </a:pPr>
            <a:r>
              <a:rPr lang="en-GB" sz="1600" b="1">
                <a:solidFill>
                  <a:srgbClr val="FF0000"/>
                </a:solidFill>
              </a:rPr>
              <a:t>LG data</a:t>
            </a:r>
          </a:p>
        </p:txBody>
      </p:sp>
      <p:grpSp>
        <p:nvGrpSpPr>
          <p:cNvPr id="194565" name="Group 43"/>
          <p:cNvGrpSpPr>
            <a:grpSpLocks/>
          </p:cNvGrpSpPr>
          <p:nvPr/>
        </p:nvGrpSpPr>
        <p:grpSpPr bwMode="auto">
          <a:xfrm>
            <a:off x="-276225" y="2280567"/>
            <a:ext cx="4608513" cy="3668713"/>
            <a:chOff x="4310242" y="3987820"/>
            <a:chExt cx="4608343" cy="3669074"/>
          </a:xfrm>
        </p:grpSpPr>
        <p:grpSp>
          <p:nvGrpSpPr>
            <p:cNvPr id="194573" name="Group 5"/>
            <p:cNvGrpSpPr>
              <a:grpSpLocks/>
            </p:cNvGrpSpPr>
            <p:nvPr/>
          </p:nvGrpSpPr>
          <p:grpSpPr bwMode="auto">
            <a:xfrm>
              <a:off x="4459289" y="3987820"/>
              <a:ext cx="4459296" cy="2436823"/>
              <a:chOff x="2809" y="2464"/>
              <a:chExt cx="2809" cy="1535"/>
            </a:xfrm>
          </p:grpSpPr>
          <p:sp>
            <p:nvSpPr>
              <p:cNvPr id="194575" name="Text Box 6"/>
              <p:cNvSpPr txBox="1">
                <a:spLocks noChangeArrowheads="1"/>
              </p:cNvSpPr>
              <p:nvPr/>
            </p:nvSpPr>
            <p:spPr bwMode="auto">
              <a:xfrm>
                <a:off x="2904" y="2464"/>
                <a:ext cx="2714" cy="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23825" indent="-123825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>
                    <a:srgbClr val="FF0000"/>
                  </a:buClr>
                  <a:buSzPct val="150000"/>
                </a:pPr>
                <a:r>
                  <a:rPr lang="en-GB">
                    <a:solidFill>
                      <a:srgbClr val="000000"/>
                    </a:solidFill>
                  </a:rPr>
                  <a:t> Median model </a:t>
                </a:r>
                <a:r>
                  <a:rPr lang="en-US">
                    <a:solidFill>
                      <a:srgbClr val="FF0000"/>
                    </a:solidFill>
                    <a:sym typeface="Wingdings" charset="0"/>
                  </a:rPr>
                  <a:t></a:t>
                </a:r>
                <a:r>
                  <a:rPr lang="en-GB">
                    <a:solidFill>
                      <a:srgbClr val="000000"/>
                    </a:solidFill>
                  </a:rPr>
                  <a:t> correct abund. of sats brighter than  M</a:t>
                </a:r>
                <a:r>
                  <a:rPr lang="en-GB" baseline="-33000">
                    <a:solidFill>
                      <a:srgbClr val="000000"/>
                    </a:solidFill>
                  </a:rPr>
                  <a:t>V</a:t>
                </a:r>
                <a:r>
                  <a:rPr lang="en-GB">
                    <a:solidFill>
                      <a:srgbClr val="000000"/>
                    </a:solidFill>
                  </a:rPr>
                  <a:t>=-9 and V</a:t>
                </a:r>
                <a:r>
                  <a:rPr lang="en-GB" baseline="-25000">
                    <a:solidFill>
                      <a:srgbClr val="000000"/>
                    </a:solidFill>
                  </a:rPr>
                  <a:t>cir </a:t>
                </a:r>
                <a:r>
                  <a:rPr lang="en-GB">
                    <a:solidFill>
                      <a:srgbClr val="000000"/>
                    </a:solidFill>
                  </a:rPr>
                  <a:t>&gt; 12 km/s</a:t>
                </a:r>
              </a:p>
              <a:p>
                <a:pPr algn="l">
                  <a:spcBef>
                    <a:spcPct val="0"/>
                  </a:spcBef>
                  <a:buClr>
                    <a:srgbClr val="FF0000"/>
                  </a:buClr>
                  <a:buSzPct val="150000"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6" name="Text Box 7"/>
              <p:cNvSpPr txBox="1">
                <a:spLocks noChangeArrowheads="1"/>
              </p:cNvSpPr>
              <p:nvPr/>
            </p:nvSpPr>
            <p:spPr bwMode="auto">
              <a:xfrm>
                <a:off x="2809" y="3475"/>
                <a:ext cx="2769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FF0000"/>
                  </a:buClr>
                  <a:buSzPct val="150000"/>
                </a:pPr>
                <a:r>
                  <a:rPr lang="en-GB" dirty="0">
                    <a:solidFill>
                      <a:srgbClr val="800000"/>
                    </a:solidFill>
                  </a:rPr>
                  <a:t> Model predicts many, as yet undiscovered, faint satellites</a:t>
                </a:r>
              </a:p>
            </p:txBody>
          </p:sp>
        </p:grpSp>
        <p:sp>
          <p:nvSpPr>
            <p:cNvPr id="194574" name="Text Box 7"/>
            <p:cNvSpPr txBox="1">
              <a:spLocks noChangeArrowheads="1"/>
            </p:cNvSpPr>
            <p:nvPr/>
          </p:nvSpPr>
          <p:spPr bwMode="auto">
            <a:xfrm>
              <a:off x="4310242" y="6825897"/>
              <a:ext cx="43957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FF0000"/>
                </a:buClr>
                <a:buSzPct val="150000"/>
              </a:pPr>
              <a:r>
                <a:rPr lang="en-GB" dirty="0">
                  <a:solidFill>
                    <a:srgbClr val="000000"/>
                  </a:solidFill>
                </a:rPr>
                <a:t> LMC/SMC should be rare (~10% of cases)</a:t>
              </a:r>
            </a:p>
          </p:txBody>
        </p:sp>
      </p:grpSp>
      <p:sp>
        <p:nvSpPr>
          <p:cNvPr id="194566" name="Rectangle 45"/>
          <p:cNvSpPr>
            <a:spLocks noChangeArrowheads="1"/>
          </p:cNvSpPr>
          <p:nvPr/>
        </p:nvSpPr>
        <p:spPr bwMode="auto">
          <a:xfrm>
            <a:off x="4811713" y="2895600"/>
            <a:ext cx="1358900" cy="103188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567" name="Group 27"/>
          <p:cNvGrpSpPr>
            <a:grpSpLocks/>
          </p:cNvGrpSpPr>
          <p:nvPr/>
        </p:nvGrpSpPr>
        <p:grpSpPr bwMode="auto">
          <a:xfrm>
            <a:off x="6405563" y="1095375"/>
            <a:ext cx="2557462" cy="3751263"/>
            <a:chOff x="5894115" y="824011"/>
            <a:chExt cx="2557060" cy="3752173"/>
          </a:xfrm>
        </p:grpSpPr>
        <p:cxnSp>
          <p:nvCxnSpPr>
            <p:cNvPr id="194569" name="Straight Connector 28"/>
            <p:cNvCxnSpPr>
              <a:cxnSpLocks noChangeShapeType="1"/>
            </p:cNvCxnSpPr>
            <p:nvPr/>
          </p:nvCxnSpPr>
          <p:spPr bwMode="auto">
            <a:xfrm rot="16200000" flipH="1">
              <a:off x="5757716" y="1882726"/>
              <a:ext cx="3752173" cy="16347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94570" name="Group 39"/>
            <p:cNvGrpSpPr>
              <a:grpSpLocks/>
            </p:cNvGrpSpPr>
            <p:nvPr/>
          </p:nvGrpSpPr>
          <p:grpSpPr bwMode="auto">
            <a:xfrm>
              <a:off x="5894115" y="1537491"/>
              <a:ext cx="1462363" cy="921712"/>
              <a:chOff x="4934559" y="3094123"/>
              <a:chExt cx="1462363" cy="921712"/>
            </a:xfrm>
          </p:grpSpPr>
          <p:cxnSp>
            <p:nvCxnSpPr>
              <p:cNvPr id="194571" name="Straight Arrow Connector 30"/>
              <p:cNvCxnSpPr>
                <a:cxnSpLocks noChangeShapeType="1"/>
              </p:cNvCxnSpPr>
              <p:nvPr/>
            </p:nvCxnSpPr>
            <p:spPr bwMode="auto">
              <a:xfrm>
                <a:off x="5900658" y="3753034"/>
                <a:ext cx="496264" cy="2628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572" name="TextBox 31"/>
              <p:cNvSpPr txBox="1">
                <a:spLocks noChangeArrowheads="1"/>
              </p:cNvSpPr>
              <p:nvPr/>
            </p:nvSpPr>
            <p:spPr bwMode="auto">
              <a:xfrm>
                <a:off x="4934559" y="3094123"/>
                <a:ext cx="1427192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 sz="1800">
                    <a:solidFill>
                      <a:srgbClr val="000000"/>
                    </a:solidFill>
                  </a:rPr>
                  <a:t>dark halos </a:t>
                </a:r>
                <a:r>
                  <a:rPr lang="en-US" sz="1600">
                    <a:solidFill>
                      <a:srgbClr val="000000"/>
                    </a:solidFill>
                  </a:rPr>
                  <a:t>(const M/L) </a:t>
                </a:r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94568" name="Text Box 11"/>
          <p:cNvSpPr txBox="1">
            <a:spLocks noChangeArrowheads="1"/>
          </p:cNvSpPr>
          <p:nvPr/>
        </p:nvSpPr>
        <p:spPr bwMode="auto">
          <a:xfrm>
            <a:off x="35496" y="6354469"/>
            <a:ext cx="6652294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50000"/>
              </a:lnSpc>
              <a:buClrTx/>
              <a:buSzTx/>
              <a:buFontTx/>
              <a:buNone/>
            </a:pPr>
            <a:r>
              <a:rPr lang="en-GB" sz="1800" dirty="0">
                <a:solidFill>
                  <a:srgbClr val="006600"/>
                </a:solidFill>
              </a:rPr>
              <a:t>Benson, Frenk, </a:t>
            </a:r>
            <a:r>
              <a:rPr lang="en-GB" sz="1800" dirty="0" err="1">
                <a:solidFill>
                  <a:srgbClr val="006600"/>
                </a:solidFill>
              </a:rPr>
              <a:t>Lacey</a:t>
            </a:r>
            <a:r>
              <a:rPr lang="en-GB" sz="1800" dirty="0">
                <a:solidFill>
                  <a:srgbClr val="006600"/>
                </a:solidFill>
              </a:rPr>
              <a:t>, Baugh &amp; Cole ’02</a:t>
            </a:r>
          </a:p>
          <a:p>
            <a:pPr algn="l">
              <a:lnSpc>
                <a:spcPct val="50000"/>
              </a:lnSpc>
              <a:buClrTx/>
              <a:buSzTx/>
              <a:buFontTx/>
              <a:buNone/>
            </a:pPr>
            <a:r>
              <a:rPr lang="en-GB" sz="1800" dirty="0">
                <a:solidFill>
                  <a:srgbClr val="006600"/>
                </a:solidFill>
              </a:rPr>
              <a:t>(see also Kauffman+ ’93, Bullock+ ’00, Somerville ‘02)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288654-51D9-8E44-9875-2322FACDBCF4}"/>
              </a:ext>
            </a:extLst>
          </p:cNvPr>
          <p:cNvSpPr txBox="1"/>
          <p:nvPr/>
        </p:nvSpPr>
        <p:spPr>
          <a:xfrm>
            <a:off x="0" y="1196752"/>
            <a:ext cx="4181767" cy="830997"/>
          </a:xfrm>
          <a:prstGeom prst="rect">
            <a:avLst/>
          </a:prstGeom>
          <a:solidFill>
            <a:srgbClr val="FFC000">
              <a:alpha val="8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Include effects of reionization and SN feedback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17315-7F4A-564C-A073-6C985C110B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§</a:t>
            </a:r>
          </a:p>
        </p:txBody>
      </p:sp>
    </p:spTree>
    <p:extLst>
      <p:ext uri="{BB962C8B-B14F-4D97-AF65-F5344CB8AC3E}">
        <p14:creationId xmlns:p14="http://schemas.microsoft.com/office/powerpoint/2010/main" val="3374747067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284288"/>
            <a:ext cx="5024438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2603500" y="127000"/>
            <a:ext cx="6243638" cy="10033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3200">
                <a:solidFill>
                  <a:srgbClr val="FF0000"/>
                </a:solidFill>
              </a:rPr>
              <a:t>Luminosity Function of Local Group Satellites</a:t>
            </a:r>
          </a:p>
        </p:txBody>
      </p:sp>
      <p:sp>
        <p:nvSpPr>
          <p:cNvPr id="198659" name="Text Box 10"/>
          <p:cNvSpPr txBox="1">
            <a:spLocks noChangeArrowheads="1"/>
          </p:cNvSpPr>
          <p:nvPr/>
        </p:nvSpPr>
        <p:spPr bwMode="auto">
          <a:xfrm>
            <a:off x="7678738" y="4492625"/>
            <a:ext cx="954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Tx/>
              <a:buSzTx/>
              <a:buFontTx/>
              <a:buNone/>
            </a:pPr>
            <a:r>
              <a:rPr lang="en-GB" sz="1600" b="1">
                <a:solidFill>
                  <a:srgbClr val="FF0000"/>
                </a:solidFill>
              </a:rPr>
              <a:t>LG data</a:t>
            </a:r>
          </a:p>
        </p:txBody>
      </p:sp>
      <p:grpSp>
        <p:nvGrpSpPr>
          <p:cNvPr id="198660" name="Group 43"/>
          <p:cNvGrpSpPr>
            <a:grpSpLocks/>
          </p:cNvGrpSpPr>
          <p:nvPr/>
        </p:nvGrpSpPr>
        <p:grpSpPr bwMode="auto">
          <a:xfrm>
            <a:off x="-276225" y="2280567"/>
            <a:ext cx="4608513" cy="3668713"/>
            <a:chOff x="4310242" y="3987820"/>
            <a:chExt cx="4608343" cy="3669074"/>
          </a:xfrm>
        </p:grpSpPr>
        <p:grpSp>
          <p:nvGrpSpPr>
            <p:cNvPr id="198675" name="Group 5"/>
            <p:cNvGrpSpPr>
              <a:grpSpLocks/>
            </p:cNvGrpSpPr>
            <p:nvPr/>
          </p:nvGrpSpPr>
          <p:grpSpPr bwMode="auto">
            <a:xfrm>
              <a:off x="4459289" y="3987820"/>
              <a:ext cx="4459296" cy="2436823"/>
              <a:chOff x="2809" y="2464"/>
              <a:chExt cx="2809" cy="1535"/>
            </a:xfrm>
          </p:grpSpPr>
          <p:sp>
            <p:nvSpPr>
              <p:cNvPr id="198677" name="Text Box 6"/>
              <p:cNvSpPr txBox="1">
                <a:spLocks noChangeArrowheads="1"/>
              </p:cNvSpPr>
              <p:nvPr/>
            </p:nvSpPr>
            <p:spPr bwMode="auto">
              <a:xfrm>
                <a:off x="2904" y="2464"/>
                <a:ext cx="2714" cy="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23825" indent="-123825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>
                    <a:srgbClr val="FF0000"/>
                  </a:buClr>
                  <a:buSzPct val="150000"/>
                </a:pPr>
                <a:r>
                  <a:rPr lang="en-GB" dirty="0">
                    <a:solidFill>
                      <a:srgbClr val="000000"/>
                    </a:solidFill>
                  </a:rPr>
                  <a:t> Median model </a:t>
                </a:r>
                <a:r>
                  <a:rPr lang="en-US" dirty="0">
                    <a:solidFill>
                      <a:srgbClr val="FF0000"/>
                    </a:solidFill>
                    <a:sym typeface="Wingdings" charset="0"/>
                  </a:rPr>
                  <a:t></a:t>
                </a:r>
                <a:r>
                  <a:rPr lang="en-GB" dirty="0">
                    <a:solidFill>
                      <a:srgbClr val="000000"/>
                    </a:solidFill>
                  </a:rPr>
                  <a:t> correct </a:t>
                </a:r>
                <a:r>
                  <a:rPr lang="en-GB" dirty="0" err="1">
                    <a:solidFill>
                      <a:srgbClr val="000000"/>
                    </a:solidFill>
                  </a:rPr>
                  <a:t>abund</a:t>
                </a:r>
                <a:r>
                  <a:rPr lang="en-GB" dirty="0">
                    <a:solidFill>
                      <a:srgbClr val="000000"/>
                    </a:solidFill>
                  </a:rPr>
                  <a:t>. of </a:t>
                </a:r>
                <a:r>
                  <a:rPr lang="en-GB" dirty="0" err="1">
                    <a:solidFill>
                      <a:srgbClr val="000000"/>
                    </a:solidFill>
                  </a:rPr>
                  <a:t>sats</a:t>
                </a:r>
                <a:r>
                  <a:rPr lang="en-GB" dirty="0">
                    <a:solidFill>
                      <a:srgbClr val="000000"/>
                    </a:solidFill>
                  </a:rPr>
                  <a:t> brighter than  M</a:t>
                </a:r>
                <a:r>
                  <a:rPr lang="en-GB" baseline="-33000" dirty="0">
                    <a:solidFill>
                      <a:srgbClr val="000000"/>
                    </a:solidFill>
                  </a:rPr>
                  <a:t>V</a:t>
                </a:r>
                <a:r>
                  <a:rPr lang="en-GB" dirty="0">
                    <a:solidFill>
                      <a:srgbClr val="000000"/>
                    </a:solidFill>
                  </a:rPr>
                  <a:t>=-9 and </a:t>
                </a:r>
                <a:r>
                  <a:rPr lang="en-GB" dirty="0" err="1">
                    <a:solidFill>
                      <a:srgbClr val="000000"/>
                    </a:solidFill>
                  </a:rPr>
                  <a:t>V</a:t>
                </a:r>
                <a:r>
                  <a:rPr lang="en-GB" baseline="-25000" dirty="0" err="1">
                    <a:solidFill>
                      <a:srgbClr val="000000"/>
                    </a:solidFill>
                  </a:rPr>
                  <a:t>cir</a:t>
                </a:r>
                <a:r>
                  <a:rPr lang="en-GB" baseline="-25000" dirty="0">
                    <a:solidFill>
                      <a:srgbClr val="000000"/>
                    </a:solidFill>
                  </a:rPr>
                  <a:t> </a:t>
                </a:r>
                <a:r>
                  <a:rPr lang="en-GB" dirty="0">
                    <a:solidFill>
                      <a:srgbClr val="000000"/>
                    </a:solidFill>
                  </a:rPr>
                  <a:t>&gt; 12 km/s</a:t>
                </a:r>
              </a:p>
              <a:p>
                <a:pPr algn="l">
                  <a:spcBef>
                    <a:spcPct val="0"/>
                  </a:spcBef>
                  <a:buClr>
                    <a:srgbClr val="FF0000"/>
                  </a:buClr>
                  <a:buSzPct val="150000"/>
                </a:pPr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678" name="Text Box 7"/>
              <p:cNvSpPr txBox="1">
                <a:spLocks noChangeArrowheads="1"/>
              </p:cNvSpPr>
              <p:nvPr/>
            </p:nvSpPr>
            <p:spPr bwMode="auto">
              <a:xfrm>
                <a:off x="2809" y="3475"/>
                <a:ext cx="2769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FF0000"/>
                  </a:buClr>
                  <a:buSzPct val="150000"/>
                </a:pPr>
                <a:r>
                  <a:rPr lang="en-GB" dirty="0">
                    <a:solidFill>
                      <a:srgbClr val="800000"/>
                    </a:solidFill>
                  </a:rPr>
                  <a:t> Model predicts many, as yet undiscovered, faint satellites</a:t>
                </a:r>
              </a:p>
            </p:txBody>
          </p:sp>
        </p:grpSp>
        <p:sp>
          <p:nvSpPr>
            <p:cNvPr id="198676" name="Text Box 7"/>
            <p:cNvSpPr txBox="1">
              <a:spLocks noChangeArrowheads="1"/>
            </p:cNvSpPr>
            <p:nvPr/>
          </p:nvSpPr>
          <p:spPr bwMode="auto">
            <a:xfrm>
              <a:off x="4310242" y="6825897"/>
              <a:ext cx="43957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FF0000"/>
                </a:buClr>
                <a:buSzPct val="150000"/>
              </a:pPr>
              <a:r>
                <a:rPr lang="en-GB" dirty="0">
                  <a:solidFill>
                    <a:srgbClr val="000000"/>
                  </a:solidFill>
                </a:rPr>
                <a:t> LMC/SMC should be rare (~10% of cases)</a:t>
              </a:r>
            </a:p>
          </p:txBody>
        </p:sp>
      </p:grpSp>
      <p:sp>
        <p:nvSpPr>
          <p:cNvPr id="198664" name="Text Box 7"/>
          <p:cNvSpPr txBox="1">
            <a:spLocks noChangeArrowheads="1"/>
          </p:cNvSpPr>
          <p:nvPr/>
        </p:nvSpPr>
        <p:spPr bwMode="auto">
          <a:xfrm>
            <a:off x="5222875" y="3332163"/>
            <a:ext cx="1019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Tx/>
              <a:buSzTx/>
              <a:buFontTx/>
              <a:buNone/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198665" name="Rectangle 45"/>
          <p:cNvSpPr>
            <a:spLocks noChangeArrowheads="1"/>
          </p:cNvSpPr>
          <p:nvPr/>
        </p:nvSpPr>
        <p:spPr bwMode="auto">
          <a:xfrm>
            <a:off x="4811713" y="2895600"/>
            <a:ext cx="1344463" cy="389384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8666" name="Group 49"/>
          <p:cNvGrpSpPr>
            <a:grpSpLocks/>
          </p:cNvGrpSpPr>
          <p:nvPr/>
        </p:nvGrpSpPr>
        <p:grpSpPr bwMode="auto">
          <a:xfrm>
            <a:off x="4951413" y="1631950"/>
            <a:ext cx="3063875" cy="1762125"/>
            <a:chOff x="4950727" y="1630921"/>
            <a:chExt cx="3065021" cy="1763799"/>
          </a:xfrm>
        </p:grpSpPr>
        <p:grpSp>
          <p:nvGrpSpPr>
            <p:cNvPr id="198668" name="Group 43"/>
            <p:cNvGrpSpPr>
              <a:grpSpLocks/>
            </p:cNvGrpSpPr>
            <p:nvPr/>
          </p:nvGrpSpPr>
          <p:grpSpPr bwMode="auto">
            <a:xfrm>
              <a:off x="4950727" y="1882589"/>
              <a:ext cx="2496641" cy="1512131"/>
              <a:chOff x="4950727" y="1882589"/>
              <a:chExt cx="2496641" cy="1512131"/>
            </a:xfrm>
          </p:grpSpPr>
          <p:sp>
            <p:nvSpPr>
              <p:cNvPr id="198670" name="TextBox 37"/>
              <p:cNvSpPr txBox="1">
                <a:spLocks noChangeArrowheads="1"/>
              </p:cNvSpPr>
              <p:nvPr/>
            </p:nvSpPr>
            <p:spPr bwMode="auto">
              <a:xfrm>
                <a:off x="4950727" y="1882589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>
                    <a:solidFill>
                      <a:srgbClr val="FF0000"/>
                    </a:solidFill>
                    <a:latin typeface="Zapf Dingbats" charset="0"/>
                    <a:cs typeface="Zapf Dingbats" charset="0"/>
                  </a:rPr>
                  <a:t>★</a:t>
                </a:r>
                <a:endParaRPr lang="en-US">
                  <a:solidFill>
                    <a:srgbClr val="FF0000"/>
                  </a:solidFill>
                  <a:cs typeface="Zapf Dingbats" charset="0"/>
                </a:endParaRPr>
              </a:p>
            </p:txBody>
          </p:sp>
          <p:sp>
            <p:nvSpPr>
              <p:cNvPr id="198671" name="TextBox 38"/>
              <p:cNvSpPr txBox="1">
                <a:spLocks noChangeArrowheads="1"/>
              </p:cNvSpPr>
              <p:nvPr/>
            </p:nvSpPr>
            <p:spPr bwMode="auto">
              <a:xfrm>
                <a:off x="5951132" y="2291705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>
                    <a:solidFill>
                      <a:srgbClr val="FF0000"/>
                    </a:solidFill>
                    <a:latin typeface="Zapf Dingbats" charset="0"/>
                    <a:cs typeface="Zapf Dingbats" charset="0"/>
                  </a:rPr>
                  <a:t>★</a:t>
                </a:r>
                <a:endParaRPr lang="en-US">
                  <a:solidFill>
                    <a:srgbClr val="FF0000"/>
                  </a:solidFill>
                  <a:cs typeface="Zapf Dingbats" charset="0"/>
                </a:endParaRPr>
              </a:p>
            </p:txBody>
          </p:sp>
          <p:sp>
            <p:nvSpPr>
              <p:cNvPr id="198672" name="TextBox 39"/>
              <p:cNvSpPr txBox="1">
                <a:spLocks noChangeArrowheads="1"/>
              </p:cNvSpPr>
              <p:nvPr/>
            </p:nvSpPr>
            <p:spPr bwMode="auto">
              <a:xfrm>
                <a:off x="5533620" y="2083742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>
                    <a:solidFill>
                      <a:srgbClr val="FF0000"/>
                    </a:solidFill>
                    <a:latin typeface="Zapf Dingbats" charset="0"/>
                    <a:cs typeface="Zapf Dingbats" charset="0"/>
                  </a:rPr>
                  <a:t>★</a:t>
                </a:r>
                <a:endParaRPr lang="en-US">
                  <a:solidFill>
                    <a:srgbClr val="FF0000"/>
                  </a:solidFill>
                  <a:cs typeface="Zapf Dingbats" charset="0"/>
                </a:endParaRPr>
              </a:p>
            </p:txBody>
          </p:sp>
          <p:sp>
            <p:nvSpPr>
              <p:cNvPr id="198673" name="TextBox 40"/>
              <p:cNvSpPr txBox="1">
                <a:spLocks noChangeArrowheads="1"/>
              </p:cNvSpPr>
              <p:nvPr/>
            </p:nvSpPr>
            <p:spPr bwMode="auto">
              <a:xfrm>
                <a:off x="7011582" y="2933055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>
                    <a:solidFill>
                      <a:srgbClr val="FF0000"/>
                    </a:solidFill>
                    <a:latin typeface="Zapf Dingbats" charset="0"/>
                    <a:cs typeface="Zapf Dingbats" charset="0"/>
                  </a:rPr>
                  <a:t>★</a:t>
                </a:r>
                <a:endParaRPr lang="en-US">
                  <a:solidFill>
                    <a:srgbClr val="FF0000"/>
                  </a:solidFill>
                  <a:cs typeface="Zapf Dingbats" charset="0"/>
                </a:endParaRPr>
              </a:p>
            </p:txBody>
          </p:sp>
          <p:sp>
            <p:nvSpPr>
              <p:cNvPr id="198674" name="TextBox 41"/>
              <p:cNvSpPr txBox="1">
                <a:spLocks noChangeArrowheads="1"/>
              </p:cNvSpPr>
              <p:nvPr/>
            </p:nvSpPr>
            <p:spPr bwMode="auto">
              <a:xfrm>
                <a:off x="6594070" y="2620317"/>
                <a:ext cx="4357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>
                    <a:solidFill>
                      <a:srgbClr val="FF0000"/>
                    </a:solidFill>
                    <a:latin typeface="Zapf Dingbats" charset="0"/>
                    <a:cs typeface="Zapf Dingbats" charset="0"/>
                  </a:rPr>
                  <a:t>★</a:t>
                </a:r>
                <a:endParaRPr lang="en-US">
                  <a:solidFill>
                    <a:srgbClr val="FF0000"/>
                  </a:solidFill>
                  <a:cs typeface="Zapf Dingbats" charset="0"/>
                </a:endParaRPr>
              </a:p>
            </p:txBody>
          </p:sp>
        </p:grpSp>
        <p:sp>
          <p:nvSpPr>
            <p:cNvPr id="198669" name="TextBox 46"/>
            <p:cNvSpPr txBox="1">
              <a:spLocks noChangeArrowheads="1"/>
            </p:cNvSpPr>
            <p:nvPr/>
          </p:nvSpPr>
          <p:spPr bwMode="auto">
            <a:xfrm>
              <a:off x="5920381" y="1630921"/>
              <a:ext cx="2095367" cy="75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2000">
                  <a:solidFill>
                    <a:srgbClr val="FF0000"/>
                  </a:solidFill>
                </a:rPr>
                <a:t>Koposov et al 08</a:t>
              </a:r>
            </a:p>
            <a:p>
              <a:pPr>
                <a:spcBef>
                  <a:spcPts val="600"/>
                </a:spcBef>
                <a:buClr>
                  <a:srgbClr val="000000"/>
                </a:buClr>
                <a:buFontTx/>
                <a:buNone/>
              </a:pPr>
              <a:r>
                <a:rPr lang="en-US" sz="1800">
                  <a:solidFill>
                    <a:srgbClr val="FF0000"/>
                  </a:solidFill>
                </a:rPr>
                <a:t>(SDSS)</a:t>
              </a:r>
            </a:p>
          </p:txBody>
        </p:sp>
      </p:grpSp>
      <p:cxnSp>
        <p:nvCxnSpPr>
          <p:cNvPr id="198667" name="Curved Connector 2"/>
          <p:cNvCxnSpPr>
            <a:cxnSpLocks noChangeShapeType="1"/>
          </p:cNvCxnSpPr>
          <p:nvPr/>
        </p:nvCxnSpPr>
        <p:spPr bwMode="auto">
          <a:xfrm rot="5400000">
            <a:off x="6165007" y="2026162"/>
            <a:ext cx="470874" cy="385311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8663" name="TextBox 4"/>
          <p:cNvSpPr txBox="1">
            <a:spLocks noChangeArrowheads="1"/>
          </p:cNvSpPr>
          <p:nvPr/>
        </p:nvSpPr>
        <p:spPr bwMode="auto">
          <a:xfrm>
            <a:off x="10302875" y="2468563"/>
            <a:ext cx="32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35496" y="6354469"/>
            <a:ext cx="6652294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50000"/>
              </a:lnSpc>
              <a:buClrTx/>
              <a:buSzTx/>
              <a:buFontTx/>
              <a:buNone/>
            </a:pPr>
            <a:r>
              <a:rPr lang="en-GB" sz="1800" dirty="0">
                <a:solidFill>
                  <a:srgbClr val="006600"/>
                </a:solidFill>
              </a:rPr>
              <a:t>Benson, Frenk, </a:t>
            </a:r>
            <a:r>
              <a:rPr lang="en-GB" sz="1800" dirty="0" err="1">
                <a:solidFill>
                  <a:srgbClr val="006600"/>
                </a:solidFill>
              </a:rPr>
              <a:t>Lacey</a:t>
            </a:r>
            <a:r>
              <a:rPr lang="en-GB" sz="1800" dirty="0">
                <a:solidFill>
                  <a:srgbClr val="006600"/>
                </a:solidFill>
              </a:rPr>
              <a:t>, Baugh &amp; Cole ’02</a:t>
            </a:r>
          </a:p>
          <a:p>
            <a:pPr algn="l">
              <a:lnSpc>
                <a:spcPct val="50000"/>
              </a:lnSpc>
              <a:buClrTx/>
              <a:buSzTx/>
              <a:buFontTx/>
              <a:buNone/>
            </a:pPr>
            <a:r>
              <a:rPr lang="en-GB" sz="1800" dirty="0">
                <a:solidFill>
                  <a:srgbClr val="006600"/>
                </a:solidFill>
              </a:rPr>
              <a:t>(see also Kauffman+ ’93, Bullock+ ’00, Somerville ‘02)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721943-B7C6-3C4A-B4D8-576315AA9A7A}"/>
              </a:ext>
            </a:extLst>
          </p:cNvPr>
          <p:cNvSpPr txBox="1"/>
          <p:nvPr/>
        </p:nvSpPr>
        <p:spPr>
          <a:xfrm>
            <a:off x="0" y="1196752"/>
            <a:ext cx="4181767" cy="830997"/>
          </a:xfrm>
          <a:prstGeom prst="rect">
            <a:avLst/>
          </a:prstGeom>
          <a:solidFill>
            <a:srgbClr val="FFC000">
              <a:alpha val="8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Include effects of reionization and SN feedback</a:t>
            </a:r>
          </a:p>
        </p:txBody>
      </p:sp>
    </p:spTree>
    <p:extLst>
      <p:ext uri="{BB962C8B-B14F-4D97-AF65-F5344CB8AC3E}">
        <p14:creationId xmlns:p14="http://schemas.microsoft.com/office/powerpoint/2010/main" val="2284531223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182639" y="244475"/>
            <a:ext cx="6730128" cy="584776"/>
          </a:xfrm>
          <a:prstGeom prst="rect">
            <a:avLst/>
          </a:prstGeom>
          <a:solidFill>
            <a:srgbClr val="FFCC00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200" kern="0" dirty="0">
                <a:solidFill>
                  <a:srgbClr val="FF0000"/>
                </a:solidFill>
              </a:rPr>
              <a:t>The MW satellite luminosity function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619E8D-27EF-1540-A209-F7808BB8DE7A}"/>
              </a:ext>
            </a:extLst>
          </p:cNvPr>
          <p:cNvGrpSpPr/>
          <p:nvPr/>
        </p:nvGrpSpPr>
        <p:grpSpPr>
          <a:xfrm>
            <a:off x="4141367" y="970286"/>
            <a:ext cx="4991933" cy="5145656"/>
            <a:chOff x="4141367" y="970286"/>
            <a:chExt cx="4991933" cy="5145656"/>
          </a:xfrm>
        </p:grpSpPr>
        <p:grpSp>
          <p:nvGrpSpPr>
            <p:cNvPr id="10" name="Group 9"/>
            <p:cNvGrpSpPr/>
            <p:nvPr/>
          </p:nvGrpSpPr>
          <p:grpSpPr>
            <a:xfrm>
              <a:off x="4141367" y="1124009"/>
              <a:ext cx="4991933" cy="4991933"/>
              <a:chOff x="4141367" y="1124009"/>
              <a:chExt cx="4991933" cy="4991933"/>
            </a:xfrm>
          </p:grpSpPr>
          <p:pic>
            <p:nvPicPr>
              <p:cNvPr id="2" name="Picture 1" descr="figure_8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367" y="1124009"/>
                <a:ext cx="4991933" cy="49919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678812" y="5210396"/>
                <a:ext cx="3242644" cy="400110"/>
              </a:xfrm>
              <a:prstGeom prst="rect">
                <a:avLst/>
              </a:prstGeom>
              <a:noFill/>
            </p:spPr>
            <p:txBody>
              <a:bodyPr wrap="none" rtlCol="0" anchor="ctr" anchorCtr="1">
                <a:spAutoFit/>
              </a:bodyPr>
              <a:lstStyle/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 sz="2000" dirty="0">
                    <a:solidFill>
                      <a:srgbClr val="008000"/>
                    </a:solidFill>
                  </a:rPr>
                  <a:t>Newton, </a:t>
                </a:r>
                <a:r>
                  <a:rPr lang="en-US" sz="2000" dirty="0" err="1">
                    <a:solidFill>
                      <a:srgbClr val="008000"/>
                    </a:solidFill>
                  </a:rPr>
                  <a:t>Cautun</a:t>
                </a:r>
                <a:r>
                  <a:rPr lang="en-US" sz="2000" dirty="0">
                    <a:solidFill>
                      <a:srgbClr val="008000"/>
                    </a:solidFill>
                  </a:rPr>
                  <a:t>, CSF+ ‘18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333125" y="1462047"/>
              <a:ext cx="2232248" cy="1436669"/>
              <a:chOff x="4936616" y="1265523"/>
              <a:chExt cx="2232248" cy="143666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4936616" y="1265523"/>
                <a:ext cx="223224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Calibri"/>
                    <a:cs typeface="Calibri"/>
                  </a:rPr>
                  <a:t>Total No in MW (M</a:t>
                </a:r>
                <a:r>
                  <a:rPr lang="en-US" sz="1800" baseline="-25000" dirty="0">
                    <a:solidFill>
                      <a:srgbClr val="FF0000"/>
                    </a:solidFill>
                    <a:latin typeface="Calibri"/>
                    <a:cs typeface="Calibri"/>
                  </a:rPr>
                  <a:t>V</a:t>
                </a:r>
                <a:r>
                  <a:rPr lang="en-US" sz="1800" dirty="0">
                    <a:solidFill>
                      <a:srgbClr val="FF0000"/>
                    </a:solidFill>
                    <a:latin typeface="Calibri"/>
                    <a:cs typeface="Calibri"/>
                  </a:rPr>
                  <a:t> =0; r&lt;300 </a:t>
                </a:r>
                <a:r>
                  <a:rPr lang="en-US" sz="1800" dirty="0" err="1">
                    <a:solidFill>
                      <a:srgbClr val="FF0000"/>
                    </a:solidFill>
                    <a:latin typeface="Calibri"/>
                    <a:cs typeface="Calibri"/>
                  </a:rPr>
                  <a:t>kpc</a:t>
                </a:r>
                <a:r>
                  <a:rPr lang="en-US" sz="1800" dirty="0">
                    <a:solidFill>
                      <a:srgbClr val="FF0000"/>
                    </a:solidFill>
                    <a:latin typeface="Calibri"/>
                    <a:cs typeface="Calibri"/>
                  </a:rPr>
                  <a:t>)</a:t>
                </a:r>
                <a:endParaRPr lang="en-US" sz="2000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600265" y="2178317"/>
              <a:ext cx="1076325" cy="523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43150" name="Equation" r:id="rId4" imgW="469900" imgH="228600" progId="Equation.3">
                      <p:embed/>
                    </p:oleObj>
                  </mc:Choice>
                  <mc:Fallback>
                    <p:oleObj name="Equation" r:id="rId4" imgW="469900" imgH="228600" progId="Equation.3">
                      <p:embed/>
                      <p:pic>
                        <p:nvPicPr>
                          <p:cNvPr id="4" name="Object 3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5600265" y="2178317"/>
                            <a:ext cx="1076325" cy="5238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/>
            <p:cNvSpPr txBox="1"/>
            <p:nvPr/>
          </p:nvSpPr>
          <p:spPr>
            <a:xfrm>
              <a:off x="4773970" y="970286"/>
              <a:ext cx="3737321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Cumulative satellite </a:t>
              </a: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lum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. fn.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158845" y="1786110"/>
            <a:ext cx="4509570" cy="4170787"/>
            <a:chOff x="-158845" y="1786110"/>
            <a:chExt cx="4509570" cy="4170787"/>
          </a:xfrm>
        </p:grpSpPr>
        <p:sp>
          <p:nvSpPr>
            <p:cNvPr id="18" name="TextBox 17"/>
            <p:cNvSpPr txBox="1"/>
            <p:nvPr/>
          </p:nvSpPr>
          <p:spPr>
            <a:xfrm>
              <a:off x="-114166" y="1786110"/>
              <a:ext cx="4038629" cy="1569660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dirty="0">
                  <a:solidFill>
                    <a:srgbClr val="000000"/>
                  </a:solidFill>
                </a:rPr>
                <a:t>About </a:t>
              </a:r>
              <a:r>
                <a:rPr lang="en-US" dirty="0">
                  <a:solidFill>
                    <a:srgbClr val="FF0000"/>
                  </a:solidFill>
                </a:rPr>
                <a:t>55 </a:t>
              </a:r>
              <a:r>
                <a:rPr lang="en-US" dirty="0">
                  <a:solidFill>
                    <a:srgbClr val="000000"/>
                  </a:solidFill>
                </a:rPr>
                <a:t>satellites known in the MW so far from partial surveys (</a:t>
              </a:r>
              <a:r>
                <a:rPr lang="en-US" dirty="0">
                  <a:solidFill>
                    <a:srgbClr val="FF0000"/>
                  </a:solidFill>
                </a:rPr>
                <a:t>e.g. SDSS, Pan-STARRS, DES</a:t>
              </a:r>
              <a:r>
                <a:rPr lang="en-US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58845" y="3617795"/>
              <a:ext cx="4509570" cy="2339102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dirty="0">
                  <a:solidFill>
                    <a:srgbClr val="000000"/>
                  </a:solidFill>
                </a:rPr>
                <a:t>Can infer </a:t>
              </a:r>
              <a:r>
                <a:rPr lang="en-US" dirty="0">
                  <a:solidFill>
                    <a:srgbClr val="FF0000"/>
                  </a:solidFill>
                </a:rPr>
                <a:t>total </a:t>
              </a:r>
              <a:r>
                <a:rPr lang="en-US" dirty="0">
                  <a:solidFill>
                    <a:srgbClr val="000000"/>
                  </a:solidFill>
                </a:rPr>
                <a:t>population from survey selection function,  assuming a </a:t>
              </a:r>
              <a:r>
                <a:rPr lang="en-US" dirty="0">
                  <a:solidFill>
                    <a:srgbClr val="FF0000"/>
                  </a:solidFill>
                </a:rPr>
                <a:t>radial distribution</a:t>
              </a:r>
              <a:r>
                <a:rPr lang="en-US" dirty="0">
                  <a:solidFill>
                    <a:srgbClr val="000000"/>
                  </a:solidFill>
                </a:rPr>
                <a:t> (from simulations) </a:t>
              </a:r>
            </a:p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1800" dirty="0">
                  <a:solidFill>
                    <a:srgbClr val="008000"/>
                  </a:solidFill>
                </a:rPr>
                <a:t>Newton+18, Koposov+08, Tollerud+08, Hargis+14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398417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182639" y="244475"/>
            <a:ext cx="6730128" cy="584776"/>
          </a:xfrm>
          <a:prstGeom prst="rect">
            <a:avLst/>
          </a:prstGeom>
          <a:solidFill>
            <a:srgbClr val="FFCC00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200" kern="0" dirty="0">
                <a:solidFill>
                  <a:srgbClr val="FF0000"/>
                </a:solidFill>
              </a:rPr>
              <a:t>The MW satellite luminosity function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619E8D-27EF-1540-A209-F7808BB8DE7A}"/>
              </a:ext>
            </a:extLst>
          </p:cNvPr>
          <p:cNvGrpSpPr/>
          <p:nvPr/>
        </p:nvGrpSpPr>
        <p:grpSpPr>
          <a:xfrm>
            <a:off x="4141367" y="1124009"/>
            <a:ext cx="4991933" cy="4991933"/>
            <a:chOff x="4141367" y="1124009"/>
            <a:chExt cx="4991933" cy="4991933"/>
          </a:xfrm>
        </p:grpSpPr>
        <p:grpSp>
          <p:nvGrpSpPr>
            <p:cNvPr id="10" name="Group 9"/>
            <p:cNvGrpSpPr/>
            <p:nvPr/>
          </p:nvGrpSpPr>
          <p:grpSpPr>
            <a:xfrm>
              <a:off x="4141367" y="1124009"/>
              <a:ext cx="4991933" cy="4991933"/>
              <a:chOff x="4141367" y="1124009"/>
              <a:chExt cx="4991933" cy="4991933"/>
            </a:xfrm>
          </p:grpSpPr>
          <p:pic>
            <p:nvPicPr>
              <p:cNvPr id="2" name="Picture 1" descr="figure_8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367" y="1124009"/>
                <a:ext cx="4991933" cy="49919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732925" y="5075892"/>
                <a:ext cx="2935419" cy="369332"/>
              </a:xfrm>
              <a:prstGeom prst="rect">
                <a:avLst/>
              </a:prstGeom>
              <a:noFill/>
            </p:spPr>
            <p:txBody>
              <a:bodyPr wrap="none" rtlCol="0" anchor="ctr" anchorCtr="1">
                <a:spAutoFit/>
              </a:bodyPr>
              <a:lstStyle/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 sz="1800" dirty="0">
                    <a:solidFill>
                      <a:srgbClr val="008000"/>
                    </a:solidFill>
                  </a:rPr>
                  <a:t>Newton, </a:t>
                </a:r>
                <a:r>
                  <a:rPr lang="en-US" sz="1800" dirty="0" err="1">
                    <a:solidFill>
                      <a:srgbClr val="008000"/>
                    </a:solidFill>
                  </a:rPr>
                  <a:t>Cautun</a:t>
                </a:r>
                <a:r>
                  <a:rPr lang="en-US" sz="1800" dirty="0">
                    <a:solidFill>
                      <a:srgbClr val="008000"/>
                    </a:solidFill>
                  </a:rPr>
                  <a:t>, CSF+ ‘18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333125" y="1462047"/>
              <a:ext cx="2232248" cy="1436669"/>
              <a:chOff x="4936616" y="1265523"/>
              <a:chExt cx="2232248" cy="143666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4936616" y="1265523"/>
                <a:ext cx="223224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Calibri"/>
                    <a:cs typeface="Calibri"/>
                  </a:rPr>
                  <a:t>Total No in MW (M</a:t>
                </a:r>
                <a:r>
                  <a:rPr lang="en-US" sz="1800" baseline="-25000" dirty="0">
                    <a:solidFill>
                      <a:srgbClr val="FF0000"/>
                    </a:solidFill>
                    <a:latin typeface="Calibri"/>
                    <a:cs typeface="Calibri"/>
                  </a:rPr>
                  <a:t>V</a:t>
                </a:r>
                <a:r>
                  <a:rPr lang="en-US" sz="1800" dirty="0">
                    <a:solidFill>
                      <a:srgbClr val="FF0000"/>
                    </a:solidFill>
                    <a:latin typeface="Calibri"/>
                    <a:cs typeface="Calibri"/>
                  </a:rPr>
                  <a:t> =0; r&lt;300 </a:t>
                </a:r>
                <a:r>
                  <a:rPr lang="en-US" sz="1800" dirty="0" err="1">
                    <a:solidFill>
                      <a:srgbClr val="FF0000"/>
                    </a:solidFill>
                    <a:latin typeface="Calibri"/>
                    <a:cs typeface="Calibri"/>
                  </a:rPr>
                  <a:t>kpc</a:t>
                </a:r>
                <a:r>
                  <a:rPr lang="en-US" sz="1800" dirty="0">
                    <a:solidFill>
                      <a:srgbClr val="FF0000"/>
                    </a:solidFill>
                    <a:latin typeface="Calibri"/>
                    <a:cs typeface="Calibri"/>
                  </a:rPr>
                  <a:t>)</a:t>
                </a:r>
                <a:endParaRPr lang="en-US" sz="2000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600265" y="2178317"/>
              <a:ext cx="1076325" cy="523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73851" name="Equation" r:id="rId4" imgW="469900" imgH="228600" progId="Equation.3">
                      <p:embed/>
                    </p:oleObj>
                  </mc:Choice>
                  <mc:Fallback>
                    <p:oleObj name="Equation" r:id="rId4" imgW="469900" imgH="228600" progId="Equation.3">
                      <p:embed/>
                      <p:pic>
                        <p:nvPicPr>
                          <p:cNvPr id="4" name="Object 3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5600265" y="2178317"/>
                            <a:ext cx="1076325" cy="5238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/>
            <p:cNvSpPr txBox="1"/>
            <p:nvPr/>
          </p:nvSpPr>
          <p:spPr>
            <a:xfrm>
              <a:off x="6702823" y="2875582"/>
              <a:ext cx="2189657" cy="707886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Cumulative satellite </a:t>
              </a:r>
              <a:r>
                <a:rPr lang="en-US" sz="2000" dirty="0" err="1">
                  <a:solidFill>
                    <a:srgbClr val="0000FF"/>
                  </a:solidFill>
                  <a:latin typeface="Calibri"/>
                  <a:cs typeface="Calibri"/>
                </a:rPr>
                <a:t>lum</a:t>
              </a:r>
              <a:r>
                <a:rPr lang="en-US" sz="2000" dirty="0">
                  <a:solidFill>
                    <a:srgbClr val="0000FF"/>
                  </a:solidFill>
                  <a:latin typeface="Calibri"/>
                  <a:cs typeface="Calibri"/>
                </a:rPr>
                <a:t>. fn.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C6E8EF-628E-C94C-B63C-6CE78FC3AB3D}"/>
              </a:ext>
            </a:extLst>
          </p:cNvPr>
          <p:cNvGrpSpPr/>
          <p:nvPr/>
        </p:nvGrpSpPr>
        <p:grpSpPr>
          <a:xfrm>
            <a:off x="4427984" y="1052736"/>
            <a:ext cx="1998834" cy="369332"/>
            <a:chOff x="4427984" y="1052736"/>
            <a:chExt cx="1998834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B6AD21-12B8-FB40-88BC-8A1E63E72F17}"/>
                </a:ext>
              </a:extLst>
            </p:cNvPr>
            <p:cNvSpPr txBox="1"/>
            <p:nvPr/>
          </p:nvSpPr>
          <p:spPr>
            <a:xfrm>
              <a:off x="4427984" y="1052736"/>
              <a:ext cx="846706" cy="369332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rgbClr val="0070C0"/>
                  </a:solidFill>
                </a:rPr>
                <a:t>10</a:t>
              </a:r>
              <a:r>
                <a:rPr lang="en-US" sz="1800" baseline="30000" dirty="0">
                  <a:solidFill>
                    <a:srgbClr val="0070C0"/>
                  </a:solidFill>
                </a:rPr>
                <a:t>2 </a:t>
              </a:r>
              <a:r>
                <a:rPr lang="en-US" sz="1800" dirty="0">
                  <a:solidFill>
                    <a:srgbClr val="0070C0"/>
                  </a:solidFill>
                </a:rPr>
                <a:t>M</a:t>
              </a:r>
              <a:r>
                <a:rPr lang="en-US" sz="1800" baseline="-25000" dirty="0">
                  <a:solidFill>
                    <a:srgbClr val="0070C0"/>
                  </a:solidFill>
                </a:rPr>
                <a:t>o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6CDCFB-BEA7-C44E-AE97-57C91432CA77}"/>
                </a:ext>
              </a:extLst>
            </p:cNvPr>
            <p:cNvSpPr txBox="1"/>
            <p:nvPr/>
          </p:nvSpPr>
          <p:spPr>
            <a:xfrm>
              <a:off x="5580111" y="1052736"/>
              <a:ext cx="846707" cy="369332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rgbClr val="0070C0"/>
                  </a:solidFill>
                </a:rPr>
                <a:t>10</a:t>
              </a:r>
              <a:r>
                <a:rPr lang="en-US" sz="1800" baseline="30000" dirty="0">
                  <a:solidFill>
                    <a:srgbClr val="0070C0"/>
                  </a:solidFill>
                </a:rPr>
                <a:t>5 </a:t>
              </a:r>
              <a:r>
                <a:rPr lang="en-US" sz="1800" dirty="0">
                  <a:solidFill>
                    <a:srgbClr val="0070C0"/>
                  </a:solidFill>
                </a:rPr>
                <a:t>M</a:t>
              </a:r>
              <a:r>
                <a:rPr lang="en-US" sz="1800" baseline="-25000" dirty="0">
                  <a:solidFill>
                    <a:srgbClr val="0070C0"/>
                  </a:solidFill>
                </a:rPr>
                <a:t>o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A5EE7F-02A7-F849-9AD1-6669D1823E38}"/>
              </a:ext>
            </a:extLst>
          </p:cNvPr>
          <p:cNvGrpSpPr/>
          <p:nvPr/>
        </p:nvGrpSpPr>
        <p:grpSpPr>
          <a:xfrm>
            <a:off x="-108520" y="1484784"/>
            <a:ext cx="4392488" cy="3135253"/>
            <a:chOff x="-108520" y="1484784"/>
            <a:chExt cx="4392488" cy="31352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44F83E-8C9F-614A-AF53-0C988D0A3555}"/>
                </a:ext>
              </a:extLst>
            </p:cNvPr>
            <p:cNvSpPr txBox="1"/>
            <p:nvPr/>
          </p:nvSpPr>
          <p:spPr>
            <a:xfrm>
              <a:off x="-108520" y="1484784"/>
              <a:ext cx="4176464" cy="1569660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>
                <a:buNone/>
              </a:pPr>
              <a:r>
                <a:rPr lang="en-US" dirty="0"/>
                <a:t>In the highest-resolution hydro </a:t>
              </a:r>
              <a:r>
                <a:rPr lang="en-US" dirty="0">
                  <a:solidFill>
                    <a:srgbClr val="FF0000"/>
                  </a:solidFill>
                </a:rPr>
                <a:t>galaxy</a:t>
              </a:r>
              <a:r>
                <a:rPr lang="en-US" dirty="0"/>
                <a:t> </a:t>
              </a:r>
              <a:r>
                <a:rPr lang="en-US" dirty="0">
                  <a:solidFill>
                    <a:srgbClr val="FF0000"/>
                  </a:solidFill>
                </a:rPr>
                <a:t>simulations</a:t>
              </a:r>
              <a:r>
                <a:rPr lang="en-US" dirty="0"/>
                <a:t> (Auriga, Apostle, Fire), the </a:t>
              </a:r>
              <a:r>
                <a:rPr lang="en-US" dirty="0">
                  <a:solidFill>
                    <a:srgbClr val="FF0000"/>
                  </a:solidFill>
                </a:rPr>
                <a:t>star</a:t>
              </a:r>
              <a:r>
                <a:rPr lang="en-US" dirty="0"/>
                <a:t> particle mass is </a:t>
              </a:r>
              <a:r>
                <a:rPr lang="en-US" dirty="0">
                  <a:solidFill>
                    <a:srgbClr val="FF0000"/>
                  </a:solidFill>
                </a:rPr>
                <a:t>~10</a:t>
              </a:r>
              <a:r>
                <a:rPr lang="en-US" baseline="30000" dirty="0">
                  <a:solidFill>
                    <a:srgbClr val="FF0000"/>
                  </a:solidFill>
                </a:rPr>
                <a:t>4</a:t>
              </a:r>
              <a:r>
                <a:rPr lang="en-US" dirty="0">
                  <a:solidFill>
                    <a:srgbClr val="FF0000"/>
                  </a:solidFill>
                </a:rPr>
                <a:t> M</a:t>
              </a:r>
              <a:r>
                <a:rPr lang="en-US" baseline="-25000" dirty="0">
                  <a:solidFill>
                    <a:srgbClr val="FF0000"/>
                  </a:solidFill>
                </a:rPr>
                <a:t>o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074A69AE-BA13-4743-8412-E48250C1DD3D}"/>
                </a:ext>
              </a:extLst>
            </p:cNvPr>
            <p:cNvSpPr/>
            <p:nvPr/>
          </p:nvSpPr>
          <p:spPr bwMode="auto">
            <a:xfrm>
              <a:off x="179512" y="3212976"/>
              <a:ext cx="648072" cy="36004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B7B893-AC7C-D245-80B8-A9FA8DA7150C}"/>
                </a:ext>
              </a:extLst>
            </p:cNvPr>
            <p:cNvSpPr txBox="1"/>
            <p:nvPr/>
          </p:nvSpPr>
          <p:spPr>
            <a:xfrm>
              <a:off x="-108520" y="3789040"/>
              <a:ext cx="4392488" cy="830997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>
                <a:buNone/>
              </a:pPr>
              <a:r>
                <a:rPr lang="en-US" dirty="0"/>
                <a:t>Can’t study ultra-faint satellites with current hydro simulations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98FD2C-3B65-4543-A0AD-0BE45660A061}"/>
              </a:ext>
            </a:extLst>
          </p:cNvPr>
          <p:cNvGrpSpPr/>
          <p:nvPr/>
        </p:nvGrpSpPr>
        <p:grpSpPr>
          <a:xfrm>
            <a:off x="-324544" y="4869160"/>
            <a:ext cx="4608512" cy="1263045"/>
            <a:chOff x="-324544" y="4869160"/>
            <a:chExt cx="4608512" cy="1263045"/>
          </a:xfrm>
        </p:grpSpPr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72A3FC4F-9497-874B-89C2-E37532DD769B}"/>
                </a:ext>
              </a:extLst>
            </p:cNvPr>
            <p:cNvSpPr/>
            <p:nvPr/>
          </p:nvSpPr>
          <p:spPr bwMode="auto">
            <a:xfrm>
              <a:off x="107504" y="4869160"/>
              <a:ext cx="648072" cy="36004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A96DEC-959E-5C4D-99FB-4810D830FA62}"/>
                </a:ext>
              </a:extLst>
            </p:cNvPr>
            <p:cNvSpPr txBox="1"/>
            <p:nvPr/>
          </p:nvSpPr>
          <p:spPr>
            <a:xfrm>
              <a:off x="-324544" y="5301208"/>
              <a:ext cx="4608512" cy="830997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>
                <a:buNone/>
              </a:pPr>
              <a:r>
                <a:rPr lang="en-US" dirty="0"/>
                <a:t>But we can use semi-analytic modelling (GALFORM)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5720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o1620a.jpg" descr="eso162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514" y="1086557"/>
            <a:ext cx="9172927" cy="314602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2125556" y="244475"/>
            <a:ext cx="6662802" cy="584776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Tx/>
              <a:buNone/>
            </a:pPr>
            <a:r>
              <a:rPr lang="en-US" sz="3200" dirty="0">
                <a:solidFill>
                  <a:srgbClr val="FF0000"/>
                </a:solidFill>
              </a:rPr>
              <a:t>The two phases of galaxy formation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3047B9-D3A6-C840-92F9-3548F4A3B7B7}"/>
              </a:ext>
            </a:extLst>
          </p:cNvPr>
          <p:cNvGrpSpPr/>
          <p:nvPr/>
        </p:nvGrpSpPr>
        <p:grpSpPr>
          <a:xfrm>
            <a:off x="-121969" y="2498760"/>
            <a:ext cx="9210749" cy="3222258"/>
            <a:chOff x="-121969" y="2498760"/>
            <a:chExt cx="9210749" cy="3222258"/>
          </a:xfrm>
        </p:grpSpPr>
        <p:sp>
          <p:nvSpPr>
            <p:cNvPr id="10" name="TextBox 9"/>
            <p:cNvSpPr txBox="1"/>
            <p:nvPr/>
          </p:nvSpPr>
          <p:spPr>
            <a:xfrm>
              <a:off x="-121969" y="4336023"/>
              <a:ext cx="9210749" cy="1384995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l">
                <a:buClr>
                  <a:srgbClr val="000000"/>
                </a:buClr>
                <a:buFontTx/>
                <a:buNone/>
              </a:pPr>
              <a:r>
                <a:rPr lang="en-US" dirty="0">
                  <a:solidFill>
                    <a:srgbClr val="FF0000"/>
                  </a:solidFill>
                </a:rPr>
                <a:t>Phase I:</a:t>
              </a:r>
              <a:r>
                <a:rPr lang="en-US" dirty="0">
                  <a:solidFill>
                    <a:srgbClr val="9999FF"/>
                  </a:solidFill>
                </a:rPr>
                <a:t> </a:t>
              </a:r>
              <a:r>
                <a:rPr lang="en-US" dirty="0">
                  <a:solidFill>
                    <a:srgbClr val="FFFFFF"/>
                  </a:solidFill>
                </a:rPr>
                <a:t>Galaxies begin to form during the “dark ages” </a:t>
              </a:r>
            </a:p>
            <a:p>
              <a:pPr algn="l">
                <a:buClr>
                  <a:srgbClr val="000000"/>
                </a:buClr>
                <a:buFontTx/>
                <a:buNone/>
              </a:pPr>
              <a:r>
                <a:rPr lang="en-US" dirty="0">
                  <a:solidFill>
                    <a:srgbClr val="FFFFFF"/>
                  </a:solidFill>
                </a:rPr>
                <a:t>First stars </a:t>
              </a:r>
              <a:r>
                <a:rPr lang="en-US" dirty="0" err="1">
                  <a:solidFill>
                    <a:srgbClr val="FFFFFF"/>
                  </a:solidFill>
                </a:rPr>
                <a:t>reionize</a:t>
              </a:r>
              <a:r>
                <a:rPr lang="en-US" dirty="0">
                  <a:solidFill>
                    <a:srgbClr val="FFFFFF"/>
                  </a:solidFill>
                </a:rPr>
                <a:t> H and heat it up to 10</a:t>
              </a:r>
              <a:r>
                <a:rPr lang="en-US" baseline="30000" dirty="0">
                  <a:solidFill>
                    <a:srgbClr val="FFFFFF"/>
                  </a:solidFill>
                </a:rPr>
                <a:t>4</a:t>
              </a:r>
              <a:r>
                <a:rPr lang="en-US" dirty="0">
                  <a:solidFill>
                    <a:srgbClr val="FFFFFF"/>
                  </a:solidFill>
                </a:rPr>
                <a:t>K </a:t>
              </a:r>
              <a:r>
                <a:rPr lang="en-US" dirty="0">
                  <a:solidFill>
                    <a:srgbClr val="FF0000"/>
                  </a:solidFill>
                  <a:sym typeface="Wingdings"/>
                </a:rPr>
                <a:t></a:t>
              </a:r>
              <a:r>
                <a:rPr lang="en-US" dirty="0">
                  <a:solidFill>
                    <a:srgbClr val="FFFFFF"/>
                  </a:solidFill>
                  <a:sym typeface="Wingdings"/>
                </a:rPr>
                <a:t> </a:t>
              </a:r>
              <a:r>
                <a:rPr lang="en-US" dirty="0">
                  <a:solidFill>
                    <a:srgbClr val="FFFFFF"/>
                  </a:solidFill>
                </a:rPr>
                <a:t>prevents gas from cooling in halos  of “</a:t>
              </a:r>
              <a:r>
                <a:rPr lang="en-US" dirty="0" err="1">
                  <a:solidFill>
                    <a:srgbClr val="FFFFFF"/>
                  </a:solidFill>
                </a:rPr>
                <a:t>T</a:t>
              </a:r>
              <a:r>
                <a:rPr lang="en-US" baseline="-25000" dirty="0" err="1">
                  <a:solidFill>
                    <a:srgbClr val="FFFFFF"/>
                  </a:solidFill>
                </a:rPr>
                <a:t>vir</a:t>
              </a:r>
              <a:r>
                <a:rPr lang="en-US" dirty="0">
                  <a:solidFill>
                    <a:srgbClr val="FFFFFF"/>
                  </a:solidFill>
                </a:rPr>
                <a:t>”</a:t>
              </a:r>
              <a:r>
                <a:rPr lang="en-US" baseline="-25000" dirty="0">
                  <a:solidFill>
                    <a:srgbClr val="FFFFFF"/>
                  </a:solidFill>
                </a:rPr>
                <a:t> </a:t>
              </a:r>
              <a:r>
                <a:rPr lang="en-US" dirty="0">
                  <a:solidFill>
                    <a:srgbClr val="FFFFFF"/>
                  </a:solidFill>
                </a:rPr>
                <a:t>&lt;</a:t>
              </a:r>
              <a:r>
                <a:rPr lang="en-US" baseline="-25000" dirty="0">
                  <a:solidFill>
                    <a:srgbClr val="FFFFFF"/>
                  </a:solidFill>
                </a:rPr>
                <a:t> </a:t>
              </a:r>
              <a:r>
                <a:rPr lang="en-US" dirty="0">
                  <a:solidFill>
                    <a:srgbClr val="FFFFFF"/>
                  </a:solidFill>
                </a:rPr>
                <a:t>10</a:t>
              </a:r>
              <a:r>
                <a:rPr lang="en-US" baseline="30000" dirty="0">
                  <a:solidFill>
                    <a:srgbClr val="FFFFFF"/>
                  </a:solidFill>
                </a:rPr>
                <a:t>4</a:t>
              </a:r>
              <a:r>
                <a:rPr lang="en-US" dirty="0">
                  <a:solidFill>
                    <a:srgbClr val="FFFFFF"/>
                  </a:solidFill>
                </a:rPr>
                <a:t>K </a:t>
              </a:r>
              <a:r>
                <a:rPr lang="en-US" dirty="0">
                  <a:solidFill>
                    <a:srgbClr val="FF0000"/>
                  </a:solidFill>
                </a:rPr>
                <a:t>−</a:t>
              </a:r>
              <a:r>
                <a:rPr lang="en-US" dirty="0">
                  <a:solidFill>
                    <a:srgbClr val="FFFFFF"/>
                  </a:solidFill>
                </a:rPr>
                <a:t> galaxy formation is interrupted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67348" y="2498760"/>
              <a:ext cx="1054420" cy="400110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2000" dirty="0">
                  <a:solidFill>
                    <a:srgbClr val="FF0000"/>
                  </a:solidFill>
                </a:rPr>
                <a:t>Phase I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7FC791-D4F3-7043-ADB9-A11DB09D5D61}"/>
              </a:ext>
            </a:extLst>
          </p:cNvPr>
          <p:cNvGrpSpPr/>
          <p:nvPr/>
        </p:nvGrpSpPr>
        <p:grpSpPr>
          <a:xfrm>
            <a:off x="-88637" y="1988840"/>
            <a:ext cx="9392716" cy="4403269"/>
            <a:chOff x="-88637" y="1988840"/>
            <a:chExt cx="9392716" cy="4403269"/>
          </a:xfrm>
        </p:grpSpPr>
        <p:sp>
          <p:nvSpPr>
            <p:cNvPr id="12" name="TextBox 11"/>
            <p:cNvSpPr txBox="1"/>
            <p:nvPr/>
          </p:nvSpPr>
          <p:spPr>
            <a:xfrm>
              <a:off x="5580112" y="1988840"/>
              <a:ext cx="1125679" cy="400110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2000" dirty="0">
                  <a:solidFill>
                    <a:srgbClr val="FF0000"/>
                  </a:solidFill>
                </a:rPr>
                <a:t>Phase II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88637" y="5930444"/>
              <a:ext cx="9392716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l">
                <a:buClr>
                  <a:srgbClr val="000000"/>
                </a:buClr>
                <a:buFontTx/>
                <a:buNone/>
              </a:pPr>
              <a:r>
                <a:rPr lang="en-US" dirty="0">
                  <a:solidFill>
                    <a:srgbClr val="FF0000"/>
                  </a:solidFill>
                </a:rPr>
                <a:t>Phase II: </a:t>
              </a:r>
              <a:r>
                <a:rPr lang="en-US" dirty="0">
                  <a:solidFill>
                    <a:srgbClr val="FFFFFF"/>
                  </a:solidFill>
                </a:rPr>
                <a:t>Halos with “</a:t>
              </a:r>
              <a:r>
                <a:rPr lang="en-US" dirty="0" err="1">
                  <a:solidFill>
                    <a:srgbClr val="FFFFFF"/>
                  </a:solidFill>
                </a:rPr>
                <a:t>T</a:t>
              </a:r>
              <a:r>
                <a:rPr lang="en-US" baseline="-25000" dirty="0" err="1">
                  <a:solidFill>
                    <a:srgbClr val="FFFFFF"/>
                  </a:solidFill>
                </a:rPr>
                <a:t>vir</a:t>
              </a:r>
              <a:r>
                <a:rPr lang="en-US" dirty="0">
                  <a:solidFill>
                    <a:srgbClr val="FFFFFF"/>
                  </a:solidFill>
                </a:rPr>
                <a:t>” &gt; 10</a:t>
              </a:r>
              <a:r>
                <a:rPr lang="en-US" baseline="30000" dirty="0">
                  <a:solidFill>
                    <a:srgbClr val="FFFFFF"/>
                  </a:solidFill>
                </a:rPr>
                <a:t>4</a:t>
              </a:r>
              <a:r>
                <a:rPr lang="en-US" dirty="0">
                  <a:solidFill>
                    <a:srgbClr val="FFFFFF"/>
                  </a:solidFill>
                </a:rPr>
                <a:t>K form </a:t>
              </a:r>
              <a:r>
                <a:rPr lang="en-US" dirty="0">
                  <a:solidFill>
                    <a:srgbClr val="FF0000"/>
                  </a:solidFill>
                  <a:sym typeface="Wingdings"/>
                </a:rPr>
                <a:t></a:t>
              </a:r>
              <a:r>
                <a:rPr lang="en-US" dirty="0">
                  <a:solidFill>
                    <a:srgbClr val="FFFFFF"/>
                  </a:solidFill>
                </a:rPr>
                <a:t> galaxy formation resumes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CC04F7F-5CE5-3B48-B777-DE1F3A1B8FBE}"/>
              </a:ext>
            </a:extLst>
          </p:cNvPr>
          <p:cNvSpPr txBox="1"/>
          <p:nvPr/>
        </p:nvSpPr>
        <p:spPr>
          <a:xfrm rot="20559573">
            <a:off x="3560604" y="2278986"/>
            <a:ext cx="1710725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</a:rPr>
              <a:t>Failed dwarfs</a:t>
            </a:r>
          </a:p>
        </p:txBody>
      </p:sp>
    </p:spTree>
    <p:extLst>
      <p:ext uri="{BB962C8B-B14F-4D97-AF65-F5344CB8AC3E}">
        <p14:creationId xmlns:p14="http://schemas.microsoft.com/office/powerpoint/2010/main" val="202819728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504" y="2325533"/>
            <a:ext cx="2448272" cy="5994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5773" tIns="47887" rIns="95773" bIns="4788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 Ogden Centre at Durham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3FB3739-9D85-654A-BBF5-4321F0B9A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260647"/>
            <a:ext cx="5544616" cy="885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73" tIns="47887" rIns="95773" bIns="47887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200" b="0" i="0" u="none" strike="noStrike" kern="1200" cap="none" spc="0" normalizeH="0" baseline="0" noProof="0" dirty="0">
                <a:ln>
                  <a:noFill/>
                </a:ln>
                <a:solidFill>
                  <a:srgbClr val="B5251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Dwarfs: the giants of cosmology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B5251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39C20-0AA2-9D4D-A115-54EC4AE7E2B9}"/>
              </a:ext>
            </a:extLst>
          </p:cNvPr>
          <p:cNvSpPr txBox="1"/>
          <p:nvPr/>
        </p:nvSpPr>
        <p:spPr>
          <a:xfrm>
            <a:off x="251520" y="1167135"/>
            <a:ext cx="3746538" cy="461665"/>
          </a:xfrm>
          <a:prstGeom prst="rect">
            <a:avLst/>
          </a:prstGeom>
          <a:solidFill>
            <a:srgbClr val="E4E4E4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Conference key questions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D95AB4-8FCC-684F-B735-8A8F6C0D7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7" r="6456" b="6611"/>
          <a:stretch/>
        </p:blipFill>
        <p:spPr>
          <a:xfrm>
            <a:off x="35496" y="1628800"/>
            <a:ext cx="9054456" cy="5231736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A3FA884-C669-5041-AF91-6F38BF341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348880"/>
            <a:ext cx="8064896" cy="4245537"/>
          </a:xfrm>
          <a:prstGeom prst="rect">
            <a:avLst/>
          </a:prstGeom>
          <a:solidFill>
            <a:srgbClr val="E4E4E4">
              <a:alpha val="84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73" tIns="47887" rIns="95773" bIns="47887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correct? What can dwarf galaxies tell us about the identity of dark matter?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Can we identify signatures of reionization in the dwarf population? What role did dwarfs play in  reionization?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What do the star formation histories and chemical properties of dwarfs tell us about galaxy formation?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How will the next generation of surveys and simulations answer the above questions?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9819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604232" y="161639"/>
            <a:ext cx="5886948" cy="584776"/>
          </a:xfrm>
          <a:prstGeom prst="rect">
            <a:avLst/>
          </a:prstGeom>
          <a:solidFill>
            <a:srgbClr val="FFCC00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200" kern="0" dirty="0">
                <a:solidFill>
                  <a:srgbClr val="FF0000"/>
                </a:solidFill>
              </a:rPr>
              <a:t>The satellite luminosity function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7749" y="1072679"/>
            <a:ext cx="9234319" cy="5733553"/>
            <a:chOff x="-17749" y="1072679"/>
            <a:chExt cx="9234319" cy="573355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867069" y="6461089"/>
              <a:ext cx="3249321" cy="3451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7749" y="1072679"/>
              <a:ext cx="9234319" cy="46166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dirty="0">
                  <a:solidFill>
                    <a:srgbClr val="000000"/>
                  </a:solidFill>
                </a:rPr>
                <a:t>Two populations of </a:t>
              </a:r>
              <a:r>
                <a:rPr lang="en-US" dirty="0" err="1">
                  <a:solidFill>
                    <a:srgbClr val="000000"/>
                  </a:solidFill>
                </a:rPr>
                <a:t>sats</a:t>
              </a:r>
              <a:r>
                <a:rPr lang="en-US" dirty="0">
                  <a:solidFill>
                    <a:srgbClr val="000000"/>
                  </a:solidFill>
                </a:rPr>
                <a:t> formed: </a:t>
              </a:r>
              <a:r>
                <a:rPr lang="en-US" dirty="0">
                  <a:solidFill>
                    <a:srgbClr val="FF0000"/>
                  </a:solidFill>
                </a:rPr>
                <a:t>(</a:t>
              </a:r>
              <a:r>
                <a:rPr lang="en-US" dirty="0" err="1">
                  <a:solidFill>
                    <a:srgbClr val="FF0000"/>
                  </a:solidFill>
                </a:rPr>
                <a:t>i</a:t>
              </a:r>
              <a:r>
                <a:rPr lang="en-US" dirty="0">
                  <a:solidFill>
                    <a:srgbClr val="FF0000"/>
                  </a:solidFill>
                </a:rPr>
                <a:t>)</a:t>
              </a:r>
              <a:r>
                <a:rPr lang="en-US" dirty="0">
                  <a:solidFill>
                    <a:srgbClr val="000000"/>
                  </a:solidFill>
                </a:rPr>
                <a:t> before and </a:t>
              </a:r>
              <a:r>
                <a:rPr lang="en-US" dirty="0">
                  <a:solidFill>
                    <a:srgbClr val="FF0000"/>
                  </a:solidFill>
                </a:rPr>
                <a:t>(ii) </a:t>
              </a:r>
              <a:r>
                <a:rPr lang="en-US" dirty="0">
                  <a:solidFill>
                    <a:srgbClr val="000000"/>
                  </a:solidFill>
                </a:rPr>
                <a:t>after </a:t>
              </a:r>
              <a:r>
                <a:rPr lang="en-US" dirty="0" err="1">
                  <a:solidFill>
                    <a:srgbClr val="000000"/>
                  </a:solidFill>
                </a:rPr>
                <a:t>reionization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403617" y="1635712"/>
              <a:ext cx="6732905" cy="5053330"/>
              <a:chOff x="1569277" y="1635712"/>
              <a:chExt cx="6732905" cy="5053330"/>
            </a:xfrm>
          </p:grpSpPr>
          <p:pic>
            <p:nvPicPr>
              <p:cNvPr id="11" name="Picture 10" descr="diffLF_MW_MbinAll_90ptile_onlyModel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9277" y="1635712"/>
                <a:ext cx="6732905" cy="5053330"/>
              </a:xfrm>
              <a:prstGeom prst="rect">
                <a:avLst/>
              </a:prstGeom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2919671" y="3123489"/>
                <a:ext cx="4887869" cy="1337394"/>
                <a:chOff x="2919671" y="3123489"/>
                <a:chExt cx="4887869" cy="1337394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2919671" y="3752997"/>
                  <a:ext cx="1555516" cy="7078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spAutoFit/>
                </a:bodyPr>
                <a:lstStyle/>
                <a:p>
                  <a:pPr>
                    <a:buClr>
                      <a:srgbClr val="000000"/>
                    </a:buClr>
                    <a:buFontTx/>
                    <a:buNone/>
                  </a:pPr>
                  <a:r>
                    <a:rPr lang="en-US" sz="2000" dirty="0">
                      <a:solidFill>
                        <a:srgbClr val="0000FF"/>
                      </a:solidFill>
                    </a:rPr>
                    <a:t>(</a:t>
                  </a:r>
                  <a:r>
                    <a:rPr lang="en-US" sz="2000" dirty="0" err="1">
                      <a:solidFill>
                        <a:srgbClr val="0000FF"/>
                      </a:solidFill>
                    </a:rPr>
                    <a:t>i</a:t>
                  </a:r>
                  <a:r>
                    <a:rPr lang="en-US" sz="2000" dirty="0">
                      <a:solidFill>
                        <a:srgbClr val="0000FF"/>
                      </a:solidFill>
                    </a:rPr>
                    <a:t>) Formed before </a:t>
                  </a:r>
                  <a:r>
                    <a:rPr lang="en-US" sz="2000" dirty="0" err="1">
                      <a:solidFill>
                        <a:srgbClr val="0000FF"/>
                      </a:solidFill>
                    </a:rPr>
                    <a:t>z</a:t>
                  </a:r>
                  <a:r>
                    <a:rPr lang="en-US" sz="2000" baseline="-25000" dirty="0" err="1">
                      <a:solidFill>
                        <a:srgbClr val="0000FF"/>
                      </a:solidFill>
                    </a:rPr>
                    <a:t>reion</a:t>
                  </a:r>
                  <a:endParaRPr lang="en-US" sz="20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6290273" y="3123489"/>
                  <a:ext cx="1517267" cy="7078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spAutoFit/>
                </a:bodyPr>
                <a:lstStyle/>
                <a:p>
                  <a:pPr>
                    <a:buClr>
                      <a:srgbClr val="000000"/>
                    </a:buClr>
                    <a:buFontTx/>
                    <a:buNone/>
                  </a:pPr>
                  <a:r>
                    <a:rPr lang="en-US" sz="2000" dirty="0">
                      <a:solidFill>
                        <a:srgbClr val="0000FF"/>
                      </a:solidFill>
                    </a:rPr>
                    <a:t>(ii) Formed after </a:t>
                  </a:r>
                  <a:r>
                    <a:rPr lang="en-US" sz="2000" dirty="0" err="1">
                      <a:solidFill>
                        <a:srgbClr val="0000FF"/>
                      </a:solidFill>
                    </a:rPr>
                    <a:t>z</a:t>
                  </a:r>
                  <a:r>
                    <a:rPr lang="en-US" sz="2000" baseline="-25000" dirty="0" err="1">
                      <a:solidFill>
                        <a:srgbClr val="0000FF"/>
                      </a:solidFill>
                    </a:rPr>
                    <a:t>reion</a:t>
                  </a:r>
                  <a:endParaRPr lang="en-US" sz="2000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14" name="Curved Connector 13"/>
                <p:cNvCxnSpPr/>
                <p:nvPr/>
              </p:nvCxnSpPr>
              <p:spPr bwMode="auto">
                <a:xfrm rot="5400000" flipH="1" flipV="1">
                  <a:off x="3354566" y="3271970"/>
                  <a:ext cx="566035" cy="317512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5" name="Curved Connector 14"/>
                <p:cNvCxnSpPr/>
                <p:nvPr/>
              </p:nvCxnSpPr>
              <p:spPr bwMode="auto">
                <a:xfrm rot="5400000">
                  <a:off x="6923132" y="3873064"/>
                  <a:ext cx="469932" cy="344575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</p:grpSp>
      <p:sp>
        <p:nvSpPr>
          <p:cNvPr id="16" name="TextBox 15"/>
          <p:cNvSpPr txBox="1"/>
          <p:nvPr/>
        </p:nvSpPr>
        <p:spPr>
          <a:xfrm>
            <a:off x="-90720" y="1644231"/>
            <a:ext cx="2570293" cy="120032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0000FF"/>
                </a:solidFill>
              </a:rPr>
              <a:t>Pre-existing GALFORM model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3686" y="6257166"/>
            <a:ext cx="2864812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000" dirty="0">
                <a:solidFill>
                  <a:srgbClr val="008000"/>
                </a:solidFill>
              </a:rPr>
              <a:t>Bose, </a:t>
            </a:r>
            <a:r>
              <a:rPr lang="en-US" sz="2000" dirty="0" err="1">
                <a:solidFill>
                  <a:srgbClr val="008000"/>
                </a:solidFill>
              </a:rPr>
              <a:t>Deason</a:t>
            </a:r>
            <a:r>
              <a:rPr lang="en-US" sz="2000" dirty="0">
                <a:solidFill>
                  <a:srgbClr val="008000"/>
                </a:solidFill>
              </a:rPr>
              <a:t>, CSF ‘18</a:t>
            </a:r>
          </a:p>
        </p:txBody>
      </p:sp>
    </p:spTree>
    <p:extLst>
      <p:ext uri="{BB962C8B-B14F-4D97-AF65-F5344CB8AC3E}">
        <p14:creationId xmlns:p14="http://schemas.microsoft.com/office/powerpoint/2010/main" val="3029316455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182639" y="244475"/>
            <a:ext cx="6730128" cy="584776"/>
          </a:xfrm>
          <a:prstGeom prst="rect">
            <a:avLst/>
          </a:prstGeom>
          <a:solidFill>
            <a:srgbClr val="FFCC00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MW satellite luminosity function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619E8D-27EF-1540-A209-F7808BB8DE7A}"/>
              </a:ext>
            </a:extLst>
          </p:cNvPr>
          <p:cNvGrpSpPr/>
          <p:nvPr/>
        </p:nvGrpSpPr>
        <p:grpSpPr>
          <a:xfrm>
            <a:off x="4141367" y="1124009"/>
            <a:ext cx="4991933" cy="4991933"/>
            <a:chOff x="4141367" y="1124009"/>
            <a:chExt cx="4991933" cy="4991933"/>
          </a:xfrm>
        </p:grpSpPr>
        <p:grpSp>
          <p:nvGrpSpPr>
            <p:cNvPr id="10" name="Group 9"/>
            <p:cNvGrpSpPr/>
            <p:nvPr/>
          </p:nvGrpSpPr>
          <p:grpSpPr>
            <a:xfrm>
              <a:off x="4141367" y="1124009"/>
              <a:ext cx="4991933" cy="4991933"/>
              <a:chOff x="4141367" y="1124009"/>
              <a:chExt cx="4991933" cy="4991933"/>
            </a:xfrm>
          </p:grpSpPr>
          <p:pic>
            <p:nvPicPr>
              <p:cNvPr id="2" name="Picture 1" descr="figure_8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367" y="1124009"/>
                <a:ext cx="4991933" cy="499193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732925" y="5075892"/>
                <a:ext cx="2935419" cy="369332"/>
              </a:xfrm>
              <a:prstGeom prst="rect">
                <a:avLst/>
              </a:prstGeom>
              <a:noFill/>
            </p:spPr>
            <p:txBody>
              <a:bodyPr wrap="none" rtlCol="0" anchor="ctr" anchorCtr="1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Newton,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Cautun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, CSF+ ‘18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333125" y="1462047"/>
              <a:ext cx="2232248" cy="1436669"/>
              <a:chOff x="4936616" y="1265523"/>
              <a:chExt cx="2232248" cy="143666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4936616" y="1265523"/>
                <a:ext cx="223224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charset="0"/>
                    <a:cs typeface="Calibri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charset="0"/>
                    <a:cs typeface="Calibri"/>
                  </a:rPr>
                  <a:t>Total No in MW (M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charset="0"/>
                    <a:cs typeface="Calibri"/>
                  </a:rPr>
                  <a:t>V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charset="0"/>
                    <a:cs typeface="Calibri"/>
                  </a:rPr>
                  <a:t> =0; r&lt;300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charset="0"/>
                    <a:cs typeface="Calibri"/>
                  </a:rPr>
                  <a:t>kpc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charset="0"/>
                    <a:cs typeface="Calibri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Calibri"/>
                </a:endParaRPr>
              </a:p>
            </p:txBody>
          </p:sp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600265" y="2178317"/>
              <a:ext cx="1076325" cy="523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75898" name="Equation" r:id="rId4" imgW="469900" imgH="228600" progId="Equation.3">
                      <p:embed/>
                    </p:oleObj>
                  </mc:Choice>
                  <mc:Fallback>
                    <p:oleObj name="Equation" r:id="rId4" imgW="469900" imgH="228600" progId="Equation.3">
                      <p:embed/>
                      <p:pic>
                        <p:nvPicPr>
                          <p:cNvPr id="4" name="Object 3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5600265" y="2178317"/>
                            <a:ext cx="1076325" cy="5238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/>
            <p:cNvSpPr txBox="1"/>
            <p:nvPr/>
          </p:nvSpPr>
          <p:spPr>
            <a:xfrm>
              <a:off x="6702823" y="2875582"/>
              <a:ext cx="2189657" cy="707886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Calibri"/>
                </a:rPr>
                <a:t>Cumulative satellite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Calibri"/>
                </a:rPr>
                <a:t>lum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Calibri"/>
                </a:rPr>
                <a:t>. fn.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C6E8EF-628E-C94C-B63C-6CE78FC3AB3D}"/>
              </a:ext>
            </a:extLst>
          </p:cNvPr>
          <p:cNvGrpSpPr/>
          <p:nvPr/>
        </p:nvGrpSpPr>
        <p:grpSpPr>
          <a:xfrm>
            <a:off x="4427984" y="1052736"/>
            <a:ext cx="1998834" cy="369332"/>
            <a:chOff x="4427984" y="1052736"/>
            <a:chExt cx="1998834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B6AD21-12B8-FB40-88BC-8A1E63E72F17}"/>
                </a:ext>
              </a:extLst>
            </p:cNvPr>
            <p:cNvSpPr txBox="1"/>
            <p:nvPr/>
          </p:nvSpPr>
          <p:spPr>
            <a:xfrm>
              <a:off x="4427984" y="1052736"/>
              <a:ext cx="846706" cy="369332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6CDCFB-BEA7-C44E-AE97-57C91432CA77}"/>
                </a:ext>
              </a:extLst>
            </p:cNvPr>
            <p:cNvSpPr txBox="1"/>
            <p:nvPr/>
          </p:nvSpPr>
          <p:spPr>
            <a:xfrm>
              <a:off x="5580111" y="1052736"/>
              <a:ext cx="846707" cy="369332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5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A5EE7F-02A7-F849-9AD1-6669D1823E38}"/>
              </a:ext>
            </a:extLst>
          </p:cNvPr>
          <p:cNvGrpSpPr/>
          <p:nvPr/>
        </p:nvGrpSpPr>
        <p:grpSpPr>
          <a:xfrm>
            <a:off x="-108520" y="1484784"/>
            <a:ext cx="4392488" cy="3135253"/>
            <a:chOff x="-108520" y="1484784"/>
            <a:chExt cx="4392488" cy="31352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44F83E-8C9F-614A-AF53-0C988D0A3555}"/>
                </a:ext>
              </a:extLst>
            </p:cNvPr>
            <p:cNvSpPr txBox="1"/>
            <p:nvPr/>
          </p:nvSpPr>
          <p:spPr>
            <a:xfrm>
              <a:off x="-108520" y="1484784"/>
              <a:ext cx="4176464" cy="1569660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 the highest-resolution hydro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galaxy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simulations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(Auriga, Apostle, Fire), the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star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particle mass is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~10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4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M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074A69AE-BA13-4743-8412-E48250C1DD3D}"/>
                </a:ext>
              </a:extLst>
            </p:cNvPr>
            <p:cNvSpPr/>
            <p:nvPr/>
          </p:nvSpPr>
          <p:spPr bwMode="auto">
            <a:xfrm>
              <a:off x="179512" y="3212976"/>
              <a:ext cx="648072" cy="36004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B7B893-AC7C-D245-80B8-A9FA8DA7150C}"/>
                </a:ext>
              </a:extLst>
            </p:cNvPr>
            <p:cNvSpPr txBox="1"/>
            <p:nvPr/>
          </p:nvSpPr>
          <p:spPr>
            <a:xfrm>
              <a:off x="-108520" y="3789040"/>
              <a:ext cx="4392488" cy="830997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Can’t study ultra-faint satellites with current hydro  simulations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98FD2C-3B65-4543-A0AD-0BE45660A061}"/>
              </a:ext>
            </a:extLst>
          </p:cNvPr>
          <p:cNvGrpSpPr/>
          <p:nvPr/>
        </p:nvGrpSpPr>
        <p:grpSpPr>
          <a:xfrm>
            <a:off x="-324544" y="4869160"/>
            <a:ext cx="4608512" cy="1263045"/>
            <a:chOff x="-324544" y="4869160"/>
            <a:chExt cx="4608512" cy="1263045"/>
          </a:xfrm>
        </p:grpSpPr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72A3FC4F-9497-874B-89C2-E37532DD769B}"/>
                </a:ext>
              </a:extLst>
            </p:cNvPr>
            <p:cNvSpPr/>
            <p:nvPr/>
          </p:nvSpPr>
          <p:spPr bwMode="auto">
            <a:xfrm>
              <a:off x="107504" y="4869160"/>
              <a:ext cx="648072" cy="36004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A96DEC-959E-5C4D-99FB-4810D830FA62}"/>
                </a:ext>
              </a:extLst>
            </p:cNvPr>
            <p:cNvSpPr txBox="1"/>
            <p:nvPr/>
          </p:nvSpPr>
          <p:spPr>
            <a:xfrm>
              <a:off x="-324544" y="5301208"/>
              <a:ext cx="4608512" cy="830997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But we can use semi-analytic modelling (GALFORM)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373537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2043120" y="259243"/>
            <a:ext cx="7087075" cy="584776"/>
          </a:xfrm>
          <a:prstGeom prst="rect">
            <a:avLst/>
          </a:prstGeom>
          <a:solidFill>
            <a:srgbClr val="FFCC00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200" kern="0" dirty="0">
                <a:solidFill>
                  <a:srgbClr val="FF0000"/>
                </a:solidFill>
              </a:rPr>
              <a:t>The MW/M31 sat. luminosity function</a:t>
            </a:r>
          </a:p>
        </p:txBody>
      </p:sp>
      <p:pic>
        <p:nvPicPr>
          <p:cNvPr id="3" name="Picture 2" descr="diffLF_MW_MbinAll_90ptile_only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1425184"/>
            <a:ext cx="6732905" cy="50533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7955" y="958887"/>
            <a:ext cx="5139147" cy="46166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 anchor="ctr" anchorCtr="1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Differential satellite luminosity 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86887" y="1154576"/>
            <a:ext cx="2883963" cy="193899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MW satellites (</a:t>
            </a:r>
            <a:r>
              <a:rPr lang="en-US" sz="2000" dirty="0">
                <a:solidFill>
                  <a:srgbClr val="008000"/>
                </a:solidFill>
              </a:rPr>
              <a:t>Newton+ </a:t>
            </a:r>
            <a:r>
              <a:rPr lang="uk-UA" sz="2000" dirty="0">
                <a:solidFill>
                  <a:srgbClr val="008000"/>
                </a:solidFill>
              </a:rPr>
              <a:t>’</a:t>
            </a:r>
            <a:r>
              <a:rPr lang="en-US" sz="2000" dirty="0">
                <a:solidFill>
                  <a:srgbClr val="008000"/>
                </a:solidFill>
              </a:rPr>
              <a:t>18</a:t>
            </a:r>
            <a:r>
              <a:rPr lang="en-US" dirty="0">
                <a:solidFill>
                  <a:srgbClr val="000000"/>
                </a:solidFill>
              </a:rPr>
              <a:t>) plus M</a:t>
            </a:r>
            <a:r>
              <a:rPr lang="en-US" baseline="-25000" dirty="0">
                <a:solidFill>
                  <a:srgbClr val="000000"/>
                </a:solidFill>
              </a:rPr>
              <a:t>V</a:t>
            </a:r>
            <a:r>
              <a:rPr lang="en-US" dirty="0">
                <a:solidFill>
                  <a:srgbClr val="000000"/>
                </a:solidFill>
              </a:rPr>
              <a:t>&lt;-8 M31 satellites (</a:t>
            </a:r>
            <a:r>
              <a:rPr lang="en-US" sz="2000" dirty="0" err="1">
                <a:solidFill>
                  <a:srgbClr val="008000"/>
                </a:solidFill>
              </a:rPr>
              <a:t>Mcconnachie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uk-UA" sz="2000" dirty="0">
                <a:solidFill>
                  <a:srgbClr val="008000"/>
                </a:solidFill>
              </a:rPr>
              <a:t>’</a:t>
            </a:r>
            <a:r>
              <a:rPr lang="en-US" sz="2000" dirty="0">
                <a:solidFill>
                  <a:srgbClr val="008000"/>
                </a:solidFill>
              </a:rPr>
              <a:t>12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686" y="6257166"/>
            <a:ext cx="2864812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000" dirty="0">
                <a:solidFill>
                  <a:srgbClr val="008000"/>
                </a:solidFill>
              </a:rPr>
              <a:t>Bose, </a:t>
            </a:r>
            <a:r>
              <a:rPr lang="en-US" sz="2000" dirty="0" err="1">
                <a:solidFill>
                  <a:srgbClr val="008000"/>
                </a:solidFill>
              </a:rPr>
              <a:t>Deason</a:t>
            </a:r>
            <a:r>
              <a:rPr lang="en-US" sz="2000" dirty="0">
                <a:solidFill>
                  <a:srgbClr val="008000"/>
                </a:solidFill>
              </a:rPr>
              <a:t>, CSF ‘18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012316" y="4858750"/>
            <a:ext cx="3100911" cy="664571"/>
          </a:xfrm>
          <a:prstGeom prst="round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7338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ffLF_MW_MbinAll_90ptile_Bo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1425600"/>
            <a:ext cx="6732905" cy="5053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686" y="6257166"/>
            <a:ext cx="2864812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000" dirty="0">
                <a:solidFill>
                  <a:srgbClr val="008000"/>
                </a:solidFill>
              </a:rPr>
              <a:t>Bose, </a:t>
            </a:r>
            <a:r>
              <a:rPr lang="en-US" sz="2000" dirty="0" err="1">
                <a:solidFill>
                  <a:srgbClr val="008000"/>
                </a:solidFill>
              </a:rPr>
              <a:t>Deason</a:t>
            </a:r>
            <a:r>
              <a:rPr lang="en-US" sz="2000" dirty="0">
                <a:solidFill>
                  <a:srgbClr val="008000"/>
                </a:solidFill>
              </a:rPr>
              <a:t>, CSF ‘18</a:t>
            </a: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1979712" y="188640"/>
            <a:ext cx="7175362" cy="584775"/>
          </a:xfrm>
          <a:prstGeom prst="rect">
            <a:avLst/>
          </a:prstGeom>
          <a:solidFill>
            <a:srgbClr val="FFCC00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200" kern="0" dirty="0">
                <a:solidFill>
                  <a:srgbClr val="FF0000"/>
                </a:solidFill>
              </a:rPr>
              <a:t>Theory </a:t>
            </a:r>
            <a:r>
              <a:rPr lang="en-US" sz="3200" i="1" kern="0" dirty="0">
                <a:solidFill>
                  <a:srgbClr val="FF0000"/>
                </a:solidFill>
              </a:rPr>
              <a:t>vs</a:t>
            </a:r>
            <a:r>
              <a:rPr lang="en-US" sz="3200" kern="0" dirty="0">
                <a:solidFill>
                  <a:srgbClr val="FF0000"/>
                </a:solidFill>
              </a:rPr>
              <a:t> data: test of CDM prediction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87824" y="2924944"/>
            <a:ext cx="4654056" cy="1535939"/>
            <a:chOff x="2987824" y="2924944"/>
            <a:chExt cx="4654056" cy="1535939"/>
          </a:xfrm>
        </p:grpSpPr>
        <p:sp>
          <p:nvSpPr>
            <p:cNvPr id="5" name="TextBox 4"/>
            <p:cNvSpPr txBox="1"/>
            <p:nvPr/>
          </p:nvSpPr>
          <p:spPr>
            <a:xfrm>
              <a:off x="2987824" y="3752997"/>
              <a:ext cx="1555516" cy="707886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2000" dirty="0">
                  <a:solidFill>
                    <a:srgbClr val="0000FF"/>
                  </a:solidFill>
                </a:rPr>
                <a:t>(</a:t>
              </a:r>
              <a:r>
                <a:rPr lang="en-US" sz="2000" dirty="0" err="1">
                  <a:solidFill>
                    <a:srgbClr val="0000FF"/>
                  </a:solidFill>
                </a:rPr>
                <a:t>i</a:t>
              </a:r>
              <a:r>
                <a:rPr lang="en-US" sz="2000" dirty="0">
                  <a:solidFill>
                    <a:srgbClr val="0000FF"/>
                  </a:solidFill>
                </a:rPr>
                <a:t>) Formed before </a:t>
              </a:r>
              <a:r>
                <a:rPr lang="en-US" sz="2000" dirty="0" err="1">
                  <a:solidFill>
                    <a:srgbClr val="0000FF"/>
                  </a:solidFill>
                </a:rPr>
                <a:t>z</a:t>
              </a:r>
              <a:r>
                <a:rPr lang="en-US" sz="2000" baseline="-25000" dirty="0" err="1">
                  <a:solidFill>
                    <a:srgbClr val="0000FF"/>
                  </a:solidFill>
                </a:rPr>
                <a:t>reion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Curved Connector 5"/>
            <p:cNvCxnSpPr/>
            <p:nvPr/>
          </p:nvCxnSpPr>
          <p:spPr bwMode="auto">
            <a:xfrm rot="5400000" flipH="1" flipV="1">
              <a:off x="3482154" y="3275258"/>
              <a:ext cx="566035" cy="317512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124613" y="2924944"/>
              <a:ext cx="1517267" cy="707886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2000" dirty="0">
                  <a:solidFill>
                    <a:srgbClr val="0000FF"/>
                  </a:solidFill>
                </a:rPr>
                <a:t>(ii) Formed after </a:t>
              </a:r>
              <a:r>
                <a:rPr lang="en-US" sz="2000" dirty="0" err="1">
                  <a:solidFill>
                    <a:srgbClr val="0000FF"/>
                  </a:solidFill>
                </a:rPr>
                <a:t>z</a:t>
              </a:r>
              <a:r>
                <a:rPr lang="en-US" sz="2000" baseline="-25000" dirty="0" err="1">
                  <a:solidFill>
                    <a:srgbClr val="0000FF"/>
                  </a:solidFill>
                </a:rPr>
                <a:t>reion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8" name="Curved Connector 7"/>
            <p:cNvCxnSpPr/>
            <p:nvPr/>
          </p:nvCxnSpPr>
          <p:spPr bwMode="auto">
            <a:xfrm rot="5400000">
              <a:off x="6757472" y="3779711"/>
              <a:ext cx="469932" cy="344575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9305767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/>
          <p:cNvSpPr>
            <a:spLocks noChangeArrowheads="1"/>
          </p:cNvSpPr>
          <p:nvPr/>
        </p:nvSpPr>
        <p:spPr bwMode="auto">
          <a:xfrm>
            <a:off x="1857375" y="101441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1691680" y="3140968"/>
            <a:ext cx="5832648" cy="1077218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200" dirty="0"/>
              <a:t>CDM</a:t>
            </a:r>
            <a:r>
              <a:rPr lang="en-US" sz="3200" dirty="0">
                <a:solidFill>
                  <a:srgbClr val="DE0A0D"/>
                </a:solidFill>
              </a:rPr>
              <a:t> predicts the observed </a:t>
            </a:r>
            <a:r>
              <a:rPr lang="en-US" sz="3200" dirty="0"/>
              <a:t>abundance of </a:t>
            </a:r>
            <a:r>
              <a:rPr lang="en-US" sz="3200" dirty="0">
                <a:solidFill>
                  <a:srgbClr val="DE0A0D"/>
                </a:solidFill>
              </a:rPr>
              <a:t>satellites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0376" y="980728"/>
            <a:ext cx="6983285" cy="2076038"/>
            <a:chOff x="620376" y="1148551"/>
            <a:chExt cx="6983285" cy="2076038"/>
          </a:xfrm>
        </p:grpSpPr>
        <p:sp>
          <p:nvSpPr>
            <p:cNvPr id="6" name="TextBox 5"/>
            <p:cNvSpPr txBox="1"/>
            <p:nvPr/>
          </p:nvSpPr>
          <p:spPr>
            <a:xfrm>
              <a:off x="620376" y="2516703"/>
              <a:ext cx="9108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4000" dirty="0">
                  <a:solidFill>
                    <a:srgbClr val="FF0000"/>
                  </a:solidFill>
                  <a:sym typeface="Wingdings"/>
                </a:rPr>
                <a:t>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47664" y="1148551"/>
              <a:ext cx="6055997" cy="1077218"/>
            </a:xfrm>
            <a:prstGeom prst="rect">
              <a:avLst/>
            </a:prstGeom>
            <a:solidFill>
              <a:srgbClr val="EC7CB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3200" dirty="0">
                  <a:solidFill>
                    <a:srgbClr val="000000"/>
                  </a:solidFill>
                </a:rPr>
                <a:t>When galaxy formation is taken into account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36512" y="4581128"/>
            <a:ext cx="8352928" cy="1677089"/>
            <a:chOff x="-36512" y="4581128"/>
            <a:chExt cx="8352928" cy="1677089"/>
          </a:xfrm>
        </p:grpSpPr>
        <p:sp>
          <p:nvSpPr>
            <p:cNvPr id="9" name="TextBox 8"/>
            <p:cNvSpPr txBox="1"/>
            <p:nvPr/>
          </p:nvSpPr>
          <p:spPr>
            <a:xfrm>
              <a:off x="971600" y="5180999"/>
              <a:ext cx="7344816" cy="1077218"/>
            </a:xfrm>
            <a:prstGeom prst="rect">
              <a:avLst/>
            </a:prstGeom>
            <a:solidFill>
              <a:srgbClr val="EC7CBC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3200" dirty="0">
                  <a:solidFill>
                    <a:srgbClr val="000000"/>
                  </a:solidFill>
                </a:rPr>
                <a:t>There is </a:t>
              </a:r>
              <a:r>
                <a:rPr lang="en-US" sz="3200" dirty="0">
                  <a:solidFill>
                    <a:srgbClr val="FF0000"/>
                  </a:solidFill>
                </a:rPr>
                <a:t>no</a:t>
              </a:r>
              <a:r>
                <a:rPr lang="en-US" sz="3200" dirty="0">
                  <a:solidFill>
                    <a:srgbClr val="000000"/>
                  </a:solidFill>
                </a:rPr>
                <a:t> such thing as the </a:t>
              </a:r>
              <a:r>
                <a:rPr lang="en-US" sz="3200" dirty="0">
                  <a:solidFill>
                    <a:srgbClr val="FF0000"/>
                  </a:solidFill>
                </a:rPr>
                <a:t>“satellite problem”</a:t>
              </a:r>
              <a:r>
                <a:rPr lang="en-US" sz="3200" dirty="0">
                  <a:solidFill>
                    <a:srgbClr val="000000"/>
                  </a:solidFill>
                </a:rPr>
                <a:t> in CDM!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36512" y="4581128"/>
              <a:ext cx="92845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4400" dirty="0">
                  <a:solidFill>
                    <a:srgbClr val="FF0000"/>
                  </a:solidFill>
                  <a:sym typeface="Wingdings"/>
                </a:rPr>
                <a:t>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70154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50700" y="406405"/>
            <a:ext cx="656977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“small-scale crisis” of CDM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4653" y="2539964"/>
            <a:ext cx="5763116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“missing satellites”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“too-big-to-fail”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“plane of satellites”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“core-cusp” problem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4A9349A-E571-5C4A-AC38-4A699093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514815"/>
            <a:ext cx="4337524" cy="461665"/>
          </a:xfrm>
          <a:prstGeom prst="rect">
            <a:avLst/>
          </a:prstGeom>
          <a:solidFill>
            <a:srgbClr val="F2B35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 four “problems” of CDM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50290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48375" y="1805915"/>
            <a:ext cx="180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DM-only simulation</a:t>
            </a:r>
          </a:p>
        </p:txBody>
      </p:sp>
      <p:pic>
        <p:nvPicPr>
          <p:cNvPr id="26" name="Picture 25" descr="dm_stars_side_by_side_with_inse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9" r="49730"/>
          <a:stretch/>
        </p:blipFill>
        <p:spPr>
          <a:xfrm>
            <a:off x="88600" y="3000042"/>
            <a:ext cx="1320604" cy="1365062"/>
          </a:xfrm>
          <a:prstGeom prst="rect">
            <a:avLst/>
          </a:prstGeom>
        </p:spPr>
      </p:pic>
      <p:sp>
        <p:nvSpPr>
          <p:cNvPr id="24" name="TextBox 14">
            <a:extLst>
              <a:ext uri="{FF2B5EF4-FFF2-40B4-BE49-F238E27FC236}">
                <a16:creationId xmlns:a16="http://schemas.microsoft.com/office/drawing/2014/main" id="{EC58630F-4DBA-8942-B65B-0232757DF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902" y="169476"/>
            <a:ext cx="6641562" cy="523220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Rotation curves of dark matter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subhalos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AA4CA8BF-7E39-5348-B4C2-952B6EB8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0" y="868710"/>
            <a:ext cx="291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Boylan-Kolchin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al.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‘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aphicFrame>
        <p:nvGraphicFramePr>
          <p:cNvPr id="28" name="Object 2">
            <a:extLst>
              <a:ext uri="{FF2B5EF4-FFF2-40B4-BE49-F238E27FC236}">
                <a16:creationId xmlns:a16="http://schemas.microsoft.com/office/drawing/2014/main" id="{025776EE-9361-9C4B-B7D1-D421E58E40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832787"/>
              </p:ext>
            </p:extLst>
          </p:nvPr>
        </p:nvGraphicFramePr>
        <p:xfrm>
          <a:off x="3046859" y="1124744"/>
          <a:ext cx="13811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42" name="Equation" r:id="rId4" imgW="723900" imgH="406400" progId="Equation.3">
                  <p:embed/>
                </p:oleObj>
              </mc:Choice>
              <mc:Fallback>
                <p:oleObj name="Equation" r:id="rId4" imgW="723900" imgH="406400" progId="Equation.3">
                  <p:embed/>
                  <p:pic>
                    <p:nvPicPr>
                      <p:cNvPr id="21197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6859" y="1124744"/>
                        <a:ext cx="13811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9C5AA17-0344-DE47-9F42-4135A54F8635}"/>
              </a:ext>
            </a:extLst>
          </p:cNvPr>
          <p:cNvGrpSpPr/>
          <p:nvPr/>
        </p:nvGrpSpPr>
        <p:grpSpPr>
          <a:xfrm>
            <a:off x="1407341" y="2276872"/>
            <a:ext cx="7228123" cy="2817604"/>
            <a:chOff x="1407341" y="2276872"/>
            <a:chExt cx="7228123" cy="2817604"/>
          </a:xfrm>
        </p:grpSpPr>
        <p:pic>
          <p:nvPicPr>
            <p:cNvPr id="491" name="toobigtofail_HR_R200.png"/>
            <p:cNvPicPr/>
            <p:nvPr/>
          </p:nvPicPr>
          <p:blipFill rotWithShape="1">
            <a:blip r:embed="rId6">
              <a:extLst/>
            </a:blip>
            <a:srcRect l="6724" t="6390" r="6043" b="47810"/>
            <a:stretch/>
          </p:blipFill>
          <p:spPr>
            <a:xfrm>
              <a:off x="1547664" y="2276872"/>
              <a:ext cx="7087800" cy="2540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1035936" y="3336335"/>
              <a:ext cx="1112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V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(km/s)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C7FC0FC-6523-204E-8D4C-B5900F2DA898}"/>
                </a:ext>
              </a:extLst>
            </p:cNvPr>
            <p:cNvSpPr txBox="1"/>
            <p:nvPr/>
          </p:nvSpPr>
          <p:spPr>
            <a:xfrm>
              <a:off x="3131840" y="4725144"/>
              <a:ext cx="83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r 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kpc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CA1560-DA63-A04A-9D7B-768CCFA2FF37}"/>
                </a:ext>
              </a:extLst>
            </p:cNvPr>
            <p:cNvSpPr txBox="1"/>
            <p:nvPr/>
          </p:nvSpPr>
          <p:spPr>
            <a:xfrm>
              <a:off x="6516216" y="4725144"/>
              <a:ext cx="83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r 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kpc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F60CD2D-1604-9F48-B678-6BFE3B8222CC}"/>
              </a:ext>
            </a:extLst>
          </p:cNvPr>
          <p:cNvGrpSpPr/>
          <p:nvPr/>
        </p:nvGrpSpPr>
        <p:grpSpPr>
          <a:xfrm>
            <a:off x="2123728" y="3356992"/>
            <a:ext cx="4283968" cy="2923584"/>
            <a:chOff x="2123728" y="3356992"/>
            <a:chExt cx="4283968" cy="292358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32CC49-82CE-A24A-B5EF-D69A49D1A327}"/>
                </a:ext>
              </a:extLst>
            </p:cNvPr>
            <p:cNvGrpSpPr/>
            <p:nvPr/>
          </p:nvGrpSpPr>
          <p:grpSpPr>
            <a:xfrm>
              <a:off x="2123728" y="3356992"/>
              <a:ext cx="4283968" cy="2923584"/>
              <a:chOff x="2123728" y="3356992"/>
              <a:chExt cx="4283968" cy="2923584"/>
            </a:xfrm>
          </p:grpSpPr>
          <p:sp>
            <p:nvSpPr>
              <p:cNvPr id="31" name="TextBox 15">
                <a:extLst>
                  <a:ext uri="{FF2B5EF4-FFF2-40B4-BE49-F238E27FC236}">
                    <a16:creationId xmlns:a16="http://schemas.microsoft.com/office/drawing/2014/main" id="{59D28923-B50F-C242-96AE-4123844653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3728" y="5157192"/>
                <a:ext cx="4283968" cy="1123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9 dwarf satellites of Milky Way: mass within half-light radius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Pct val="125000"/>
                  <a:buFontTx/>
                  <a:buNone/>
                  <a:tabLst/>
                  <a:defRPr/>
                </a:pPr>
                <a:r>
                  <a:rPr lang="en-US" sz="1800" dirty="0">
                    <a:solidFill>
                      <a:srgbClr val="00B0F0"/>
                    </a:solidFill>
                  </a:rPr>
                  <a:t>(excluding LMC, SMC, Sag)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</a:t>
                </a:r>
              </a:p>
            </p:txBody>
          </p:sp>
          <p:cxnSp>
            <p:nvCxnSpPr>
              <p:cNvPr id="32" name="Curved Connector 31">
                <a:extLst>
                  <a:ext uri="{FF2B5EF4-FFF2-40B4-BE49-F238E27FC236}">
                    <a16:creationId xmlns:a16="http://schemas.microsoft.com/office/drawing/2014/main" id="{16D43A0C-4C66-6F4A-9817-F7E960D549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V="1">
                <a:off x="3095836" y="3681028"/>
                <a:ext cx="1872208" cy="1224136"/>
              </a:xfrm>
              <a:prstGeom prst="curvedConnector3">
                <a:avLst/>
              </a:prstGeom>
              <a:ln>
                <a:solidFill>
                  <a:srgbClr val="0076DE"/>
                </a:solidFill>
                <a:headEnd type="none" w="med" len="med"/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92AB57BF-7A49-F049-8CD9-9D19BA920994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V="1">
              <a:off x="3599892" y="4185084"/>
              <a:ext cx="1872208" cy="216024"/>
            </a:xfrm>
            <a:prstGeom prst="curvedConnector3">
              <a:avLst/>
            </a:prstGeom>
            <a:ln>
              <a:solidFill>
                <a:srgbClr val="0076DE"/>
              </a:solidFill>
              <a:headEnd type="none" w="med" len="med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507843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39963" y="152400"/>
            <a:ext cx="6796982" cy="584776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To-big-to-fail in CDM: baryon effects</a:t>
            </a:r>
          </a:p>
        </p:txBody>
      </p:sp>
      <p:pic>
        <p:nvPicPr>
          <p:cNvPr id="5" name="Picture 4" descr="SH_vmax_ratio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5107" b="2778"/>
          <a:stretch/>
        </p:blipFill>
        <p:spPr>
          <a:xfrm>
            <a:off x="3625580" y="1181459"/>
            <a:ext cx="5636548" cy="5168886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669618" y="1817872"/>
          <a:ext cx="2156494" cy="661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199" name="Equation" r:id="rId4" imgW="787400" imgH="241300" progId="Equation.3">
                  <p:embed/>
                </p:oleObj>
              </mc:Choice>
              <mc:Fallback>
                <p:oleObj name="Equation" r:id="rId4" imgW="787400" imgH="2413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69618" y="1817872"/>
                        <a:ext cx="2156494" cy="661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298" y="1990640"/>
            <a:ext cx="35103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Reduction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max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due to SN feedback: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Lowers halo mass &amp; thus halo growth rate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4422" y="6316705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Sawala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CSF et al. ‘13, ‘14</a:t>
            </a:r>
          </a:p>
        </p:txBody>
      </p:sp>
      <p:pic>
        <p:nvPicPr>
          <p:cNvPr id="7" name="Picture 6" descr="dm_stars_side_by_side_with_inset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9"/>
          <a:stretch/>
        </p:blipFill>
        <p:spPr>
          <a:xfrm>
            <a:off x="88596" y="4207461"/>
            <a:ext cx="3534735" cy="17629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5640" y="1498600"/>
            <a:ext cx="1002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4855" y="920750"/>
            <a:ext cx="1535395" cy="815239"/>
            <a:chOff x="171250" y="1141451"/>
            <a:chExt cx="1598326" cy="856198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71250" y="1141514"/>
              <a:ext cx="1598326" cy="85613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  <p:graphicFrame>
          <p:nvGraphicFramePr>
            <p:cNvPr id="12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252471" y="1141451"/>
            <a:ext cx="1357313" cy="823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1200" name="Equation" r:id="rId7" imgW="711200" imgH="431800" progId="Equation.3">
                    <p:embed/>
                  </p:oleObj>
                </mc:Choice>
                <mc:Fallback>
                  <p:oleObj name="Equation" r:id="rId7" imgW="711200" imgH="431800" progId="Equation.3">
                    <p:embed/>
                    <p:pic>
                      <p:nvPicPr>
                        <p:cNvPr id="1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471" y="1141451"/>
                          <a:ext cx="1357313" cy="8239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2127059" y="1052810"/>
            <a:ext cx="18437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V 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max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= max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V</a:t>
            </a:r>
            <a:r>
              <a:rPr kumimoji="0" lang="en-GB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401805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toobigtofail_HR_R200.png"/>
          <p:cNvPicPr/>
          <p:nvPr/>
        </p:nvPicPr>
        <p:blipFill rotWithShape="1">
          <a:blip r:embed="rId2">
            <a:extLst/>
          </a:blip>
          <a:srcRect l="6724" t="6390" r="6043" b="47810"/>
          <a:stretch/>
        </p:blipFill>
        <p:spPr>
          <a:xfrm>
            <a:off x="1565222" y="959935"/>
            <a:ext cx="7087800" cy="254013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F79697-5FB4-6140-A1B7-C744A9B6FB7D}"/>
              </a:ext>
            </a:extLst>
          </p:cNvPr>
          <p:cNvSpPr/>
          <p:nvPr/>
        </p:nvSpPr>
        <p:spPr bwMode="auto">
          <a:xfrm>
            <a:off x="5868144" y="6453336"/>
            <a:ext cx="3203848" cy="36004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963908" y="156300"/>
            <a:ext cx="718960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E0A0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Too-big-to-fail: the baryon bailout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1035936" y="1882705"/>
            <a:ext cx="111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(km/s)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48375" y="1340768"/>
            <a:ext cx="180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DM-only simulation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4A46A1-4E08-0C47-B38B-7CC71F6BEB90}"/>
              </a:ext>
            </a:extLst>
          </p:cNvPr>
          <p:cNvGrpSpPr/>
          <p:nvPr/>
        </p:nvGrpSpPr>
        <p:grpSpPr>
          <a:xfrm>
            <a:off x="107504" y="3382007"/>
            <a:ext cx="8841424" cy="3491686"/>
            <a:chOff x="-187935" y="3381926"/>
            <a:chExt cx="8841424" cy="3491686"/>
          </a:xfrm>
        </p:grpSpPr>
        <p:sp>
          <p:nvSpPr>
            <p:cNvPr id="23" name="Shape 492"/>
            <p:cNvSpPr/>
            <p:nvPr/>
          </p:nvSpPr>
          <p:spPr>
            <a:xfrm>
              <a:off x="88593" y="6209790"/>
              <a:ext cx="5932906" cy="66382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6799" tIns="46799" rIns="46799" bIns="46799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87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800">
                  <a:solidFill>
                    <a:srgbClr val="000000"/>
                  </a:solidFill>
                </a:defRPr>
              </a:pPr>
              <a:r>
                <a:rPr kumimoji="0" lang="en-GB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N</a:t>
              </a:r>
              <a:r>
                <a:rPr kumimoji="0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umber of subhalos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of given V</a:t>
              </a:r>
              <a:r>
                <a:rPr kumimoji="0" lang="en-US" sz="2100" b="0" i="0" u="none" strike="noStrike" kern="1200" cap="none" spc="0" normalizeH="0" baseline="-5999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max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is greatly reduced</a:t>
              </a:r>
              <a:r>
                <a:rPr kumimoji="0" lang="en-GB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 </a:t>
              </a:r>
              <a:r>
                <a:rPr kumimoji="0" lang="en-GB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gas</a:t>
              </a:r>
              <a:r>
                <a:rPr kumimoji="0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simulations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-187935" y="3381926"/>
              <a:ext cx="8752361" cy="2781273"/>
              <a:chOff x="-187935" y="3381926"/>
              <a:chExt cx="8752361" cy="278127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-187935" y="3381926"/>
                <a:ext cx="8752361" cy="2781273"/>
                <a:chOff x="-187935" y="3381926"/>
                <a:chExt cx="8752361" cy="2781273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-187935" y="3381926"/>
                  <a:ext cx="7623197" cy="1310119"/>
                  <a:chOff x="-187935" y="3381926"/>
                  <a:chExt cx="7623197" cy="1310119"/>
                </a:xfrm>
              </p:grpSpPr>
              <p:grpSp>
                <p:nvGrpSpPr>
                  <p:cNvPr id="4" name="Group 3"/>
                  <p:cNvGrpSpPr/>
                  <p:nvPr/>
                </p:nvGrpSpPr>
                <p:grpSpPr>
                  <a:xfrm>
                    <a:off x="3121843" y="3381926"/>
                    <a:ext cx="4313419" cy="374051"/>
                    <a:chOff x="3121843" y="3381926"/>
                    <a:chExt cx="4313419" cy="374051"/>
                  </a:xfrm>
                </p:grpSpPr>
                <p:sp>
                  <p:nvSpPr>
                    <p:cNvPr id="3" name="TextBox 2"/>
                    <p:cNvSpPr txBox="1"/>
                    <p:nvPr/>
                  </p:nvSpPr>
                  <p:spPr>
                    <a:xfrm>
                      <a:off x="3121843" y="3381926"/>
                      <a:ext cx="83861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r (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kpc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)</a:t>
                      </a:r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6596646" y="3386645"/>
                      <a:ext cx="83861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r (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kpc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)</a:t>
                      </a:r>
                    </a:p>
                  </p:txBody>
                </p:sp>
              </p:grp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-187935" y="3861048"/>
                    <a:ext cx="1802196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25000"/>
                      <a:buFontTx/>
                      <a:buNone/>
                      <a:tabLst/>
                      <a:defRPr/>
                    </a:pPr>
                    <a: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</a:rPr>
                      <a:t>Gas simulation</a:t>
                    </a:r>
                  </a:p>
                </p:txBody>
              </p: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1318743" y="3396694"/>
                  <a:ext cx="7245683" cy="2766505"/>
                  <a:chOff x="1318743" y="3396694"/>
                  <a:chExt cx="7245683" cy="2766505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3166144" y="5789148"/>
                    <a:ext cx="4313419" cy="374051"/>
                    <a:chOff x="3121843" y="3381926"/>
                    <a:chExt cx="4313419" cy="374051"/>
                  </a:xfrm>
                </p:grpSpPr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3121843" y="3381926"/>
                      <a:ext cx="83861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r (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kpc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)</a:t>
                      </a:r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6596646" y="3386645"/>
                      <a:ext cx="83861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25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r (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kpc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)</a:t>
                      </a:r>
                    </a:p>
                  </p:txBody>
                </p:sp>
              </p:grpSp>
              <p:sp>
                <p:nvSpPr>
                  <p:cNvPr id="15" name="TextBox 14"/>
                  <p:cNvSpPr txBox="1"/>
                  <p:nvPr/>
                </p:nvSpPr>
                <p:spPr>
                  <a:xfrm rot="16200000">
                    <a:off x="947338" y="4363769"/>
                    <a:ext cx="111214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25000"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</a:rPr>
                      <a:t>V</a:t>
                    </a:r>
                    <a:r>
                      <a:rPr kumimoji="0" lang="en-US" sz="1800" b="0" i="0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</a:rPr>
                      <a:t>c</a:t>
                    </a:r>
                    <a:r>
                      <a:rPr kumimoji="0" lang="en-US" sz="18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</a:rPr>
                      <a:t> </a:t>
                    </a: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</a:rPr>
                      <a:t>(km/s)</a:t>
                    </a:r>
                  </a:p>
                </p:txBody>
              </p:sp>
              <p:pic>
                <p:nvPicPr>
                  <p:cNvPr id="13" name="toobigtofail_HR_R200.png"/>
                  <p:cNvPicPr/>
                  <p:nvPr/>
                </p:nvPicPr>
                <p:blipFill rotWithShape="1">
                  <a:blip r:embed="rId2">
                    <a:extLst/>
                  </a:blip>
                  <a:srcRect l="6906" t="50326" r="7133"/>
                  <a:stretch/>
                </p:blipFill>
                <p:spPr>
                  <a:xfrm>
                    <a:off x="1579990" y="3396694"/>
                    <a:ext cx="6984436" cy="2754981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</p:grpSp>
          </p:grpSp>
          <p:pic>
            <p:nvPicPr>
              <p:cNvPr id="25" name="Picture 24" descr="dm_stars_side_by_side_with_insets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4" t="40269"/>
              <a:stretch/>
            </p:blipFill>
            <p:spPr>
              <a:xfrm>
                <a:off x="48956" y="4784913"/>
                <a:ext cx="1328343" cy="1373442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5860737" y="6381247"/>
              <a:ext cx="2792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Sawala</a:t>
              </a:r>
              <a:r>
                <a:rPr lang="en-US" sz="2000" dirty="0">
                  <a:solidFill>
                    <a:srgbClr val="008000"/>
                  </a:solidFill>
                </a:rPr>
                <a:t>, CSF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et al.  ‘14</a:t>
              </a:r>
            </a:p>
          </p:txBody>
        </p:sp>
      </p:grpSp>
      <p:pic>
        <p:nvPicPr>
          <p:cNvPr id="26" name="Picture 25" descr="dm_stars_side_by_side_with_inse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9" r="49730"/>
          <a:stretch/>
        </p:blipFill>
        <p:spPr>
          <a:xfrm>
            <a:off x="88600" y="2274309"/>
            <a:ext cx="1320604" cy="13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0574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50700" y="406405"/>
            <a:ext cx="656977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“small-scale crisis” of CDM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4653" y="2539964"/>
            <a:ext cx="5763116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“missing satellites”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The “too-big-to-fail”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“plane of satellites”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“core-cusp” problem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4A9349A-E571-5C4A-AC38-4A699093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514815"/>
            <a:ext cx="4337524" cy="461665"/>
          </a:xfrm>
          <a:prstGeom prst="rect">
            <a:avLst/>
          </a:prstGeom>
          <a:solidFill>
            <a:srgbClr val="F2B35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 four “problems” of CDM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48146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504" y="2325533"/>
            <a:ext cx="2448272" cy="5994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5773" tIns="47887" rIns="95773" bIns="4788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 Ogden Centre at Durham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3FB3739-9D85-654A-BBF5-4321F0B9A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260647"/>
            <a:ext cx="5544616" cy="885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73" tIns="47887" rIns="95773" bIns="47887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200" b="0" i="0" u="none" strike="noStrike" kern="1200" cap="none" spc="0" normalizeH="0" baseline="0" noProof="0" dirty="0">
                <a:ln>
                  <a:noFill/>
                </a:ln>
                <a:solidFill>
                  <a:srgbClr val="B5251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Dwarfs: the giants of cosmology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B5251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39C20-0AA2-9D4D-A115-54EC4AE7E2B9}"/>
              </a:ext>
            </a:extLst>
          </p:cNvPr>
          <p:cNvSpPr txBox="1"/>
          <p:nvPr/>
        </p:nvSpPr>
        <p:spPr>
          <a:xfrm>
            <a:off x="251520" y="1167135"/>
            <a:ext cx="3746538" cy="461665"/>
          </a:xfrm>
          <a:prstGeom prst="rect">
            <a:avLst/>
          </a:prstGeom>
          <a:solidFill>
            <a:srgbClr val="E4E4E4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Conference key questions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D95AB4-8FCC-684F-B735-8A8F6C0D7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7" r="6456" b="6611"/>
          <a:stretch/>
        </p:blipFill>
        <p:spPr>
          <a:xfrm>
            <a:off x="35496" y="1628800"/>
            <a:ext cx="9054456" cy="5231736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A3FA884-C669-5041-AF91-6F38BF341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348880"/>
            <a:ext cx="8064896" cy="4245537"/>
          </a:xfrm>
          <a:prstGeom prst="rect">
            <a:avLst/>
          </a:prstGeom>
          <a:solidFill>
            <a:srgbClr val="E4E4E4">
              <a:alpha val="84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73" tIns="47887" rIns="95773" bIns="47887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correct? What can dwarf galaxies tell us about the identity of dark matter?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Can we identify signatures of reionization in the dwarf population?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What role did dwarfs play in  reionization?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What do the star formation histories and chemical properties of dwarfs tell us about galaxy formation?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How will the next generation of surveys and simulations answer the above questions?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570276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206"/>
            <a:ext cx="9144000" cy="4568902"/>
          </a:xfrm>
          <a:prstGeom prst="rect">
            <a:avLst/>
          </a:prstGeom>
        </p:spPr>
      </p:pic>
      <p:pic>
        <p:nvPicPr>
          <p:cNvPr id="2" name="Picture 1" descr="di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206"/>
            <a:ext cx="9144000" cy="456890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022576" y="1162700"/>
            <a:ext cx="3195256" cy="5093420"/>
            <a:chOff x="6022576" y="1162700"/>
            <a:chExt cx="3195256" cy="5093420"/>
          </a:xfrm>
        </p:grpSpPr>
        <p:sp>
          <p:nvSpPr>
            <p:cNvPr id="4" name="TextBox 3"/>
            <p:cNvSpPr txBox="1"/>
            <p:nvPr/>
          </p:nvSpPr>
          <p:spPr>
            <a:xfrm>
              <a:off x="6835175" y="5794455"/>
              <a:ext cx="2220229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LG simulations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7146865" y="4282789"/>
              <a:ext cx="723547" cy="147682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6201825" y="1683580"/>
              <a:ext cx="369158" cy="53165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6022576" y="1162700"/>
              <a:ext cx="3195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Direction of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ang.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mom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7097" y="5823989"/>
            <a:ext cx="201449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MW satellites 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052509" y="4268020"/>
            <a:ext cx="1373261" cy="1580202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43651" y="1141413"/>
            <a:ext cx="328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Direction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ang.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mom.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3159979" y="1594969"/>
            <a:ext cx="546350" cy="516889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2511149" y="200171"/>
            <a:ext cx="5726673" cy="646331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“satellite disk” problem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0040" y="6205835"/>
            <a:ext cx="1943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Lynden-Bell ‘76</a:t>
            </a:r>
          </a:p>
        </p:txBody>
      </p:sp>
    </p:spTree>
    <p:extLst>
      <p:ext uri="{BB962C8B-B14F-4D97-AF65-F5344CB8AC3E}">
        <p14:creationId xmlns:p14="http://schemas.microsoft.com/office/powerpoint/2010/main" val="304033418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Nature">
            <a:hlinkClick r:id="rId2"/>
            <a:extLst>
              <a:ext uri="{FF2B5EF4-FFF2-40B4-BE49-F238E27FC236}">
                <a16:creationId xmlns:a16="http://schemas.microsoft.com/office/drawing/2014/main" id="{BBA6329D-9983-874E-959B-259744229F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166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A183B-494A-304E-B3CE-195FF44A5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1" t="25544" r="41941" b="7569"/>
          <a:stretch/>
        </p:blipFill>
        <p:spPr>
          <a:xfrm>
            <a:off x="3347864" y="1268761"/>
            <a:ext cx="5667022" cy="4608511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6CD3F548-8F0A-F341-BEA3-AC27637A9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360" y="111966"/>
            <a:ext cx="6391878" cy="646331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satellite plane in Andromeda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8C3D1-102C-7040-8615-B2A17970A337}"/>
              </a:ext>
            </a:extLst>
          </p:cNvPr>
          <p:cNvGrpSpPr/>
          <p:nvPr/>
        </p:nvGrpSpPr>
        <p:grpSpPr>
          <a:xfrm>
            <a:off x="0" y="1484784"/>
            <a:ext cx="3347864" cy="4144526"/>
            <a:chOff x="0" y="1484784"/>
            <a:chExt cx="3347864" cy="41445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136B21-6DAE-B245-ACF0-4F9F65750180}"/>
                </a:ext>
              </a:extLst>
            </p:cNvPr>
            <p:cNvSpPr txBox="1"/>
            <p:nvPr/>
          </p:nvSpPr>
          <p:spPr>
            <a:xfrm>
              <a:off x="0" y="1484784"/>
              <a:ext cx="334786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2000" dirty="0"/>
                <a:t>(From Millennium simulation) “</a:t>
              </a:r>
              <a:r>
                <a:rPr lang="en-GB" sz="2000" dirty="0">
                  <a:solidFill>
                    <a:srgbClr val="FF0000"/>
                  </a:solidFill>
                </a:rPr>
                <a:t>0.04%</a:t>
              </a:r>
              <a:r>
                <a:rPr lang="en-GB" sz="2000" dirty="0"/>
                <a:t> of host galaxies display satellite alignments that are at </a:t>
              </a:r>
              <a:r>
                <a:rPr lang="en-GB" sz="2000" dirty="0">
                  <a:solidFill>
                    <a:srgbClr val="FF0000"/>
                  </a:solidFill>
                </a:rPr>
                <a:t>least as extreme as the observations</a:t>
              </a:r>
              <a:r>
                <a:rPr lang="en-GB" sz="2000" dirty="0"/>
                <a:t>, when we consider their extent, thickness and number of members rotating in the same sense.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629067-B40D-5443-9690-C28650D08AD6}"/>
                </a:ext>
              </a:extLst>
            </p:cNvPr>
            <p:cNvSpPr txBox="1"/>
            <p:nvPr/>
          </p:nvSpPr>
          <p:spPr>
            <a:xfrm>
              <a:off x="839060" y="5229200"/>
              <a:ext cx="17219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err="1">
                  <a:solidFill>
                    <a:srgbClr val="00B050"/>
                  </a:solidFill>
                </a:rPr>
                <a:t>Ibata</a:t>
              </a:r>
              <a:r>
                <a:rPr lang="en-US" sz="2000" dirty="0">
                  <a:solidFill>
                    <a:srgbClr val="00B050"/>
                  </a:solidFill>
                </a:rPr>
                <a:t> et al ‘14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45806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5609438" y="6368457"/>
            <a:ext cx="3569842" cy="405747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8533" y="5640836"/>
            <a:ext cx="6667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random distribution, 1 in 30,000 chance of finding a plane of 15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(out of 27) as thin found by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Ibata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al., with at least 13 having same sense of rotation 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41315" y="111966"/>
            <a:ext cx="6794207" cy="5268586"/>
            <a:chOff x="2341315" y="111966"/>
            <a:chExt cx="6794207" cy="5268586"/>
          </a:xfrm>
        </p:grpSpPr>
        <p:pic>
          <p:nvPicPr>
            <p:cNvPr id="5" name="Picture 4" descr="fig_planeProb_pandas_11-combined_pCombined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30088" y="275118"/>
              <a:ext cx="4204475" cy="600639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5314928" y="723288"/>
              <a:ext cx="2707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Including “trials factor”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910559" y="2575609"/>
              <a:ext cx="388075" cy="1270163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1258315" y="3082701"/>
              <a:ext cx="39766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Frequence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of rare planes in CDM</a:t>
              </a:r>
            </a:p>
          </p:txBody>
        </p:sp>
        <p:cxnSp>
          <p:nvCxnSpPr>
            <p:cNvPr id="11" name="Curved Connector 10"/>
            <p:cNvCxnSpPr/>
            <p:nvPr/>
          </p:nvCxnSpPr>
          <p:spPr bwMode="auto">
            <a:xfrm rot="16200000" flipH="1">
              <a:off x="7372599" y="1208862"/>
              <a:ext cx="469068" cy="195071"/>
            </a:xfrm>
            <a:prstGeom prst="curvedConnector3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2341315" y="111966"/>
              <a:ext cx="6771956" cy="646331"/>
            </a:xfrm>
            <a:prstGeom prst="rect">
              <a:avLst/>
            </a:prstGeom>
            <a:solidFill>
              <a:srgbClr val="FFCC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The significance of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Ibata’s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plane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4596" y="1499496"/>
            <a:ext cx="29458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Significance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Ibata’s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plane is reduced by x100 when trials factor is included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8.8% of halos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ＭＳ Ｐゴシック" charset="0"/>
                <a:cs typeface="Symbol" charset="2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 simulation have even more prominent disks 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Ibata’s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6309320"/>
            <a:ext cx="267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Cautun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CSF, et al ‘15</a:t>
            </a:r>
          </a:p>
        </p:txBody>
      </p:sp>
    </p:spTree>
    <p:extLst>
      <p:ext uri="{BB962C8B-B14F-4D97-AF65-F5344CB8AC3E}">
        <p14:creationId xmlns:p14="http://schemas.microsoft.com/office/powerpoint/2010/main" val="125368512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50700" y="406405"/>
            <a:ext cx="656977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“small-scale crisis” of CDM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4653" y="2539964"/>
            <a:ext cx="5763116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“missing satellites”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The “too-big-to-fail”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The “plane of satellites”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“core-cusp” problem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4A9349A-E571-5C4A-AC38-4A699093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514815"/>
            <a:ext cx="4337524" cy="461665"/>
          </a:xfrm>
          <a:prstGeom prst="rect">
            <a:avLst/>
          </a:prstGeom>
          <a:solidFill>
            <a:srgbClr val="F2B35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 four “problems” of CDM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61708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cdm_wdm_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1207983" y="15299"/>
            <a:ext cx="6875814" cy="679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71613" y="0"/>
            <a:ext cx="6743700" cy="9779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Density Profile of Cold Dark Matter Halos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965200" y="1447800"/>
            <a:ext cx="8321675" cy="5438775"/>
            <a:chOff x="965200" y="1447800"/>
            <a:chExt cx="8321675" cy="5438775"/>
          </a:xfrm>
        </p:grpSpPr>
        <p:sp>
          <p:nvSpPr>
            <p:cNvPr id="120839" name="Text Box 7"/>
            <p:cNvSpPr txBox="1">
              <a:spLocks noChangeArrowheads="1"/>
            </p:cNvSpPr>
            <p:nvPr/>
          </p:nvSpPr>
          <p:spPr bwMode="auto">
            <a:xfrm>
              <a:off x="5647999" y="1447800"/>
              <a:ext cx="3632200" cy="464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sz="2000" dirty="0">
                  <a:solidFill>
                    <a:srgbClr val="FFFFFF"/>
                  </a:solidFill>
                </a:rPr>
                <a:t>Shape of halo profiles ~independent of halo mass &amp; cosmological parameters</a:t>
              </a:r>
            </a:p>
            <a:p>
              <a:pPr>
                <a:buClr>
                  <a:srgbClr val="FF0000"/>
                </a:buClr>
                <a:buSzTx/>
                <a:buFontTx/>
                <a:buNone/>
              </a:pPr>
              <a:r>
                <a:rPr lang="en-GB" sz="2000" dirty="0">
                  <a:solidFill>
                    <a:srgbClr val="000000"/>
                  </a:solidFill>
                </a:rPr>
                <a:t>  </a:t>
              </a:r>
              <a:r>
                <a:rPr lang="en-GB" sz="2000" dirty="0">
                  <a:solidFill>
                    <a:srgbClr val="FFFFFF"/>
                  </a:solidFill>
                </a:rPr>
                <a:t>Density profiles are “</a:t>
              </a:r>
              <a:r>
                <a:rPr lang="en-GB" sz="2000" dirty="0" err="1">
                  <a:solidFill>
                    <a:srgbClr val="FFFFFF"/>
                  </a:solidFill>
                </a:rPr>
                <a:t>cuspy</a:t>
              </a:r>
              <a:r>
                <a:rPr lang="en-GB" sz="2000" dirty="0">
                  <a:solidFill>
                    <a:srgbClr val="FFFFFF"/>
                  </a:solidFill>
                </a:rPr>
                <a:t>” - no `core’ near the centre</a:t>
              </a:r>
            </a:p>
            <a:p>
              <a:pPr>
                <a:buClr>
                  <a:srgbClr val="FF0000"/>
                </a:buClr>
                <a:buSzTx/>
                <a:buFontTx/>
                <a:buNone/>
              </a:pPr>
              <a:r>
                <a:rPr lang="en-GB" sz="2000" dirty="0">
                  <a:solidFill>
                    <a:srgbClr val="FFFFFF"/>
                  </a:solidFill>
                </a:rPr>
                <a:t>Fitted by simple formula: </a:t>
              </a:r>
            </a:p>
            <a:p>
              <a:pPr>
                <a:buClr>
                  <a:srgbClr val="FF0000"/>
                </a:buClr>
                <a:buSzTx/>
                <a:buFontTx/>
                <a:buNone/>
              </a:pPr>
              <a:endParaRPr lang="en-GB" sz="2000" dirty="0">
                <a:solidFill>
                  <a:srgbClr val="FFFFFF"/>
                </a:solidFill>
              </a:endParaRPr>
            </a:p>
            <a:p>
              <a:pPr>
                <a:buClr>
                  <a:srgbClr val="FF0000"/>
                </a:buClr>
                <a:buSzTx/>
                <a:buFontTx/>
                <a:buNone/>
              </a:pPr>
              <a:endParaRPr lang="en-GB" sz="2000" dirty="0">
                <a:solidFill>
                  <a:srgbClr val="FFFFFF"/>
                </a:solidFill>
              </a:endParaRPr>
            </a:p>
            <a:p>
              <a:pPr>
                <a:buClr>
                  <a:srgbClr val="FF0000"/>
                </a:buClr>
                <a:buSzTx/>
                <a:buFontTx/>
                <a:buNone/>
              </a:pPr>
              <a:endParaRPr lang="en-GB" sz="2000" dirty="0">
                <a:solidFill>
                  <a:srgbClr val="FFFFFF"/>
                </a:solidFill>
              </a:endParaRPr>
            </a:p>
            <a:p>
              <a:pPr>
                <a:buClr>
                  <a:srgbClr val="000000"/>
                </a:buClr>
                <a:buFontTx/>
                <a:buNone/>
              </a:pPr>
              <a:r>
                <a:rPr lang="en-GB" sz="2000" dirty="0">
                  <a:solidFill>
                    <a:srgbClr val="CCCCFF"/>
                  </a:solidFill>
                </a:rPr>
                <a:t>(Navarro, Frenk &amp; White </a:t>
              </a:r>
              <a:r>
                <a:rPr lang="fr-FR" sz="2000" dirty="0">
                  <a:solidFill>
                    <a:srgbClr val="CCCCFF"/>
                  </a:solidFill>
                </a:rPr>
                <a:t>’</a:t>
              </a:r>
              <a:r>
                <a:rPr lang="en-GB" sz="2000" dirty="0">
                  <a:solidFill>
                    <a:srgbClr val="CCCCFF"/>
                  </a:solidFill>
                </a:rPr>
                <a:t>97)</a:t>
              </a:r>
            </a:p>
            <a:p>
              <a:pPr>
                <a:buClr>
                  <a:srgbClr val="FF0000"/>
                </a:buClr>
                <a:buSzTx/>
                <a:buFontTx/>
                <a:buNone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20840" name="Text Box 8"/>
            <p:cNvSpPr txBox="1">
              <a:spLocks noChangeArrowheads="1"/>
            </p:cNvSpPr>
            <p:nvPr/>
          </p:nvSpPr>
          <p:spPr bwMode="auto">
            <a:xfrm>
              <a:off x="965200" y="3244850"/>
              <a:ext cx="1682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>
                <a:buClrTx/>
                <a:buSzTx/>
                <a:buFontTx/>
                <a:buNone/>
              </a:pPr>
              <a:r>
                <a:rPr lang="en-GB" sz="1800">
                  <a:solidFill>
                    <a:srgbClr val="FF0000"/>
                  </a:solidFill>
                </a:rPr>
                <a:t>Dwarf galaxies</a:t>
              </a:r>
            </a:p>
          </p:txBody>
        </p:sp>
        <p:sp>
          <p:nvSpPr>
            <p:cNvPr id="120841" name="Text Box 9"/>
            <p:cNvSpPr txBox="1">
              <a:spLocks noChangeArrowheads="1"/>
            </p:cNvSpPr>
            <p:nvPr/>
          </p:nvSpPr>
          <p:spPr bwMode="auto">
            <a:xfrm>
              <a:off x="3205163" y="2563813"/>
              <a:ext cx="17462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>
                <a:buClrTx/>
                <a:buSzTx/>
                <a:buFontTx/>
                <a:buNone/>
              </a:pPr>
              <a:r>
                <a:rPr lang="en-GB" sz="1800">
                  <a:solidFill>
                    <a:srgbClr val="FF0000"/>
                  </a:solidFill>
                </a:rPr>
                <a:t>Galaxy clusters</a:t>
              </a:r>
            </a:p>
          </p:txBody>
        </p:sp>
        <p:sp>
          <p:nvSpPr>
            <p:cNvPr id="120842" name="Rectangle 10"/>
            <p:cNvSpPr>
              <a:spLocks noChangeArrowheads="1"/>
            </p:cNvSpPr>
            <p:nvPr/>
          </p:nvSpPr>
          <p:spPr bwMode="auto">
            <a:xfrm>
              <a:off x="5857875" y="5657850"/>
              <a:ext cx="342900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000" dirty="0">
                  <a:solidFill>
                    <a:srgbClr val="FFFFFF"/>
                  </a:solidFill>
                  <a:cs typeface="Times New Roman" charset="0"/>
                </a:rPr>
                <a:t>More massive halos and halos that form earlier have</a:t>
              </a:r>
            </a:p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charset="0"/>
                <a:buNone/>
              </a:pPr>
              <a:r>
                <a:rPr lang="en-GB" sz="2000" dirty="0">
                  <a:solidFill>
                    <a:srgbClr val="FFFFFF"/>
                  </a:solidFill>
                  <a:cs typeface="Times New Roman" charset="0"/>
                </a:rPr>
                <a:t>higher densities (bigger </a:t>
              </a:r>
              <a:r>
                <a:rPr lang="en-GB" sz="2000" dirty="0">
                  <a:solidFill>
                    <a:srgbClr val="FFFFFF"/>
                  </a:solidFill>
                  <a:latin typeface="Symbol" charset="0"/>
                  <a:cs typeface="Times New Roman" charset="0"/>
                </a:rPr>
                <a:t>d)</a:t>
              </a:r>
              <a:r>
                <a:rPr lang="en-GB" sz="2000" dirty="0">
                  <a:solidFill>
                    <a:srgbClr val="FFFFFF"/>
                  </a:solidFill>
                  <a:cs typeface="Times New Roman" charset="0"/>
                </a:rPr>
                <a:t>  </a:t>
              </a:r>
            </a:p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charset="0"/>
                <a:buNone/>
              </a:pPr>
              <a:endParaRPr lang="en-GB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0843" name="Rectangle 11"/>
            <p:cNvSpPr>
              <a:spLocks noChangeArrowheads="1"/>
            </p:cNvSpPr>
            <p:nvPr/>
          </p:nvSpPr>
          <p:spPr bwMode="auto">
            <a:xfrm>
              <a:off x="2600325" y="6200775"/>
              <a:ext cx="1389063" cy="20955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4" name="Text Box 12"/>
            <p:cNvSpPr txBox="1">
              <a:spLocks noChangeArrowheads="1"/>
            </p:cNvSpPr>
            <p:nvPr/>
          </p:nvSpPr>
          <p:spPr bwMode="auto">
            <a:xfrm>
              <a:off x="2146300" y="6083300"/>
              <a:ext cx="25479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>
                <a:buClrTx/>
                <a:buSzTx/>
                <a:buFontTx/>
                <a:buNone/>
              </a:pPr>
              <a:r>
                <a:rPr lang="en-GB">
                  <a:solidFill>
                    <a:srgbClr val="000000"/>
                  </a:solidFill>
                </a:rPr>
                <a:t>Log radius (kpc)</a:t>
              </a:r>
            </a:p>
          </p:txBody>
        </p:sp>
        <p:pic>
          <p:nvPicPr>
            <p:cNvPr id="120847" name="Picture 16" descr="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2" t="6392" r="4665" b="9587"/>
            <a:stretch>
              <a:fillRect/>
            </a:stretch>
          </p:blipFill>
          <p:spPr bwMode="auto">
            <a:xfrm>
              <a:off x="6370638" y="3948800"/>
              <a:ext cx="2493962" cy="100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0837" name="Rectangle 18"/>
          <p:cNvSpPr>
            <a:spLocks noChangeArrowheads="1"/>
          </p:cNvSpPr>
          <p:nvPr/>
        </p:nvSpPr>
        <p:spPr bwMode="auto">
          <a:xfrm>
            <a:off x="-992188" y="3413125"/>
            <a:ext cx="31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nfw_sca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532859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24423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6600"/>
              </a:buClr>
              <a:buSzPct val="200000"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lumiere_nfw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9"/>
          <a:stretch/>
        </p:blipFill>
        <p:spPr>
          <a:xfrm>
            <a:off x="2267855" y="96092"/>
            <a:ext cx="5053615" cy="6724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819786" y="6444443"/>
            <a:ext cx="2210551" cy="297919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579346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7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9762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63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64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65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66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67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68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69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0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1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2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3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4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5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6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7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8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79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0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1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2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3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4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5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6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7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8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89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0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1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2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3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4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5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6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7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8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799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0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1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2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3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4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5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6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7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8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09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0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1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2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3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4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5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6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7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8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19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0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1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2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3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4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5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6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7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8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29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30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31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32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33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34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35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36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59837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endParaRPr lang="en-US" sz="2800">
                <a:solidFill>
                  <a:srgbClr val="000000"/>
                </a:solidFill>
              </a:endParaRPr>
            </a:p>
          </p:txBody>
        </p:sp>
      </p:grpSp>
      <p:pic>
        <p:nvPicPr>
          <p:cNvPr id="159748" name="Picture 79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 Box 2"/>
          <p:cNvSpPr txBox="1">
            <a:spLocks noChangeArrowheads="1"/>
          </p:cNvSpPr>
          <p:nvPr/>
        </p:nvSpPr>
        <p:spPr bwMode="auto">
          <a:xfrm>
            <a:off x="2915816" y="116632"/>
            <a:ext cx="4248472" cy="646331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600" dirty="0">
                <a:solidFill>
                  <a:srgbClr val="FF0000"/>
                </a:solidFill>
              </a:rPr>
              <a:t>Cores or cusps?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99792" y="1124743"/>
            <a:ext cx="4718988" cy="4540280"/>
            <a:chOff x="2699792" y="1124743"/>
            <a:chExt cx="4718988" cy="4540280"/>
          </a:xfrm>
        </p:grpSpPr>
        <p:pic>
          <p:nvPicPr>
            <p:cNvPr id="159757" name="Picture 84" descr="magritte_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124743"/>
              <a:ext cx="4718988" cy="344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9758" name="Straight Arrow Connector 86"/>
            <p:cNvCxnSpPr>
              <a:cxnSpLocks noChangeShapeType="1"/>
            </p:cNvCxnSpPr>
            <p:nvPr/>
          </p:nvCxnSpPr>
          <p:spPr bwMode="auto">
            <a:xfrm flipH="1">
              <a:off x="3779912" y="4437112"/>
              <a:ext cx="360040" cy="648072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759" name="Straight Arrow Connector 88"/>
            <p:cNvCxnSpPr>
              <a:cxnSpLocks noChangeShapeType="1"/>
            </p:cNvCxnSpPr>
            <p:nvPr/>
          </p:nvCxnSpPr>
          <p:spPr bwMode="auto">
            <a:xfrm>
              <a:off x="6084168" y="4509120"/>
              <a:ext cx="432050" cy="576066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Rectangle 90"/>
            <p:cNvSpPr>
              <a:spLocks noChangeArrowheads="1"/>
            </p:cNvSpPr>
            <p:nvPr/>
          </p:nvSpPr>
          <p:spPr bwMode="auto">
            <a:xfrm>
              <a:off x="3275856" y="5085184"/>
              <a:ext cx="1005654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r>
                <a:rPr lang="en-US" dirty="0">
                  <a:solidFill>
                    <a:srgbClr val="FFFFFF"/>
                  </a:solidFill>
                </a:rPr>
                <a:t>Cores</a:t>
              </a:r>
            </a:p>
          </p:txBody>
        </p:sp>
        <p:sp>
          <p:nvSpPr>
            <p:cNvPr id="94" name="Rectangle 90"/>
            <p:cNvSpPr>
              <a:spLocks noChangeArrowheads="1"/>
            </p:cNvSpPr>
            <p:nvPr/>
          </p:nvSpPr>
          <p:spPr bwMode="auto">
            <a:xfrm>
              <a:off x="6084168" y="5157192"/>
              <a:ext cx="105705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5000"/>
                </a:lnSpc>
                <a:spcBef>
                  <a:spcPct val="25000"/>
                </a:spcBef>
                <a:buClr>
                  <a:srgbClr val="FF0000"/>
                </a:buClr>
                <a:buSzTx/>
                <a:buFontTx/>
                <a:buNone/>
              </a:pPr>
              <a:r>
                <a:rPr lang="en-US" dirty="0">
                  <a:solidFill>
                    <a:srgbClr val="FFFFFF"/>
                  </a:solidFill>
                </a:rPr>
                <a:t>Cusps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FA804E-E01F-CE40-B4C7-956B639CE9D1}"/>
              </a:ext>
            </a:extLst>
          </p:cNvPr>
          <p:cNvSpPr txBox="1"/>
          <p:nvPr/>
        </p:nvSpPr>
        <p:spPr>
          <a:xfrm>
            <a:off x="2612534" y="1412776"/>
            <a:ext cx="483978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Myth 1: dwarf galaxies have cores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9278A31-6DB6-FC44-9873-C6B3193BF7CA}"/>
              </a:ext>
            </a:extLst>
          </p:cNvPr>
          <p:cNvSpPr txBox="1"/>
          <p:nvPr/>
        </p:nvSpPr>
        <p:spPr>
          <a:xfrm>
            <a:off x="1331640" y="3573016"/>
            <a:ext cx="721864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Myth 2: all hydro simulations makes cores in dwarfs</a:t>
            </a:r>
          </a:p>
        </p:txBody>
      </p:sp>
    </p:spTree>
    <p:extLst>
      <p:ext uri="{BB962C8B-B14F-4D97-AF65-F5344CB8AC3E}">
        <p14:creationId xmlns:p14="http://schemas.microsoft.com/office/powerpoint/2010/main" val="273420970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2p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47"/>
          <a:stretch>
            <a:fillRect/>
          </a:stretch>
        </p:blipFill>
        <p:spPr bwMode="auto">
          <a:xfrm>
            <a:off x="3432299" y="908720"/>
            <a:ext cx="5964237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-108520" y="836712"/>
            <a:ext cx="3419872" cy="27363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lvl="0" indent="0" algn="ctr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000" dirty="0">
                <a:solidFill>
                  <a:srgbClr val="0000FF"/>
                </a:solidFill>
              </a:rPr>
              <a:t>    </a:t>
            </a:r>
            <a:r>
              <a:rPr lang="en" sz="2000" dirty="0">
                <a:solidFill>
                  <a:srgbClr val="0000FF"/>
                </a:solidFill>
              </a:rPr>
              <a:t>Cusps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" sz="2000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" sz="2000" dirty="0">
                <a:solidFill>
                  <a:srgbClr val="0000FF"/>
                </a:solidFill>
              </a:rPr>
              <a:t>cores</a:t>
            </a:r>
            <a:endParaRPr lang="en-US" sz="2000" dirty="0">
              <a:solidFill>
                <a:srgbClr val="0000FF"/>
              </a:solidFill>
            </a:endParaRPr>
          </a:p>
          <a:p>
            <a:pPr marL="133350" lvl="0" indent="0" algn="ctr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133350" lvl="0" indent="0" algn="ctr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" sz="2000" dirty="0">
                <a:solidFill>
                  <a:srgbClr val="FF0000"/>
                </a:solidFill>
                <a:latin typeface="Arial"/>
                <a:cs typeface="Arial"/>
              </a:rPr>
              <a:t>erturb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central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halo 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region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by growing a galaxy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adiabatically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and removing it 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suddenly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(</a:t>
            </a:r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Navarro, Eke &amp; Frenk ‘96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)</a:t>
            </a:r>
            <a:endParaRPr sz="200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4139952" y="974784"/>
            <a:ext cx="27276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r>
              <a:rPr lang="en" sz="1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Navarro, Eke &amp; Frenk (1996)</a:t>
            </a:r>
            <a:endParaRPr sz="1400" kern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5508104" y="2420888"/>
            <a:ext cx="2387424" cy="2304256"/>
          </a:xfrm>
          <a:prstGeom prst="ellipse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/>
          <p:nvPr/>
        </p:nvSpPr>
        <p:spPr>
          <a:xfrm rot="-1938635">
            <a:off x="6398304" y="3324306"/>
            <a:ext cx="722346" cy="372532"/>
          </a:xfrm>
          <a:prstGeom prst="ellipse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-36512" y="3717032"/>
            <a:ext cx="3360192" cy="3024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lvl="0" indent="0" algn="ctr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</a:rPr>
              <a:t>ores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may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also 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</a:rPr>
              <a:t>form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by </a:t>
            </a:r>
            <a:r>
              <a:rPr lang="en" sz="2000" dirty="0">
                <a:solidFill>
                  <a:srgbClr val="FF0000"/>
                </a:solidFill>
              </a:rPr>
              <a:t>repeated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</a:rPr>
              <a:t> fluctuations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 central 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</a:rPr>
              <a:t>potential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</a:rPr>
              <a:t>(e.g.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by </a:t>
            </a:r>
            <a:r>
              <a:rPr lang="en" sz="2000" dirty="0">
                <a:solidFill>
                  <a:schemeClr val="bg2">
                    <a:lumMod val="50000"/>
                  </a:schemeClr>
                </a:solidFill>
              </a:rPr>
              <a:t>SN explosions) (</a:t>
            </a:r>
            <a:r>
              <a:rPr lang="en-US" dirty="0">
                <a:solidFill>
                  <a:srgbClr val="008000"/>
                </a:solidFill>
              </a:rPr>
              <a:t>Read &amp; Gilmore </a:t>
            </a:r>
            <a:r>
              <a:rPr lang="uk-UA" dirty="0">
                <a:solidFill>
                  <a:srgbClr val="008000"/>
                </a:solidFill>
              </a:rPr>
              <a:t>’</a:t>
            </a:r>
            <a:r>
              <a:rPr lang="en-US" dirty="0">
                <a:solidFill>
                  <a:srgbClr val="008000"/>
                </a:solidFill>
              </a:rPr>
              <a:t>05;  </a:t>
            </a:r>
            <a:r>
              <a:rPr lang="en" dirty="0">
                <a:solidFill>
                  <a:srgbClr val="008000"/>
                </a:solidFill>
              </a:rPr>
              <a:t>Pontzen &amp; Governato</a:t>
            </a:r>
            <a:r>
              <a:rPr lang="en-US" dirty="0">
                <a:solidFill>
                  <a:srgbClr val="008000"/>
                </a:solidFill>
              </a:rPr>
              <a:t> ’</a:t>
            </a:r>
            <a:r>
              <a:rPr lang="en" dirty="0">
                <a:solidFill>
                  <a:srgbClr val="008000"/>
                </a:solidFill>
              </a:rPr>
              <a:t>12</a:t>
            </a:r>
            <a:r>
              <a:rPr lang="en-US" dirty="0">
                <a:solidFill>
                  <a:srgbClr val="008000"/>
                </a:solidFill>
              </a:rPr>
              <a:t>,</a:t>
            </a:r>
            <a:r>
              <a:rPr lang="uk-UA" dirty="0">
                <a:solidFill>
                  <a:srgbClr val="008000"/>
                </a:solidFill>
              </a:rPr>
              <a:t>’</a:t>
            </a:r>
            <a:r>
              <a:rPr lang="en" dirty="0">
                <a:solidFill>
                  <a:srgbClr val="008000"/>
                </a:solidFill>
              </a:rPr>
              <a:t>14</a:t>
            </a:r>
            <a:r>
              <a:rPr lang="en-US" dirty="0">
                <a:solidFill>
                  <a:srgbClr val="008000"/>
                </a:solidFill>
              </a:rPr>
              <a:t>; </a:t>
            </a:r>
            <a:r>
              <a:rPr lang="en" dirty="0">
                <a:solidFill>
                  <a:srgbClr val="008000"/>
                </a:solidFill>
              </a:rPr>
              <a:t> Bullock &amp; Boylan-Kolchin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uk-UA" dirty="0">
                <a:solidFill>
                  <a:srgbClr val="008000"/>
                </a:solidFill>
              </a:rPr>
              <a:t>’</a:t>
            </a:r>
            <a:r>
              <a:rPr lang="en" dirty="0">
                <a:solidFill>
                  <a:srgbClr val="008000"/>
                </a:solidFill>
              </a:rPr>
              <a:t>17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691680" y="188640"/>
            <a:ext cx="6768752" cy="558374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 lIns="95773" tIns="47887" rIns="95773" bIns="47887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0" dirty="0">
                <a:solidFill>
                  <a:srgbClr val="FF0000"/>
                </a:solidFill>
                <a:latin typeface="Arial"/>
                <a:ea typeface="PT Sans Narrow"/>
                <a:cs typeface="Arial"/>
                <a:sym typeface="PT Sans Narrow"/>
              </a:rPr>
              <a:t>The p</a:t>
            </a:r>
            <a:r>
              <a:rPr lang="en" sz="3600" kern="0" dirty="0">
                <a:solidFill>
                  <a:srgbClr val="FF0000"/>
                </a:solidFill>
                <a:latin typeface="Arial"/>
                <a:ea typeface="PT Sans Narrow"/>
                <a:cs typeface="Arial"/>
                <a:sym typeface="PT Sans Narrow"/>
              </a:rPr>
              <a:t>hysics of core formation</a:t>
            </a:r>
            <a:endParaRPr lang="en-GB" sz="32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52120" y="2564904"/>
            <a:ext cx="2088232" cy="1872208"/>
            <a:chOff x="5652120" y="2564904"/>
            <a:chExt cx="2088232" cy="1872208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6444208" y="2564904"/>
              <a:ext cx="144016" cy="72008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6948264" y="2636912"/>
              <a:ext cx="144016" cy="504056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7236296" y="2924944"/>
              <a:ext cx="432048" cy="36004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7164288" y="3573016"/>
              <a:ext cx="57606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7020272" y="3789040"/>
              <a:ext cx="576064" cy="36004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5652120" y="3501008"/>
              <a:ext cx="576064" cy="72008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6804248" y="3861048"/>
              <a:ext cx="288032" cy="576064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5940152" y="2924944"/>
              <a:ext cx="432048" cy="432048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H="1">
              <a:off x="5940152" y="3789040"/>
              <a:ext cx="432048" cy="36004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>
              <a:off x="6444208" y="3861048"/>
              <a:ext cx="144016" cy="576064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2" name="Oval 21"/>
          <p:cNvSpPr/>
          <p:nvPr/>
        </p:nvSpPr>
        <p:spPr>
          <a:xfrm>
            <a:off x="6516216" y="3356992"/>
            <a:ext cx="432048" cy="432048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A1E8D9"/>
              </a:buClr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23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build="p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e_D0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40" y="692616"/>
            <a:ext cx="5632704" cy="576072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99362" y="236538"/>
            <a:ext cx="6582596" cy="646331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600" dirty="0">
                <a:solidFill>
                  <a:srgbClr val="FF0000"/>
                </a:solidFill>
              </a:rPr>
              <a:t>Cores or cusps in simulations?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533" y="6341258"/>
            <a:ext cx="3701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000" dirty="0">
                <a:solidFill>
                  <a:srgbClr val="008000"/>
                </a:solidFill>
              </a:rPr>
              <a:t>Benitez-</a:t>
            </a:r>
            <a:r>
              <a:rPr lang="en-US" sz="2000" dirty="0" err="1">
                <a:solidFill>
                  <a:srgbClr val="008000"/>
                </a:solidFill>
              </a:rPr>
              <a:t>Llambay</a:t>
            </a:r>
            <a:r>
              <a:rPr lang="en-US" sz="2000" dirty="0">
                <a:solidFill>
                  <a:srgbClr val="008000"/>
                </a:solidFill>
              </a:rPr>
              <a:t>, CSF et al ‘17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8273" y="1340768"/>
            <a:ext cx="3378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000" dirty="0">
                <a:solidFill>
                  <a:srgbClr val="000000"/>
                </a:solidFill>
              </a:rPr>
              <a:t>Low threshold (e.g. EAGLE)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848" y="2636912"/>
            <a:ext cx="1838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000" dirty="0">
                <a:solidFill>
                  <a:srgbClr val="000000"/>
                </a:solidFill>
              </a:rPr>
              <a:t>High threshold </a:t>
            </a:r>
          </a:p>
        </p:txBody>
      </p:sp>
      <p:cxnSp>
        <p:nvCxnSpPr>
          <p:cNvPr id="8" name="Curved Connector 7"/>
          <p:cNvCxnSpPr/>
          <p:nvPr/>
        </p:nvCxnSpPr>
        <p:spPr bwMode="auto">
          <a:xfrm rot="10800000" flipV="1">
            <a:off x="4283968" y="1700808"/>
            <a:ext cx="504056" cy="216024"/>
          </a:xfrm>
          <a:prstGeom prst="curvedConnector3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Curved Connector 9"/>
          <p:cNvCxnSpPr/>
          <p:nvPr/>
        </p:nvCxnSpPr>
        <p:spPr bwMode="auto">
          <a:xfrm flipV="1">
            <a:off x="3923928" y="2492896"/>
            <a:ext cx="432048" cy="216024"/>
          </a:xfrm>
          <a:prstGeom prst="curvedConnector3">
            <a:avLst/>
          </a:prstGeom>
          <a:noFill/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16609821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50700" y="406405"/>
            <a:ext cx="6569772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“small-scale crisis” of CDM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4653" y="2539964"/>
            <a:ext cx="5763116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“missing satellites”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The “too-big-to-fail”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The “plane of satellites” problem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The “core-cusp” problem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4A9349A-E571-5C4A-AC38-4A699093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514815"/>
            <a:ext cx="4337524" cy="461665"/>
          </a:xfrm>
          <a:prstGeom prst="rect">
            <a:avLst/>
          </a:prstGeom>
          <a:solidFill>
            <a:srgbClr val="F2B35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 four “problems” of CDM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Symbo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C289D0-5AB2-2E48-A676-DBA0AEB946C7}"/>
              </a:ext>
            </a:extLst>
          </p:cNvPr>
          <p:cNvSpPr txBox="1"/>
          <p:nvPr/>
        </p:nvSpPr>
        <p:spPr>
          <a:xfrm>
            <a:off x="235562" y="5301208"/>
            <a:ext cx="887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</a:rPr>
              <a:t>1, 2, 4 </a:t>
            </a:r>
            <a:r>
              <a:rPr lang="en-US" sz="2800" dirty="0">
                <a:sym typeface="Wingdings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 problems only if you ignore galaxy formation!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97806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43808" y="406405"/>
            <a:ext cx="5040560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600" dirty="0">
                <a:solidFill>
                  <a:srgbClr val="FF0000"/>
                </a:solidFill>
              </a:rPr>
              <a:t>Is </a:t>
            </a:r>
            <a:r>
              <a:rPr lang="en-GB" sz="3600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en-GB" sz="3600" dirty="0">
                <a:solidFill>
                  <a:srgbClr val="FF0000"/>
                </a:solidFill>
              </a:rPr>
              <a:t>CDM incorrect?  </a:t>
            </a:r>
            <a:endParaRPr lang="en-GB" sz="3600" dirty="0">
              <a:solidFill>
                <a:srgbClr val="FF0000"/>
              </a:solidFill>
              <a:cs typeface="Symbo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6655EC-6C66-9F40-80C9-7579F9D6E572}"/>
              </a:ext>
            </a:extLst>
          </p:cNvPr>
          <p:cNvGrpSpPr/>
          <p:nvPr/>
        </p:nvGrpSpPr>
        <p:grpSpPr>
          <a:xfrm>
            <a:off x="179512" y="1514815"/>
            <a:ext cx="7707332" cy="3498361"/>
            <a:chOff x="179512" y="1514815"/>
            <a:chExt cx="7707332" cy="3498361"/>
          </a:xfrm>
        </p:grpSpPr>
        <p:sp>
          <p:nvSpPr>
            <p:cNvPr id="5" name="TextBox 4"/>
            <p:cNvSpPr txBox="1"/>
            <p:nvPr/>
          </p:nvSpPr>
          <p:spPr>
            <a:xfrm>
              <a:off x="2123728" y="2550964"/>
              <a:ext cx="5763116" cy="2462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 algn="l">
                <a:buClr>
                  <a:srgbClr val="FF0000"/>
                </a:buClr>
                <a:buFontTx/>
                <a:buAutoNum type="arabicPeriod"/>
              </a:pPr>
              <a:r>
                <a:rPr lang="en-US" sz="2800" dirty="0">
                  <a:solidFill>
                    <a:srgbClr val="000000"/>
                  </a:solidFill>
                </a:rPr>
                <a:t>The “missing satellites” problem</a:t>
              </a:r>
            </a:p>
            <a:p>
              <a:pPr marL="457200" indent="-457200" algn="l">
                <a:buClr>
                  <a:srgbClr val="FF0000"/>
                </a:buClr>
                <a:buFontTx/>
                <a:buAutoNum type="arabicPeriod"/>
              </a:pPr>
              <a:r>
                <a:rPr lang="en-US" sz="2800" dirty="0">
                  <a:solidFill>
                    <a:srgbClr val="000000"/>
                  </a:solidFill>
                </a:rPr>
                <a:t>The “too-big-to-fail” problem</a:t>
              </a:r>
            </a:p>
            <a:p>
              <a:pPr marL="457200" indent="-457200" algn="l">
                <a:buClr>
                  <a:srgbClr val="FF0000"/>
                </a:buClr>
                <a:buFontTx/>
                <a:buAutoNum type="arabicPeriod"/>
              </a:pPr>
              <a:r>
                <a:rPr lang="en-US" sz="2800" dirty="0">
                  <a:solidFill>
                    <a:srgbClr val="000000"/>
                  </a:solidFill>
                </a:rPr>
                <a:t>The “plane of satellites” problem</a:t>
              </a:r>
            </a:p>
            <a:p>
              <a:pPr marL="457200" indent="-457200" algn="l">
                <a:buClr>
                  <a:srgbClr val="FF0000"/>
                </a:buClr>
                <a:buFontTx/>
                <a:buAutoNum type="arabicPeriod"/>
              </a:pPr>
              <a:r>
                <a:rPr lang="en-US" sz="2800" dirty="0">
                  <a:solidFill>
                    <a:srgbClr val="000000"/>
                  </a:solidFill>
                </a:rPr>
                <a:t>The “core-cusp” problem </a:t>
              </a:r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34A9349A-E571-5C4A-AC38-4A6990938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1514815"/>
              <a:ext cx="4337524" cy="461665"/>
            </a:xfrm>
            <a:prstGeom prst="rect">
              <a:avLst/>
            </a:prstGeom>
            <a:solidFill>
              <a:srgbClr val="F2B35D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dirty="0"/>
                <a:t>The  four “problems” of CDM</a:t>
              </a:r>
              <a:endParaRPr lang="en-GB" dirty="0">
                <a:cs typeface="Symbo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CBBC5F-F655-0E4D-BBFE-BA2241BCEC4C}"/>
              </a:ext>
            </a:extLst>
          </p:cNvPr>
          <p:cNvGrpSpPr/>
          <p:nvPr/>
        </p:nvGrpSpPr>
        <p:grpSpPr>
          <a:xfrm>
            <a:off x="827584" y="2420888"/>
            <a:ext cx="7776864" cy="3456037"/>
            <a:chOff x="827584" y="2420888"/>
            <a:chExt cx="7776864" cy="345603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8C2F05-05A8-894C-AF24-D96B194DCCC5}"/>
                </a:ext>
              </a:extLst>
            </p:cNvPr>
            <p:cNvSpPr txBox="1"/>
            <p:nvPr/>
          </p:nvSpPr>
          <p:spPr>
            <a:xfrm>
              <a:off x="827584" y="5415260"/>
              <a:ext cx="7776864" cy="4616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70C0"/>
                  </a:solidFill>
                </a:rPr>
                <a:t> Solved before they became a “problem” for CDM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5CB5416-4651-8148-BAA0-E5880E5FC48B}"/>
                </a:ext>
              </a:extLst>
            </p:cNvPr>
            <p:cNvSpPr/>
            <p:nvPr/>
          </p:nvSpPr>
          <p:spPr bwMode="auto">
            <a:xfrm>
              <a:off x="1475656" y="2420888"/>
              <a:ext cx="6696744" cy="79208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52EB9C67-98A3-1542-A9C9-62F116591E5D}"/>
                </a:ext>
              </a:extLst>
            </p:cNvPr>
            <p:cNvCxnSpPr>
              <a:cxnSpLocks/>
              <a:stCxn id="31" idx="2"/>
              <a:endCxn id="30" idx="1"/>
            </p:cNvCxnSpPr>
            <p:nvPr/>
          </p:nvCxnSpPr>
          <p:spPr bwMode="auto">
            <a:xfrm rot="10800000" flipV="1">
              <a:off x="827584" y="2816931"/>
              <a:ext cx="648072" cy="2829161"/>
            </a:xfrm>
            <a:prstGeom prst="curvedConnector3">
              <a:avLst>
                <a:gd name="adj1" fmla="val 135274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E82BBF-2E15-1540-A8FC-104DD29261C5}"/>
              </a:ext>
            </a:extLst>
          </p:cNvPr>
          <p:cNvGrpSpPr/>
          <p:nvPr/>
        </p:nvGrpSpPr>
        <p:grpSpPr>
          <a:xfrm>
            <a:off x="1403648" y="4293096"/>
            <a:ext cx="7128792" cy="1080120"/>
            <a:chOff x="1403648" y="4293096"/>
            <a:chExt cx="7128792" cy="10801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8DC55F-BB2C-554C-86B1-65464E9D6197}"/>
                </a:ext>
              </a:extLst>
            </p:cNvPr>
            <p:cNvSpPr/>
            <p:nvPr/>
          </p:nvSpPr>
          <p:spPr bwMode="auto">
            <a:xfrm>
              <a:off x="1403648" y="4293096"/>
              <a:ext cx="6696744" cy="79208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EA5D4E1C-9BD6-8246-83CB-29B7D58BB3B7}"/>
                </a:ext>
              </a:extLst>
            </p:cNvPr>
            <p:cNvCxnSpPr>
              <a:cxnSpLocks/>
              <a:stCxn id="8" idx="6"/>
            </p:cNvCxnSpPr>
            <p:nvPr/>
          </p:nvCxnSpPr>
          <p:spPr bwMode="auto">
            <a:xfrm>
              <a:off x="8100392" y="4689140"/>
              <a:ext cx="432048" cy="684076"/>
            </a:xfrm>
            <a:prstGeom prst="curvedConnector2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94194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nch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34" y="0"/>
            <a:ext cx="5414962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692696"/>
            <a:ext cx="3816424" cy="461665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How to rule out CDM</a:t>
            </a:r>
          </a:p>
        </p:txBody>
      </p:sp>
    </p:spTree>
    <p:extLst>
      <p:ext uri="{BB962C8B-B14F-4D97-AF65-F5344CB8AC3E}">
        <p14:creationId xmlns:p14="http://schemas.microsoft.com/office/powerpoint/2010/main" val="213126989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Box 2"/>
          <p:cNvSpPr txBox="1">
            <a:spLocks noChangeArrowheads="1"/>
          </p:cNvSpPr>
          <p:nvPr/>
        </p:nvSpPr>
        <p:spPr bwMode="auto">
          <a:xfrm>
            <a:off x="1455738" y="1079186"/>
            <a:ext cx="2390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cold dark matter</a:t>
            </a:r>
          </a:p>
        </p:txBody>
      </p:sp>
      <p:sp>
        <p:nvSpPr>
          <p:cNvPr id="228357" name="Rectangle 6"/>
          <p:cNvSpPr>
            <a:spLocks noChangeArrowheads="1"/>
          </p:cNvSpPr>
          <p:nvPr/>
        </p:nvSpPr>
        <p:spPr bwMode="auto">
          <a:xfrm>
            <a:off x="0" y="119856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8358" name="Rectangle 7"/>
          <p:cNvSpPr>
            <a:spLocks noChangeArrowheads="1"/>
          </p:cNvSpPr>
          <p:nvPr/>
        </p:nvSpPr>
        <p:spPr bwMode="auto">
          <a:xfrm>
            <a:off x="9032875" y="142081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8359" name="Picture 8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3" t="3999" r="1263"/>
          <a:stretch>
            <a:fillRect/>
          </a:stretch>
        </p:blipFill>
        <p:spPr bwMode="auto">
          <a:xfrm>
            <a:off x="4580921" y="1455431"/>
            <a:ext cx="456673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1" name="Rectangle 3"/>
          <p:cNvSpPr>
            <a:spLocks noChangeArrowheads="1"/>
          </p:cNvSpPr>
          <p:nvPr/>
        </p:nvSpPr>
        <p:spPr bwMode="auto">
          <a:xfrm>
            <a:off x="2093913" y="211138"/>
            <a:ext cx="692521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600" dirty="0">
                <a:solidFill>
                  <a:srgbClr val="DE0A0D"/>
                </a:solidFill>
              </a:rPr>
              <a:t>Can we distinguish CDM/WDM? </a:t>
            </a:r>
          </a:p>
        </p:txBody>
      </p:sp>
      <p:pic>
        <p:nvPicPr>
          <p:cNvPr id="228360" name="Picture 10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403223" y="1534278"/>
            <a:ext cx="464117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1975680" y="3193618"/>
            <a:ext cx="5980696" cy="1341906"/>
          </a:xfrm>
          <a:prstGeom prst="rect">
            <a:avLst/>
          </a:prstGeom>
          <a:solidFill>
            <a:srgbClr val="FFCC00">
              <a:alpha val="30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FFFFFF"/>
                </a:solidFill>
              </a:rPr>
              <a:t>Rather than counting faint galaxies,</a:t>
            </a:r>
          </a:p>
          <a:p>
            <a:pPr>
              <a:lnSpc>
                <a:spcPct val="8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FFFFFF"/>
                </a:solidFill>
              </a:rPr>
              <a:t>count the number of dark halos (”failed dwarfs”) </a:t>
            </a:r>
          </a:p>
        </p:txBody>
      </p:sp>
      <p:sp>
        <p:nvSpPr>
          <p:cNvPr id="228355" name="TextBox 3"/>
          <p:cNvSpPr txBox="1">
            <a:spLocks noChangeArrowheads="1"/>
          </p:cNvSpPr>
          <p:nvPr/>
        </p:nvSpPr>
        <p:spPr bwMode="auto">
          <a:xfrm>
            <a:off x="5418022" y="1085573"/>
            <a:ext cx="3017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warm dark matter </a:t>
            </a:r>
          </a:p>
        </p:txBody>
      </p:sp>
    </p:spTree>
    <p:extLst>
      <p:ext uri="{BB962C8B-B14F-4D97-AF65-F5344CB8AC3E}">
        <p14:creationId xmlns:p14="http://schemas.microsoft.com/office/powerpoint/2010/main" val="355556345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Box 2"/>
          <p:cNvSpPr txBox="1">
            <a:spLocks noChangeArrowheads="1"/>
          </p:cNvSpPr>
          <p:nvPr/>
        </p:nvSpPr>
        <p:spPr bwMode="auto">
          <a:xfrm>
            <a:off x="1455738" y="1079186"/>
            <a:ext cx="2390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cold dark matter</a:t>
            </a:r>
          </a:p>
        </p:txBody>
      </p:sp>
      <p:sp>
        <p:nvSpPr>
          <p:cNvPr id="228357" name="Rectangle 6"/>
          <p:cNvSpPr>
            <a:spLocks noChangeArrowheads="1"/>
          </p:cNvSpPr>
          <p:nvPr/>
        </p:nvSpPr>
        <p:spPr bwMode="auto">
          <a:xfrm>
            <a:off x="0" y="119856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8358" name="Rectangle 7"/>
          <p:cNvSpPr>
            <a:spLocks noChangeArrowheads="1"/>
          </p:cNvSpPr>
          <p:nvPr/>
        </p:nvSpPr>
        <p:spPr bwMode="auto">
          <a:xfrm>
            <a:off x="9032875" y="142081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8359" name="Picture 8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3" t="3999" r="1263"/>
          <a:stretch>
            <a:fillRect/>
          </a:stretch>
        </p:blipFill>
        <p:spPr bwMode="auto">
          <a:xfrm>
            <a:off x="4580921" y="1455431"/>
            <a:ext cx="456673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1" name="Rectangle 3"/>
          <p:cNvSpPr>
            <a:spLocks noChangeArrowheads="1"/>
          </p:cNvSpPr>
          <p:nvPr/>
        </p:nvSpPr>
        <p:spPr bwMode="auto">
          <a:xfrm>
            <a:off x="2093913" y="211138"/>
            <a:ext cx="692521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600" dirty="0">
                <a:solidFill>
                  <a:srgbClr val="DE0A0D"/>
                </a:solidFill>
              </a:rPr>
              <a:t>Can we distinguish CDM/WDM? </a:t>
            </a:r>
          </a:p>
        </p:txBody>
      </p:sp>
      <p:pic>
        <p:nvPicPr>
          <p:cNvPr id="228360" name="Picture 10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403223" y="1534278"/>
            <a:ext cx="464117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1975680" y="2636912"/>
            <a:ext cx="5980696" cy="2117503"/>
          </a:xfrm>
          <a:prstGeom prst="rect">
            <a:avLst/>
          </a:prstGeom>
          <a:solidFill>
            <a:srgbClr val="FFCC00">
              <a:alpha val="30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FFFFFF"/>
                </a:solidFill>
              </a:rPr>
              <a:t>Three ways to count dark halos </a:t>
            </a:r>
          </a:p>
          <a:p>
            <a:pPr marL="514350" indent="-514350" algn="l">
              <a:lnSpc>
                <a:spcPct val="80000"/>
              </a:lnSpc>
              <a:buClrTx/>
              <a:buSzTx/>
              <a:buFontTx/>
              <a:buAutoNum type="arabicPeriod"/>
            </a:pPr>
            <a:r>
              <a:rPr lang="en-US" sz="2800" dirty="0" err="1">
                <a:solidFill>
                  <a:srgbClr val="FFFFFF"/>
                </a:solidFill>
              </a:rPr>
              <a:t>ReLHICS</a:t>
            </a:r>
            <a:r>
              <a:rPr lang="en-US" sz="2800" dirty="0">
                <a:solidFill>
                  <a:srgbClr val="FFFFFF"/>
                </a:solidFill>
              </a:rPr>
              <a:t> (</a:t>
            </a:r>
            <a:r>
              <a:rPr lang="en-US" sz="2000" dirty="0">
                <a:solidFill>
                  <a:srgbClr val="00B050"/>
                </a:solidFill>
              </a:rPr>
              <a:t>Benitez-</a:t>
            </a:r>
            <a:r>
              <a:rPr lang="en-US" sz="2000" dirty="0" err="1">
                <a:solidFill>
                  <a:srgbClr val="00B050"/>
                </a:solidFill>
              </a:rPr>
              <a:t>Llambay</a:t>
            </a:r>
            <a:r>
              <a:rPr lang="en-US" sz="2800" dirty="0">
                <a:solidFill>
                  <a:srgbClr val="FFFFFF"/>
                </a:solidFill>
              </a:rPr>
              <a:t>)</a:t>
            </a:r>
          </a:p>
          <a:p>
            <a:pPr marL="514350" indent="-514350" algn="l">
              <a:lnSpc>
                <a:spcPct val="80000"/>
              </a:lnSpc>
              <a:buClrTx/>
              <a:buSzTx/>
              <a:buFontTx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Gaps in streams (</a:t>
            </a:r>
            <a:r>
              <a:rPr lang="en-US" sz="2000" dirty="0" err="1">
                <a:solidFill>
                  <a:srgbClr val="00B050"/>
                </a:solidFill>
              </a:rPr>
              <a:t>Erkal</a:t>
            </a:r>
            <a:r>
              <a:rPr lang="en-US" sz="2800" dirty="0">
                <a:solidFill>
                  <a:srgbClr val="FFFFFF"/>
                </a:solidFill>
              </a:rPr>
              <a:t>)</a:t>
            </a:r>
          </a:p>
          <a:p>
            <a:pPr marL="514350" indent="-514350" algn="l">
              <a:lnSpc>
                <a:spcPct val="80000"/>
              </a:lnSpc>
              <a:buClrTx/>
              <a:buSzTx/>
              <a:buFontTx/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Gravitational lensing (</a:t>
            </a:r>
            <a:r>
              <a:rPr lang="en-US" sz="2000" dirty="0">
                <a:solidFill>
                  <a:srgbClr val="00B050"/>
                </a:solidFill>
              </a:rPr>
              <a:t>Nirenberg</a:t>
            </a:r>
            <a:r>
              <a:rPr lang="en-US" sz="28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28355" name="TextBox 3"/>
          <p:cNvSpPr txBox="1">
            <a:spLocks noChangeArrowheads="1"/>
          </p:cNvSpPr>
          <p:nvPr/>
        </p:nvSpPr>
        <p:spPr bwMode="auto">
          <a:xfrm>
            <a:off x="5418022" y="1085573"/>
            <a:ext cx="3017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warm dark matter </a:t>
            </a:r>
          </a:p>
        </p:txBody>
      </p:sp>
    </p:spTree>
    <p:extLst>
      <p:ext uri="{BB962C8B-B14F-4D97-AF65-F5344CB8AC3E}">
        <p14:creationId xmlns:p14="http://schemas.microsoft.com/office/powerpoint/2010/main" val="101604334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8" descr="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/>
          <a:stretch/>
        </p:blipFill>
        <p:spPr bwMode="auto">
          <a:xfrm>
            <a:off x="0" y="0"/>
            <a:ext cx="9158766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02" y="3243263"/>
            <a:ext cx="482600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dm_wdm_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3839148" y="4858752"/>
            <a:ext cx="1845858" cy="182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3853991" y="4386166"/>
            <a:ext cx="1550456" cy="4725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04447" y="4400935"/>
            <a:ext cx="265793" cy="5021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21420000">
            <a:off x="4267446" y="5065505"/>
            <a:ext cx="989339" cy="443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357798" y="4818168"/>
            <a:ext cx="860407" cy="276999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1200" dirty="0">
                <a:solidFill>
                  <a:srgbClr val="FFFFFF"/>
                </a:solidFill>
              </a:rPr>
              <a:t>0.5 </a:t>
            </a:r>
            <a:r>
              <a:rPr lang="en-US" sz="1200" dirty="0" err="1">
                <a:solidFill>
                  <a:srgbClr val="FFFFFF"/>
                </a:solidFill>
              </a:rPr>
              <a:t>Mpc</a:t>
            </a:r>
            <a:r>
              <a:rPr lang="en-US" sz="1200" dirty="0">
                <a:solidFill>
                  <a:srgbClr val="FFFFFF"/>
                </a:solidFill>
              </a:rPr>
              <a:t>/h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039323" y="49024"/>
            <a:ext cx="7146790" cy="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Tx/>
              <a:buSzTx/>
              <a:buFontTx/>
              <a:buNone/>
            </a:pPr>
            <a:r>
              <a:rPr lang="en-US" dirty="0">
                <a:solidFill>
                  <a:srgbClr val="EDFF1C"/>
                </a:solidFill>
              </a:rPr>
              <a:t>The Millennium/Aquarius/Phoenix simulation series</a:t>
            </a:r>
          </a:p>
        </p:txBody>
      </p:sp>
      <p:pic>
        <p:nvPicPr>
          <p:cNvPr id="24" name="Picture 3" descr="logo_virgo"/>
          <p:cNvPicPr>
            <a:picLocks noChangeAspect="1" noChangeArrowheads="1"/>
          </p:cNvPicPr>
          <p:nvPr/>
        </p:nvPicPr>
        <p:blipFill>
          <a:blip r:embed="rId6"/>
          <a:srcRect b="17460"/>
          <a:stretch>
            <a:fillRect/>
          </a:stretch>
        </p:blipFill>
        <p:spPr bwMode="auto">
          <a:xfrm>
            <a:off x="44428" y="-14288"/>
            <a:ext cx="1795462" cy="7762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-98777" y="6178856"/>
            <a:ext cx="2882723" cy="70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7" rIns="91307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2000" dirty="0" err="1">
                <a:solidFill>
                  <a:srgbClr val="EDFF1C"/>
                </a:solidFill>
              </a:rPr>
              <a:t>Springel</a:t>
            </a:r>
            <a:r>
              <a:rPr lang="en-US" sz="2000" dirty="0">
                <a:solidFill>
                  <a:srgbClr val="EDFF1C"/>
                </a:solidFill>
              </a:rPr>
              <a:t> et al ‘05, </a:t>
            </a:r>
            <a:r>
              <a:rPr lang="uk-UA" sz="2000" dirty="0">
                <a:solidFill>
                  <a:srgbClr val="EDFF1C"/>
                </a:solidFill>
              </a:rPr>
              <a:t>’</a:t>
            </a:r>
            <a:r>
              <a:rPr lang="en-US" sz="2000" dirty="0">
                <a:solidFill>
                  <a:srgbClr val="EDFF1C"/>
                </a:solidFill>
              </a:rPr>
              <a:t>08, </a:t>
            </a:r>
            <a:r>
              <a:rPr lang="en-US" sz="2000" dirty="0" err="1">
                <a:solidFill>
                  <a:srgbClr val="EDFF1C"/>
                </a:solidFill>
              </a:rPr>
              <a:t>Gao</a:t>
            </a:r>
            <a:r>
              <a:rPr lang="en-US" sz="2000" dirty="0">
                <a:solidFill>
                  <a:srgbClr val="EDFF1C"/>
                </a:solidFill>
              </a:rPr>
              <a:t> et al ‘11</a:t>
            </a:r>
          </a:p>
        </p:txBody>
      </p:sp>
    </p:spTree>
    <p:extLst>
      <p:ext uri="{BB962C8B-B14F-4D97-AF65-F5344CB8AC3E}">
        <p14:creationId xmlns:p14="http://schemas.microsoft.com/office/powerpoint/2010/main" val="3968360422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55871" y="241300"/>
            <a:ext cx="6408554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600" dirty="0">
                <a:solidFill>
                  <a:srgbClr val="FF0000"/>
                </a:solidFill>
              </a:rPr>
              <a:t>The </a:t>
            </a:r>
            <a:r>
              <a:rPr lang="en-GB" sz="3600" dirty="0" err="1">
                <a:solidFill>
                  <a:srgbClr val="FF0000"/>
                </a:solidFill>
              </a:rPr>
              <a:t>subhalo</a:t>
            </a:r>
            <a:r>
              <a:rPr lang="en-GB" sz="3600" dirty="0">
                <a:solidFill>
                  <a:srgbClr val="FF0000"/>
                </a:solidFill>
              </a:rPr>
              <a:t> mass function</a:t>
            </a:r>
            <a:endParaRPr lang="en-GB" sz="3600" dirty="0">
              <a:solidFill>
                <a:srgbClr val="FF0000"/>
              </a:solidFill>
              <a:cs typeface="Symbo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64146" y="1218632"/>
            <a:ext cx="4140748" cy="2133596"/>
            <a:chOff x="132109" y="1423872"/>
            <a:chExt cx="3649425" cy="1825732"/>
          </a:xfrm>
        </p:grpSpPr>
        <p:pic>
          <p:nvPicPr>
            <p:cNvPr id="6" name="Picture 10" descr="cdm_wdm_images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9" r="51244"/>
            <a:stretch>
              <a:fillRect/>
            </a:stretch>
          </p:blipFill>
          <p:spPr bwMode="auto">
            <a:xfrm>
              <a:off x="132109" y="1428364"/>
              <a:ext cx="1843586" cy="182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cdm_wdm_images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3" t="3999" r="1263"/>
            <a:stretch>
              <a:fillRect/>
            </a:stretch>
          </p:blipFill>
          <p:spPr bwMode="auto">
            <a:xfrm>
              <a:off x="1966977" y="1423872"/>
              <a:ext cx="1814557" cy="182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 descr="SubMassFun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"/>
          <a:stretch/>
        </p:blipFill>
        <p:spPr>
          <a:xfrm>
            <a:off x="4034604" y="1188411"/>
            <a:ext cx="5122225" cy="5053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869" y="343782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dirty="0">
                <a:solidFill>
                  <a:srgbClr val="FFFFFF"/>
                </a:solidFill>
              </a:rPr>
              <a:t>CDM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1049" y="3461943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dirty="0">
                <a:solidFill>
                  <a:srgbClr val="FFFFFF"/>
                </a:solidFill>
              </a:rPr>
              <a:t>WDM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10494" y="1347389"/>
            <a:ext cx="762394" cy="686848"/>
            <a:chOff x="7595918" y="859937"/>
            <a:chExt cx="762394" cy="686848"/>
          </a:xfrm>
        </p:grpSpPr>
        <p:sp>
          <p:nvSpPr>
            <p:cNvPr id="12" name="TextBox 11"/>
            <p:cNvSpPr txBox="1"/>
            <p:nvPr/>
          </p:nvSpPr>
          <p:spPr>
            <a:xfrm>
              <a:off x="7595918" y="859937"/>
              <a:ext cx="710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1800" dirty="0">
                  <a:solidFill>
                    <a:srgbClr val="0000FF"/>
                  </a:solidFill>
                </a:rPr>
                <a:t>CDM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96790" y="1177453"/>
              <a:ext cx="76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1800" dirty="0">
                  <a:solidFill>
                    <a:srgbClr val="FF0000"/>
                  </a:solidFill>
                </a:rPr>
                <a:t>WDM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513278" y="2071604"/>
            <a:ext cx="2602733" cy="1121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sz="1800" dirty="0" err="1">
                <a:solidFill>
                  <a:srgbClr val="000000"/>
                </a:solidFill>
              </a:rPr>
              <a:t>m</a:t>
            </a:r>
            <a:r>
              <a:rPr lang="en-US" sz="180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>
                <a:solidFill>
                  <a:srgbClr val="000000"/>
                </a:solidFill>
              </a:rPr>
              <a:t>  = 7 </a:t>
            </a:r>
            <a:r>
              <a:rPr lang="en-US" sz="1800" dirty="0" err="1">
                <a:solidFill>
                  <a:srgbClr val="000000"/>
                </a:solidFill>
              </a:rPr>
              <a:t>keV</a:t>
            </a:r>
            <a:r>
              <a:rPr lang="en-US" sz="1800" dirty="0">
                <a:solidFill>
                  <a:srgbClr val="000000"/>
                </a:solidFill>
              </a:rPr>
              <a:t>, L</a:t>
            </a:r>
            <a:r>
              <a:rPr lang="en-US" sz="1800" baseline="-25000" dirty="0">
                <a:solidFill>
                  <a:srgbClr val="000000"/>
                </a:solidFill>
              </a:rPr>
              <a:t>6 </a:t>
            </a:r>
            <a:r>
              <a:rPr lang="en-US" sz="1800" dirty="0">
                <a:solidFill>
                  <a:srgbClr val="000000"/>
                </a:solidFill>
              </a:rPr>
              <a:t>= 10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“coldest” 7keV sterile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cs typeface="Symbol" charset="2"/>
              </a:rPr>
              <a:t> n 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        (</a:t>
            </a:r>
            <a:r>
              <a:rPr lang="en-US" sz="1800" dirty="0" err="1">
                <a:solidFill>
                  <a:srgbClr val="000000"/>
                </a:solidFill>
              </a:rPr>
              <a:t>m</a:t>
            </a:r>
            <a:r>
              <a:rPr lang="en-US" sz="1800" baseline="-25000" dirty="0" err="1">
                <a:solidFill>
                  <a:srgbClr val="000000"/>
                </a:solidFill>
              </a:rPr>
              <a:t>thermal</a:t>
            </a:r>
            <a:r>
              <a:rPr lang="en-US" sz="1800" dirty="0">
                <a:solidFill>
                  <a:srgbClr val="000000"/>
                </a:solidFill>
              </a:rPr>
              <a:t>= 3.3 </a:t>
            </a:r>
            <a:r>
              <a:rPr lang="en-US" sz="1800" dirty="0" err="1">
                <a:solidFill>
                  <a:srgbClr val="000000"/>
                </a:solidFill>
              </a:rPr>
              <a:t>keV</a:t>
            </a:r>
            <a:r>
              <a:rPr lang="en-US" sz="1800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07023" y="4594322"/>
            <a:ext cx="4312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3 x fewer WDM </a:t>
            </a:r>
            <a:r>
              <a:rPr lang="en-US" dirty="0" err="1">
                <a:solidFill>
                  <a:srgbClr val="FFFFFF"/>
                </a:solidFill>
              </a:rPr>
              <a:t>subhalos</a:t>
            </a:r>
            <a:r>
              <a:rPr lang="en-US" dirty="0">
                <a:solidFill>
                  <a:srgbClr val="FFFFFF"/>
                </a:solidFill>
              </a:rPr>
              <a:t> at 3x10</a:t>
            </a:r>
            <a:r>
              <a:rPr lang="en-US" baseline="30000" dirty="0">
                <a:solidFill>
                  <a:srgbClr val="FFFFFF"/>
                </a:solidFill>
              </a:rPr>
              <a:t>9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-25000" dirty="0">
                <a:solidFill>
                  <a:srgbClr val="FFFFFF"/>
                </a:solidFill>
              </a:rPr>
              <a:t>o</a:t>
            </a:r>
          </a:p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10 x fewer at 10</a:t>
            </a:r>
            <a:r>
              <a:rPr lang="en-US" baseline="30000" dirty="0">
                <a:solidFill>
                  <a:srgbClr val="FFFFFF"/>
                </a:solidFill>
              </a:rPr>
              <a:t>8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-25000" dirty="0">
                <a:solidFill>
                  <a:srgbClr val="FFFFFF"/>
                </a:solidFill>
              </a:rPr>
              <a:t>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96136" y="2780928"/>
            <a:ext cx="216024" cy="201622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24128" y="2564904"/>
            <a:ext cx="585732" cy="2304256"/>
            <a:chOff x="5724128" y="2564904"/>
            <a:chExt cx="585732" cy="2304256"/>
          </a:xfrm>
        </p:grpSpPr>
        <p:cxnSp>
          <p:nvCxnSpPr>
            <p:cNvPr id="17" name="Straight Connector 16"/>
            <p:cNvCxnSpPr/>
            <p:nvPr/>
          </p:nvCxnSpPr>
          <p:spPr bwMode="auto">
            <a:xfrm>
              <a:off x="5724128" y="2564904"/>
              <a:ext cx="0" cy="2304256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5826050" y="3645024"/>
              <a:ext cx="483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Tx/>
                <a:buNone/>
              </a:pPr>
              <a:r>
                <a:rPr lang="en-US" sz="2000" dirty="0">
                  <a:solidFill>
                    <a:srgbClr val="FF0000"/>
                  </a:solidFill>
                </a:rPr>
                <a:t>m</a:t>
              </a:r>
              <a:r>
                <a:rPr lang="en-US" sz="2000" baseline="-25000" dirty="0">
                  <a:solidFill>
                    <a:srgbClr val="FF0000"/>
                  </a:solidFill>
                </a:rPr>
                <a:t>c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 bwMode="auto">
          <a:xfrm rot="2336789">
            <a:off x="4787007" y="1946619"/>
            <a:ext cx="778759" cy="501235"/>
          </a:xfrm>
          <a:prstGeom prst="rect">
            <a:avLst/>
          </a:prstGeom>
          <a:solidFill>
            <a:srgbClr val="CACAC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 rot="2336789">
            <a:off x="5013647" y="2300833"/>
            <a:ext cx="700884" cy="49259"/>
          </a:xfrm>
          <a:prstGeom prst="rect">
            <a:avLst/>
          </a:prstGeom>
          <a:solidFill>
            <a:srgbClr val="CACAC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1983158">
            <a:off x="5732075" y="2612318"/>
            <a:ext cx="200130" cy="88519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971287" flipV="1">
            <a:off x="5611829" y="2456629"/>
            <a:ext cx="429491" cy="253947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527" y="6309320"/>
            <a:ext cx="2394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000" dirty="0">
                <a:solidFill>
                  <a:srgbClr val="008000"/>
                </a:solidFill>
              </a:rPr>
              <a:t>Bose, CSF et al ‘16</a:t>
            </a:r>
          </a:p>
        </p:txBody>
      </p:sp>
    </p:spTree>
    <p:extLst>
      <p:ext uri="{BB962C8B-B14F-4D97-AF65-F5344CB8AC3E}">
        <p14:creationId xmlns:p14="http://schemas.microsoft.com/office/powerpoint/2010/main" val="251355743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Box 2"/>
          <p:cNvSpPr txBox="1">
            <a:spLocks noChangeArrowheads="1"/>
          </p:cNvSpPr>
          <p:nvPr/>
        </p:nvSpPr>
        <p:spPr bwMode="auto">
          <a:xfrm>
            <a:off x="1455738" y="1079186"/>
            <a:ext cx="2390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cold dark matter</a:t>
            </a:r>
          </a:p>
        </p:txBody>
      </p:sp>
      <p:sp>
        <p:nvSpPr>
          <p:cNvPr id="228357" name="Rectangle 6"/>
          <p:cNvSpPr>
            <a:spLocks noChangeArrowheads="1"/>
          </p:cNvSpPr>
          <p:nvPr/>
        </p:nvSpPr>
        <p:spPr bwMode="auto">
          <a:xfrm>
            <a:off x="0" y="119856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8358" name="Rectangle 7"/>
          <p:cNvSpPr>
            <a:spLocks noChangeArrowheads="1"/>
          </p:cNvSpPr>
          <p:nvPr/>
        </p:nvSpPr>
        <p:spPr bwMode="auto">
          <a:xfrm>
            <a:off x="9032875" y="1420813"/>
            <a:ext cx="125413" cy="4619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8359" name="Picture 8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3" t="3999" r="1263"/>
          <a:stretch>
            <a:fillRect/>
          </a:stretch>
        </p:blipFill>
        <p:spPr bwMode="auto">
          <a:xfrm>
            <a:off x="4580921" y="1455431"/>
            <a:ext cx="456673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1" name="Rectangle 3"/>
          <p:cNvSpPr>
            <a:spLocks noChangeArrowheads="1"/>
          </p:cNvSpPr>
          <p:nvPr/>
        </p:nvSpPr>
        <p:spPr bwMode="auto">
          <a:xfrm>
            <a:off x="2093913" y="211138"/>
            <a:ext cx="6925218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600" dirty="0">
                <a:solidFill>
                  <a:srgbClr val="DE0A0D"/>
                </a:solidFill>
              </a:rPr>
              <a:t>Can we distinguish CDM/WDM? </a:t>
            </a:r>
          </a:p>
        </p:txBody>
      </p:sp>
      <p:pic>
        <p:nvPicPr>
          <p:cNvPr id="228360" name="Picture 10" descr="cdm_wdm_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51244"/>
          <a:stretch>
            <a:fillRect/>
          </a:stretch>
        </p:blipFill>
        <p:spPr bwMode="auto">
          <a:xfrm>
            <a:off x="403223" y="1534278"/>
            <a:ext cx="4641174" cy="45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TextBox 3"/>
          <p:cNvSpPr txBox="1">
            <a:spLocks noChangeArrowheads="1"/>
          </p:cNvSpPr>
          <p:nvPr/>
        </p:nvSpPr>
        <p:spPr bwMode="auto">
          <a:xfrm>
            <a:off x="5418022" y="1085573"/>
            <a:ext cx="3017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warm dark matter </a:t>
            </a:r>
          </a:p>
        </p:txBody>
      </p:sp>
      <p:sp>
        <p:nvSpPr>
          <p:cNvPr id="11" name="Text Box 1030"/>
          <p:cNvSpPr txBox="1">
            <a:spLocks noChangeArrowheads="1"/>
          </p:cNvSpPr>
          <p:nvPr/>
        </p:nvSpPr>
        <p:spPr bwMode="auto">
          <a:xfrm>
            <a:off x="1975680" y="3193618"/>
            <a:ext cx="5980696" cy="1033103"/>
          </a:xfrm>
          <a:prstGeom prst="rect">
            <a:avLst/>
          </a:prstGeom>
          <a:solidFill>
            <a:srgbClr val="FFCC00">
              <a:alpha val="30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buClr>
                <a:srgbClr val="FF0000"/>
              </a:buClr>
              <a:buSzTx/>
              <a:buFontTx/>
              <a:buNone/>
            </a:pPr>
            <a:r>
              <a:rPr lang="en-US" sz="2800" dirty="0">
                <a:solidFill>
                  <a:srgbClr val="FFFFFF"/>
                </a:solidFill>
              </a:rPr>
              <a:t>Dark halos can be detected through gravitational lensing</a:t>
            </a:r>
          </a:p>
        </p:txBody>
      </p:sp>
    </p:spTree>
    <p:extLst>
      <p:ext uri="{BB962C8B-B14F-4D97-AF65-F5344CB8AC3E}">
        <p14:creationId xmlns:p14="http://schemas.microsoft.com/office/powerpoint/2010/main" val="26591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9560" y="980728"/>
            <a:ext cx="6350832" cy="47859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467544" y="587727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2951C"/>
                </a:solidFill>
              </a:rPr>
              <a:t>When the source and the lens are well aligned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>
                <a:solidFill>
                  <a:srgbClr val="F2951C"/>
                </a:solidFill>
              </a:rPr>
              <a:t> strong arc or an Einstein ring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200" dirty="0">
                <a:solidFill>
                  <a:srgbClr val="FF0000"/>
                </a:solidFill>
              </a:rPr>
              <a:t>Gravitational lensing: Einstein rings</a:t>
            </a:r>
          </a:p>
        </p:txBody>
      </p:sp>
    </p:spTree>
    <p:extLst>
      <p:ext uri="{BB962C8B-B14F-4D97-AF65-F5344CB8AC3E}">
        <p14:creationId xmlns:p14="http://schemas.microsoft.com/office/powerpoint/2010/main" val="281843763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4911" y="172654"/>
            <a:ext cx="6684220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600" dirty="0">
                <a:solidFill>
                  <a:srgbClr val="DE0A0D"/>
                </a:solidFill>
              </a:rPr>
              <a:t>SLAC sample of strong lenses</a:t>
            </a:r>
          </a:p>
        </p:txBody>
      </p:sp>
      <p:pic>
        <p:nvPicPr>
          <p:cNvPr id="3" name="Picture 2" descr="einstein_r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8" y="980728"/>
            <a:ext cx="866775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6095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9560" y="980728"/>
            <a:ext cx="6350832" cy="47859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467544" y="587727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2951C"/>
                </a:solidFill>
              </a:rPr>
              <a:t>When the source and the lens are well aligned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>
                <a:solidFill>
                  <a:srgbClr val="F2951C"/>
                </a:solidFill>
              </a:rPr>
              <a:t> strong arc or an Einstein ring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71600" y="3501008"/>
            <a:ext cx="4032448" cy="1571402"/>
            <a:chOff x="971600" y="3501008"/>
            <a:chExt cx="4032448" cy="1571402"/>
          </a:xfrm>
        </p:grpSpPr>
        <p:sp>
          <p:nvSpPr>
            <p:cNvPr id="2" name="TextBox 1"/>
            <p:cNvSpPr txBox="1"/>
            <p:nvPr/>
          </p:nvSpPr>
          <p:spPr>
            <a:xfrm>
              <a:off x="971600" y="4149080"/>
              <a:ext cx="23594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bg1"/>
                  </a:solidFill>
                </a:rPr>
                <a:t>Additional lensing by line-of-sight halos perturb image 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2843808" y="3501008"/>
              <a:ext cx="1152128" cy="72008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flipV="1">
              <a:off x="3059832" y="3933056"/>
              <a:ext cx="1944216" cy="6480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200" dirty="0">
                <a:solidFill>
                  <a:srgbClr val="FF0000"/>
                </a:solidFill>
              </a:rPr>
              <a:t>Gravitational lensing: Einstein rings</a:t>
            </a:r>
          </a:p>
        </p:txBody>
      </p:sp>
    </p:spTree>
    <p:extLst>
      <p:ext uri="{BB962C8B-B14F-4D97-AF65-F5344CB8AC3E}">
        <p14:creationId xmlns:p14="http://schemas.microsoft.com/office/powerpoint/2010/main" val="796817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052736"/>
            <a:ext cx="8141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Halos projected onto an Einstein ring distort the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692" y="6207695"/>
            <a:ext cx="2289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 err="1">
                <a:solidFill>
                  <a:srgbClr val="008000"/>
                </a:solidFill>
              </a:rPr>
              <a:t>Vegetti</a:t>
            </a:r>
            <a:r>
              <a:rPr lang="en-US" dirty="0">
                <a:solidFill>
                  <a:srgbClr val="008000"/>
                </a:solidFill>
              </a:rPr>
              <a:t> et al ‘10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200" dirty="0">
                <a:solidFill>
                  <a:srgbClr val="FF0000"/>
                </a:solidFill>
              </a:rPr>
              <a:t>Gravitational lensing: Einstein rings</a:t>
            </a:r>
          </a:p>
        </p:txBody>
      </p:sp>
      <p:pic>
        <p:nvPicPr>
          <p:cNvPr id="2" name="Picture 1" descr="lensing_vegetti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03360"/>
            <a:ext cx="4702745" cy="456194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228184" y="3100898"/>
            <a:ext cx="2426071" cy="1552238"/>
            <a:chOff x="6228184" y="3100898"/>
            <a:chExt cx="2426071" cy="1552238"/>
          </a:xfrm>
        </p:grpSpPr>
        <p:sp>
          <p:nvSpPr>
            <p:cNvPr id="8" name="TextBox 7"/>
            <p:cNvSpPr txBox="1"/>
            <p:nvPr/>
          </p:nvSpPr>
          <p:spPr>
            <a:xfrm>
              <a:off x="6228934" y="3100898"/>
              <a:ext cx="24253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err="1">
                  <a:solidFill>
                    <a:schemeClr val="bg1"/>
                  </a:solidFill>
                </a:rPr>
                <a:t>m</a:t>
              </a:r>
              <a:r>
                <a:rPr lang="en-US" sz="2000" baseline="-25000" dirty="0" err="1">
                  <a:solidFill>
                    <a:schemeClr val="bg1"/>
                  </a:solidFill>
                </a:rPr>
                <a:t>sub</a:t>
              </a:r>
              <a:r>
                <a:rPr lang="en-US" sz="2000" dirty="0">
                  <a:solidFill>
                    <a:schemeClr val="bg1"/>
                  </a:solidFill>
                </a:rPr>
                <a:t> = 2.8 x 10</a:t>
              </a:r>
              <a:r>
                <a:rPr lang="en-US" sz="2000" baseline="30000" dirty="0">
                  <a:solidFill>
                    <a:schemeClr val="bg1"/>
                  </a:solidFill>
                </a:rPr>
                <a:t>10 </a:t>
              </a:r>
              <a:r>
                <a:rPr lang="en-US" sz="2000" dirty="0">
                  <a:solidFill>
                    <a:schemeClr val="bg1"/>
                  </a:solidFill>
                </a:rPr>
                <a:t>M</a:t>
              </a:r>
              <a:r>
                <a:rPr lang="en-US" sz="2000" baseline="-25000" dirty="0">
                  <a:solidFill>
                    <a:schemeClr val="bg1"/>
                  </a:solidFill>
                </a:rPr>
                <a:t>o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Elbow Connector 8"/>
            <p:cNvCxnSpPr/>
            <p:nvPr/>
          </p:nvCxnSpPr>
          <p:spPr bwMode="auto">
            <a:xfrm rot="10800000" flipV="1">
              <a:off x="6228184" y="3645024"/>
              <a:ext cx="1152128" cy="1008112"/>
            </a:xfrm>
            <a:prstGeom prst="bentConnector3">
              <a:avLst>
                <a:gd name="adj1" fmla="val -1054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906326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7DF677-5009-0146-9395-CA8B193B1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20592" y="-1257103"/>
            <a:ext cx="6858001" cy="93722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2AD8FF-35C2-5940-B16B-3D738527D9E3}"/>
              </a:ext>
            </a:extLst>
          </p:cNvPr>
          <p:cNvSpPr txBox="1"/>
          <p:nvPr/>
        </p:nvSpPr>
        <p:spPr>
          <a:xfrm>
            <a:off x="6300192" y="6381328"/>
            <a:ext cx="2036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rgbClr val="0070C0"/>
                </a:solidFill>
              </a:rPr>
              <a:t>Frenk</a:t>
            </a:r>
            <a:r>
              <a:rPr lang="en-US" sz="2000" dirty="0">
                <a:solidFill>
                  <a:srgbClr val="0070C0"/>
                </a:solidFill>
              </a:rPr>
              <a:t> et al 1985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CD7B3D-75AB-7648-8663-140D0828A3EC}"/>
              </a:ext>
            </a:extLst>
          </p:cNvPr>
          <p:cNvSpPr txBox="1"/>
          <p:nvPr/>
        </p:nvSpPr>
        <p:spPr>
          <a:xfrm>
            <a:off x="2562050" y="-27384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Formation of CDM halos</a:t>
            </a:r>
          </a:p>
        </p:txBody>
      </p:sp>
    </p:spTree>
    <p:extLst>
      <p:ext uri="{BB962C8B-B14F-4D97-AF65-F5344CB8AC3E}">
        <p14:creationId xmlns:p14="http://schemas.microsoft.com/office/powerpoint/2010/main" val="1290959075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23728" y="251936"/>
            <a:ext cx="6643808" cy="58477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200" dirty="0">
                <a:solidFill>
                  <a:srgbClr val="FF0000"/>
                </a:solidFill>
              </a:rPr>
              <a:t>Gravitational lensing: Einstein rings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36000" y="1588730"/>
            <a:ext cx="9288520" cy="4849510"/>
            <a:chOff x="-36000" y="1588730"/>
            <a:chExt cx="9288520" cy="4849510"/>
          </a:xfrm>
        </p:grpSpPr>
        <p:pic>
          <p:nvPicPr>
            <p:cNvPr id="2" name="Picture 1" descr="residuals_10^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080" y="1771200"/>
              <a:ext cx="4663440" cy="4663440"/>
            </a:xfrm>
            <a:prstGeom prst="rect">
              <a:avLst/>
            </a:prstGeom>
          </p:spPr>
        </p:pic>
        <p:pic>
          <p:nvPicPr>
            <p:cNvPr id="3" name="Picture 2" descr="image_10^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000" y="1774800"/>
              <a:ext cx="4663440" cy="46634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763688" y="1588730"/>
              <a:ext cx="897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000090"/>
                  </a:solidFill>
                </a:rPr>
                <a:t>Image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12160" y="1628800"/>
              <a:ext cx="13109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000090"/>
                  </a:solidFill>
                </a:rPr>
                <a:t>Residuals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430" y="1052736"/>
            <a:ext cx="8466074" cy="461665"/>
            <a:chOff x="642430" y="1052736"/>
            <a:chExt cx="8466074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4191773" y="1052736"/>
              <a:ext cx="4916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10</a:t>
              </a:r>
              <a:r>
                <a:rPr lang="en-US" baseline="30000" dirty="0"/>
                <a:t>7</a:t>
              </a:r>
              <a:r>
                <a:rPr lang="en-US" dirty="0"/>
                <a:t> M</a:t>
              </a:r>
              <a:r>
                <a:rPr lang="en-US" baseline="-25000" dirty="0"/>
                <a:t>o</a:t>
              </a:r>
              <a:r>
                <a:rPr lang="en-US" dirty="0"/>
                <a:t> halo – </a:t>
              </a:r>
              <a:r>
                <a:rPr lang="en-US" dirty="0">
                  <a:solidFill>
                    <a:srgbClr val="FF0000"/>
                  </a:solidFill>
                </a:rPr>
                <a:t>NOT so easy to spot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2430" y="1095127"/>
              <a:ext cx="3601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000090"/>
                  </a:solidFill>
                </a:rPr>
                <a:t>HST “data”: </a:t>
              </a:r>
              <a:r>
                <a:rPr lang="en-US" sz="2000" dirty="0" err="1">
                  <a:solidFill>
                    <a:srgbClr val="000090"/>
                  </a:solidFill>
                </a:rPr>
                <a:t>z</a:t>
              </a:r>
              <a:r>
                <a:rPr lang="en-US" sz="2000" baseline="-25000" dirty="0" err="1">
                  <a:solidFill>
                    <a:srgbClr val="000090"/>
                  </a:solidFill>
                </a:rPr>
                <a:t>source</a:t>
              </a:r>
              <a:r>
                <a:rPr lang="en-US" sz="2000" dirty="0">
                  <a:solidFill>
                    <a:srgbClr val="000090"/>
                  </a:solidFill>
                </a:rPr>
                <a:t>=1; </a:t>
              </a:r>
              <a:r>
                <a:rPr lang="en-US" sz="2000" dirty="0" err="1">
                  <a:solidFill>
                    <a:srgbClr val="000090"/>
                  </a:solidFill>
                </a:rPr>
                <a:t>z</a:t>
              </a:r>
              <a:r>
                <a:rPr lang="en-US" sz="2000" baseline="-25000" dirty="0" err="1">
                  <a:solidFill>
                    <a:srgbClr val="000090"/>
                  </a:solidFill>
                </a:rPr>
                <a:t>lens</a:t>
              </a:r>
              <a:r>
                <a:rPr lang="en-US" sz="2000" dirty="0">
                  <a:solidFill>
                    <a:srgbClr val="000090"/>
                  </a:solidFill>
                </a:rPr>
                <a:t>=0.2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3033" y="6351711"/>
            <a:ext cx="2479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8000"/>
                </a:solidFill>
              </a:rPr>
              <a:t>He, Li, CSF et al ‘19</a:t>
            </a:r>
          </a:p>
        </p:txBody>
      </p:sp>
    </p:spTree>
    <p:extLst>
      <p:ext uri="{BB962C8B-B14F-4D97-AF65-F5344CB8AC3E}">
        <p14:creationId xmlns:p14="http://schemas.microsoft.com/office/powerpoint/2010/main" val="1929504448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6000" y="1771200"/>
            <a:ext cx="9288520" cy="4667040"/>
            <a:chOff x="-36000" y="1771200"/>
            <a:chExt cx="9288520" cy="4667040"/>
          </a:xfrm>
        </p:grpSpPr>
        <p:pic>
          <p:nvPicPr>
            <p:cNvPr id="11" name="Picture 10" descr="residuals_10^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080" y="1771200"/>
              <a:ext cx="4663440" cy="4663440"/>
            </a:xfrm>
            <a:prstGeom prst="rect">
              <a:avLst/>
            </a:prstGeom>
          </p:spPr>
        </p:pic>
        <p:pic>
          <p:nvPicPr>
            <p:cNvPr id="12" name="Picture 11" descr="image_10^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000" y="1774800"/>
              <a:ext cx="4663440" cy="4663440"/>
            </a:xfrm>
            <a:prstGeom prst="rect">
              <a:avLst/>
            </a:prstGeom>
          </p:spPr>
        </p:pic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4911" y="172654"/>
            <a:ext cx="6684220" cy="1200329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600" dirty="0">
                <a:solidFill>
                  <a:srgbClr val="DE0A0D"/>
                </a:solidFill>
              </a:rPr>
              <a:t>Detecting substructures with strong lensing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1527175"/>
            <a:ext cx="6440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Can detect </a:t>
            </a:r>
            <a:r>
              <a:rPr lang="en-US" dirty="0" err="1">
                <a:solidFill>
                  <a:srgbClr val="FF0000"/>
                </a:solidFill>
              </a:rPr>
              <a:t>subhalos</a:t>
            </a:r>
            <a:r>
              <a:rPr lang="en-US" dirty="0">
                <a:solidFill>
                  <a:srgbClr val="FF0000"/>
                </a:solidFill>
              </a:rPr>
              <a:t> as small as 10</a:t>
            </a:r>
            <a:r>
              <a:rPr lang="en-US" baseline="30000" dirty="0">
                <a:solidFill>
                  <a:srgbClr val="FF0000"/>
                </a:solidFill>
              </a:rPr>
              <a:t>7 </a:t>
            </a:r>
            <a:r>
              <a:rPr lang="en-US" dirty="0">
                <a:solidFill>
                  <a:srgbClr val="FF0000"/>
                </a:solidFill>
              </a:rPr>
              <a:t> – 10</a:t>
            </a:r>
            <a:r>
              <a:rPr lang="en-US" baseline="30000" dirty="0">
                <a:solidFill>
                  <a:srgbClr val="FF0000"/>
                </a:solidFill>
              </a:rPr>
              <a:t>8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2907217"/>
            <a:ext cx="4248472" cy="830997"/>
          </a:xfrm>
          <a:prstGeom prst="rect">
            <a:avLst/>
          </a:prstGeom>
          <a:solidFill>
            <a:srgbClr val="3366FF">
              <a:alpha val="90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None/>
            </a:pPr>
            <a:r>
              <a:rPr lang="en-US" dirty="0">
                <a:solidFill>
                  <a:srgbClr val="000000"/>
                </a:solidFill>
              </a:rPr>
              <a:t>If WDM is right, should find </a:t>
            </a:r>
            <a:r>
              <a:rPr lang="en-US" dirty="0">
                <a:solidFill>
                  <a:srgbClr val="800000"/>
                </a:solidFill>
              </a:rPr>
              <a:t>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10</a:t>
            </a:r>
            <a:r>
              <a:rPr lang="en-US" baseline="30000" dirty="0">
                <a:solidFill>
                  <a:srgbClr val="000090"/>
                </a:solidFill>
              </a:rPr>
              <a:t>7 </a:t>
            </a:r>
            <a:r>
              <a:rPr lang="en-US" dirty="0">
                <a:solidFill>
                  <a:srgbClr val="000090"/>
                </a:solidFill>
              </a:rPr>
              <a:t>M</a:t>
            </a:r>
            <a:r>
              <a:rPr lang="en-US" baseline="-25000" dirty="0">
                <a:solidFill>
                  <a:srgbClr val="000090"/>
                </a:solidFill>
              </a:rPr>
              <a:t>o</a:t>
            </a:r>
            <a:r>
              <a:rPr lang="en-US" dirty="0">
                <a:solidFill>
                  <a:srgbClr val="000000"/>
                </a:solidFill>
              </a:rPr>
              <a:t> halos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4110171"/>
            <a:ext cx="4033570" cy="830997"/>
          </a:xfrm>
          <a:prstGeom prst="rect">
            <a:avLst/>
          </a:prstGeom>
          <a:solidFill>
            <a:srgbClr val="3366FF">
              <a:alpha val="90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None/>
            </a:pPr>
            <a:r>
              <a:rPr lang="en-US" dirty="0"/>
              <a:t>If CDM is right, should find </a:t>
            </a:r>
            <a:r>
              <a:rPr lang="en-US" dirty="0">
                <a:solidFill>
                  <a:srgbClr val="800000"/>
                </a:solidFill>
              </a:rPr>
              <a:t>MANY </a:t>
            </a:r>
            <a:r>
              <a:rPr lang="en-US" dirty="0">
                <a:solidFill>
                  <a:srgbClr val="000090"/>
                </a:solidFill>
              </a:rPr>
              <a:t>10</a:t>
            </a:r>
            <a:r>
              <a:rPr lang="en-US" baseline="30000" dirty="0">
                <a:solidFill>
                  <a:srgbClr val="000090"/>
                </a:solidFill>
              </a:rPr>
              <a:t>7 </a:t>
            </a:r>
            <a:r>
              <a:rPr lang="en-US" dirty="0">
                <a:solidFill>
                  <a:srgbClr val="000090"/>
                </a:solidFill>
              </a:rPr>
              <a:t>M</a:t>
            </a:r>
            <a:r>
              <a:rPr lang="en-US" baseline="-25000" dirty="0">
                <a:solidFill>
                  <a:srgbClr val="000090"/>
                </a:solidFill>
              </a:rPr>
              <a:t>o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/>
              <a:t>halos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033" y="6351711"/>
            <a:ext cx="2479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8000"/>
                </a:solidFill>
              </a:rPr>
              <a:t>He, Li, CSF et al ‘19</a:t>
            </a:r>
          </a:p>
        </p:txBody>
      </p:sp>
    </p:spTree>
    <p:extLst>
      <p:ext uri="{BB962C8B-B14F-4D97-AF65-F5344CB8AC3E}">
        <p14:creationId xmlns:p14="http://schemas.microsoft.com/office/powerpoint/2010/main" val="12383694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4911" y="68431"/>
            <a:ext cx="6684220" cy="1200329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3600" dirty="0">
                <a:solidFill>
                  <a:srgbClr val="DE0A0D"/>
                </a:solidFill>
              </a:rPr>
              <a:t>Detecting substructures with strong lensing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7152"/>
            <a:ext cx="200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000" dirty="0">
                <a:solidFill>
                  <a:srgbClr val="008000"/>
                </a:solidFill>
              </a:rPr>
              <a:t>Li, </a:t>
            </a:r>
            <a:r>
              <a:rPr lang="en-US" sz="1800" dirty="0">
                <a:solidFill>
                  <a:srgbClr val="008000"/>
                </a:solidFill>
              </a:rPr>
              <a:t>CSF </a:t>
            </a:r>
            <a:r>
              <a:rPr lang="en-US" sz="2000" dirty="0">
                <a:solidFill>
                  <a:srgbClr val="008000"/>
                </a:solidFill>
              </a:rPr>
              <a:t>et al ‘16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1600" y="2132856"/>
            <a:ext cx="7416824" cy="83099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Detection limit  = 10</a:t>
            </a:r>
            <a:r>
              <a:rPr lang="en-US" baseline="30000" dirty="0">
                <a:solidFill>
                  <a:srgbClr val="FF0000"/>
                </a:solidFill>
                <a:latin typeface="Calibri"/>
                <a:cs typeface="Calibri"/>
              </a:rPr>
              <a:t>7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h</a:t>
            </a:r>
            <a:r>
              <a:rPr lang="en-US" baseline="30000" dirty="0">
                <a:solidFill>
                  <a:srgbClr val="FF0000"/>
                </a:solidFill>
                <a:latin typeface="Calibri"/>
                <a:cs typeface="Calibri"/>
              </a:rPr>
              <a:t>-1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lang="en-US" baseline="-25000" dirty="0">
                <a:solidFill>
                  <a:srgbClr val="FF0000"/>
                </a:solidFill>
                <a:latin typeface="Calibri"/>
                <a:cs typeface="Calibri"/>
              </a:rPr>
              <a:t>o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is achievable with current data and techniques</a:t>
            </a:r>
            <a:endParaRPr lang="en-US" baseline="-25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429000"/>
            <a:ext cx="858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None/>
            </a:pPr>
            <a:r>
              <a:rPr lang="en-US" dirty="0">
                <a:solidFill>
                  <a:srgbClr val="000000"/>
                </a:solidFill>
              </a:rPr>
              <a:t>~100 Einstein ring systems with  detection limit of 10</a:t>
            </a:r>
            <a:r>
              <a:rPr lang="en-US" baseline="30000" dirty="0">
                <a:solidFill>
                  <a:srgbClr val="000000"/>
                </a:solidFill>
              </a:rPr>
              <a:t>7</a:t>
            </a:r>
            <a:r>
              <a:rPr lang="en-US" dirty="0">
                <a:solidFill>
                  <a:srgbClr val="000000"/>
                </a:solidFill>
              </a:rPr>
              <a:t> h</a:t>
            </a:r>
            <a:r>
              <a:rPr lang="en-US" baseline="30000" dirty="0">
                <a:solidFill>
                  <a:srgbClr val="000000"/>
                </a:solidFill>
              </a:rPr>
              <a:t>-1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baseline="-25000" dirty="0">
                <a:solidFill>
                  <a:srgbClr val="000000"/>
                </a:solidFill>
              </a:rPr>
              <a:t>o </a:t>
            </a:r>
            <a:r>
              <a:rPr lang="en-US" dirty="0">
                <a:solidFill>
                  <a:srgbClr val="000000"/>
                </a:solidFill>
              </a:rPr>
              <a:t>is enough to either rule out a 7 </a:t>
            </a:r>
            <a:r>
              <a:rPr lang="en-US" dirty="0" err="1">
                <a:solidFill>
                  <a:srgbClr val="000000"/>
                </a:solidFill>
              </a:rPr>
              <a:t>keV</a:t>
            </a:r>
            <a:r>
              <a:rPr lang="en-US" dirty="0">
                <a:solidFill>
                  <a:srgbClr val="000000"/>
                </a:solidFill>
              </a:rPr>
              <a:t> sterile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 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CDM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itseilf</a:t>
            </a:r>
            <a:endParaRPr lang="en-US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7719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32670" y="6350189"/>
            <a:ext cx="3189508" cy="46384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60749" y="152400"/>
            <a:ext cx="3111501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600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9F548145-37F4-2642-8EFA-693B05141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374363"/>
            <a:ext cx="8424936" cy="4934957"/>
          </a:xfrm>
          <a:prstGeom prst="rect">
            <a:avLst/>
          </a:prstGeom>
          <a:solidFill>
            <a:srgbClr val="E4E4E4">
              <a:alpha val="84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73" tIns="47887" rIns="95773" bIns="47887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>
                <a:srgbClr val="FF0000"/>
              </a:buClr>
            </a:pPr>
            <a:r>
              <a:rPr lang="en-GB" dirty="0">
                <a:solidFill>
                  <a:srgbClr val="002060"/>
                </a:solidFill>
              </a:rPr>
              <a:t> Is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L</a:t>
            </a:r>
            <a:r>
              <a:rPr lang="en-GB" dirty="0">
                <a:solidFill>
                  <a:srgbClr val="002060"/>
                </a:solidFill>
              </a:rPr>
              <a:t>CDM correct? What can dwarf galaxies tell us about the identity of dark matter? </a:t>
            </a:r>
          </a:p>
          <a:p>
            <a:pPr algn="l">
              <a:buClr>
                <a:srgbClr val="FF0000"/>
              </a:buClr>
              <a:buNone/>
            </a:pPr>
            <a:r>
              <a:rPr lang="en-GB" dirty="0">
                <a:solidFill>
                  <a:srgbClr val="BFBFBF"/>
                </a:solidFill>
              </a:rPr>
              <a:t>No evidence that </a:t>
            </a:r>
            <a:r>
              <a:rPr lang="en-US" dirty="0">
                <a:solidFill>
                  <a:srgbClr val="BFBFBF"/>
                </a:solidFill>
                <a:latin typeface="Symbol" pitchFamily="2" charset="2"/>
              </a:rPr>
              <a:t>L</a:t>
            </a:r>
            <a:r>
              <a:rPr lang="en-GB" dirty="0">
                <a:solidFill>
                  <a:srgbClr val="BFBFBF"/>
                </a:solidFill>
              </a:rPr>
              <a:t>CDM is incorrect; dwarfs rule out part of WDM parameter space</a:t>
            </a:r>
          </a:p>
          <a:p>
            <a:pPr algn="l">
              <a:buClr>
                <a:srgbClr val="FF0000"/>
              </a:buClr>
            </a:pPr>
            <a:r>
              <a:rPr lang="en-GB" dirty="0">
                <a:solidFill>
                  <a:srgbClr val="002060"/>
                </a:solidFill>
              </a:rPr>
              <a:t> Can we identify signatures of reionization in the dwarf population? What role did dwarfs play in  reionization?</a:t>
            </a:r>
          </a:p>
          <a:p>
            <a:pPr algn="l">
              <a:buClr>
                <a:srgbClr val="FF0000"/>
              </a:buClr>
              <a:buNone/>
            </a:pPr>
            <a:r>
              <a:rPr lang="en-GB" dirty="0">
                <a:solidFill>
                  <a:srgbClr val="BFBFBF"/>
                </a:solidFill>
              </a:rPr>
              <a:t>The ultra-faints (M</a:t>
            </a:r>
            <a:r>
              <a:rPr lang="en-GB" baseline="-25000" dirty="0">
                <a:solidFill>
                  <a:srgbClr val="BFBFBF"/>
                </a:solidFill>
              </a:rPr>
              <a:t>*</a:t>
            </a:r>
            <a:r>
              <a:rPr lang="en-GB" dirty="0">
                <a:solidFill>
                  <a:srgbClr val="BFBFBF"/>
                </a:solidFill>
              </a:rPr>
              <a:t> &lt; 10</a:t>
            </a:r>
            <a:r>
              <a:rPr lang="en-GB" baseline="30000" dirty="0">
                <a:solidFill>
                  <a:srgbClr val="BFBFBF"/>
                </a:solidFill>
              </a:rPr>
              <a:t>5</a:t>
            </a:r>
            <a:r>
              <a:rPr lang="en-GB" dirty="0">
                <a:solidFill>
                  <a:srgbClr val="BFBFBF"/>
                </a:solidFill>
              </a:rPr>
              <a:t>M</a:t>
            </a:r>
            <a:r>
              <a:rPr lang="en-GB" baseline="-25000" dirty="0">
                <a:solidFill>
                  <a:srgbClr val="BFBFBF"/>
                </a:solidFill>
              </a:rPr>
              <a:t>o</a:t>
            </a:r>
            <a:r>
              <a:rPr lang="en-GB" dirty="0">
                <a:solidFill>
                  <a:srgbClr val="BFBFBF"/>
                </a:solidFill>
              </a:rPr>
              <a:t>) made most of their stars z&gt;</a:t>
            </a:r>
            <a:r>
              <a:rPr lang="en-GB" dirty="0" err="1">
                <a:solidFill>
                  <a:srgbClr val="BFBFBF"/>
                </a:solidFill>
              </a:rPr>
              <a:t>z</a:t>
            </a:r>
            <a:r>
              <a:rPr lang="en-GB" baseline="-25000" dirty="0" err="1">
                <a:solidFill>
                  <a:srgbClr val="BFBFBF"/>
                </a:solidFill>
              </a:rPr>
              <a:t>reion</a:t>
            </a:r>
            <a:endParaRPr lang="en-GB" dirty="0">
              <a:solidFill>
                <a:srgbClr val="BFBFBF"/>
              </a:solidFill>
            </a:endParaRPr>
          </a:p>
          <a:p>
            <a:pPr algn="l">
              <a:buClr>
                <a:srgbClr val="FF0000"/>
              </a:buClr>
            </a:pPr>
            <a:r>
              <a:rPr lang="en-GB" dirty="0">
                <a:solidFill>
                  <a:srgbClr val="002060"/>
                </a:solidFill>
              </a:rPr>
              <a:t> How will the next generation of surveys and simulations answer the above questions?</a:t>
            </a:r>
          </a:p>
          <a:p>
            <a:pPr algn="l">
              <a:lnSpc>
                <a:spcPct val="80000"/>
              </a:lnSpc>
              <a:buClr>
                <a:srgbClr val="FF0000"/>
              </a:buClr>
              <a:buSzTx/>
              <a:buNone/>
            </a:pPr>
            <a:r>
              <a:rPr lang="en-US" dirty="0">
                <a:solidFill>
                  <a:srgbClr val="BFBFBF"/>
                </a:solidFill>
              </a:rPr>
              <a:t>Distortions of strong gravitational lenses offer a clean test of CDM </a:t>
            </a:r>
            <a:r>
              <a:rPr lang="en-US" i="1" dirty="0">
                <a:solidFill>
                  <a:srgbClr val="BFBFBF"/>
                </a:solidFill>
              </a:rPr>
              <a:t>vs</a:t>
            </a:r>
            <a:r>
              <a:rPr lang="en-US" dirty="0">
                <a:solidFill>
                  <a:srgbClr val="BFBFBF"/>
                </a:solidFill>
              </a:rPr>
              <a:t> WDM and can potentially rule out CDM</a:t>
            </a:r>
            <a:endParaRPr lang="en-GB" sz="28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93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32670" y="6350189"/>
            <a:ext cx="3189508" cy="46384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60749" y="152400"/>
            <a:ext cx="3111501" cy="64633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sz="3600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9F548145-37F4-2642-8EFA-693B05141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374363"/>
            <a:ext cx="8424936" cy="4934957"/>
          </a:xfrm>
          <a:prstGeom prst="rect">
            <a:avLst/>
          </a:prstGeom>
          <a:solidFill>
            <a:srgbClr val="E4E4E4">
              <a:alpha val="84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773" tIns="47887" rIns="95773" bIns="47887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>
                <a:srgbClr val="FF0000"/>
              </a:buClr>
            </a:pPr>
            <a:r>
              <a:rPr lang="en-GB" dirty="0">
                <a:solidFill>
                  <a:srgbClr val="002060"/>
                </a:solidFill>
              </a:rPr>
              <a:t> Is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L</a:t>
            </a:r>
            <a:r>
              <a:rPr lang="en-GB" dirty="0">
                <a:solidFill>
                  <a:srgbClr val="002060"/>
                </a:solidFill>
              </a:rPr>
              <a:t>CDM correct? What can dwarf galaxies tell us about the identity of dark matter? </a:t>
            </a:r>
          </a:p>
          <a:p>
            <a:pPr>
              <a:buClr>
                <a:srgbClr val="FF0000"/>
              </a:buClr>
              <a:buNone/>
            </a:pPr>
            <a:r>
              <a:rPr lang="en-GB" dirty="0">
                <a:solidFill>
                  <a:srgbClr val="FF0000"/>
                </a:solidFill>
              </a:rPr>
              <a:t>No evidence that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en-GB" dirty="0">
                <a:solidFill>
                  <a:srgbClr val="FF0000"/>
                </a:solidFill>
              </a:rPr>
              <a:t>CDM is incorrect; dwarfs rule out part of WDM parameter space</a:t>
            </a:r>
          </a:p>
          <a:p>
            <a:pPr algn="l">
              <a:buClr>
                <a:srgbClr val="FF0000"/>
              </a:buClr>
            </a:pPr>
            <a:r>
              <a:rPr lang="en-GB" dirty="0">
                <a:solidFill>
                  <a:srgbClr val="002060"/>
                </a:solidFill>
              </a:rPr>
              <a:t> Can we identify signatures of reionization in the dwarf population? What role did dwarfs play in  reionization?</a:t>
            </a:r>
          </a:p>
          <a:p>
            <a:pPr algn="l">
              <a:buClr>
                <a:srgbClr val="FF0000"/>
              </a:buClr>
              <a:buNone/>
            </a:pPr>
            <a:r>
              <a:rPr lang="en-GB" dirty="0">
                <a:solidFill>
                  <a:srgbClr val="FF0000"/>
                </a:solidFill>
              </a:rPr>
              <a:t>The ultra-faints (M</a:t>
            </a:r>
            <a:r>
              <a:rPr lang="en-GB" baseline="-25000" dirty="0">
                <a:solidFill>
                  <a:srgbClr val="FF0000"/>
                </a:solidFill>
              </a:rPr>
              <a:t>*</a:t>
            </a:r>
            <a:r>
              <a:rPr lang="en-GB" dirty="0">
                <a:solidFill>
                  <a:srgbClr val="FF0000"/>
                </a:solidFill>
              </a:rPr>
              <a:t> &lt; 10</a:t>
            </a:r>
            <a:r>
              <a:rPr lang="en-GB" baseline="30000" dirty="0">
                <a:solidFill>
                  <a:srgbClr val="FF0000"/>
                </a:solidFill>
              </a:rPr>
              <a:t>5</a:t>
            </a:r>
            <a:r>
              <a:rPr lang="en-GB" dirty="0">
                <a:solidFill>
                  <a:srgbClr val="FF0000"/>
                </a:solidFill>
              </a:rPr>
              <a:t>M</a:t>
            </a:r>
            <a:r>
              <a:rPr lang="en-GB" baseline="-25000" dirty="0">
                <a:solidFill>
                  <a:srgbClr val="FF0000"/>
                </a:solidFill>
              </a:rPr>
              <a:t>o</a:t>
            </a:r>
            <a:r>
              <a:rPr lang="en-GB" dirty="0">
                <a:solidFill>
                  <a:srgbClr val="FF0000"/>
                </a:solidFill>
              </a:rPr>
              <a:t>) made most of their stars z&gt;</a:t>
            </a:r>
            <a:r>
              <a:rPr lang="en-GB" dirty="0" err="1">
                <a:solidFill>
                  <a:srgbClr val="FF0000"/>
                </a:solidFill>
              </a:rPr>
              <a:t>z</a:t>
            </a:r>
            <a:r>
              <a:rPr lang="en-GB" baseline="-25000" dirty="0" err="1">
                <a:solidFill>
                  <a:srgbClr val="FF0000"/>
                </a:solidFill>
              </a:rPr>
              <a:t>reion</a:t>
            </a:r>
            <a:endParaRPr lang="en-GB" dirty="0">
              <a:solidFill>
                <a:srgbClr val="002060"/>
              </a:solidFill>
            </a:endParaRPr>
          </a:p>
          <a:p>
            <a:pPr algn="l">
              <a:buClr>
                <a:srgbClr val="FF0000"/>
              </a:buClr>
            </a:pPr>
            <a:r>
              <a:rPr lang="en-GB" dirty="0">
                <a:solidFill>
                  <a:srgbClr val="002060"/>
                </a:solidFill>
              </a:rPr>
              <a:t> How will the next generation of surveys and simulations answer the above questions?</a:t>
            </a:r>
          </a:p>
          <a:p>
            <a:pPr>
              <a:lnSpc>
                <a:spcPct val="80000"/>
              </a:lnSpc>
              <a:buClr>
                <a:srgbClr val="FF0000"/>
              </a:buClr>
              <a:buSzTx/>
              <a:buNone/>
            </a:pPr>
            <a:r>
              <a:rPr lang="en-US" dirty="0">
                <a:solidFill>
                  <a:srgbClr val="FF0000"/>
                </a:solidFill>
              </a:rPr>
              <a:t>Distortions of strong gravitational lenses offer a clean test of CDM </a:t>
            </a:r>
            <a:r>
              <a:rPr lang="en-US" i="1" dirty="0">
                <a:solidFill>
                  <a:srgbClr val="FF0000"/>
                </a:solidFill>
              </a:rPr>
              <a:t>vs</a:t>
            </a:r>
            <a:r>
              <a:rPr lang="en-US" dirty="0">
                <a:solidFill>
                  <a:srgbClr val="FF0000"/>
                </a:solidFill>
              </a:rPr>
              <a:t> WDM and can potentially rule out CDM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98FAC-F137-4F4F-BC40-BDEC1537C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3" y="-99392"/>
            <a:ext cx="4201323" cy="6957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8D8AB-8959-E840-B769-6F48FCED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484784"/>
            <a:ext cx="4437112" cy="4437112"/>
          </a:xfrm>
          <a:prstGeom prst="rect">
            <a:avLst/>
          </a:prstGeom>
          <a:solidFill>
            <a:srgbClr val="BDF2FD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7F318-DECB-0F42-A5B9-F4CDA6B86FE4}"/>
              </a:ext>
            </a:extLst>
          </p:cNvPr>
          <p:cNvSpPr txBox="1"/>
          <p:nvPr/>
        </p:nvSpPr>
        <p:spPr>
          <a:xfrm>
            <a:off x="5230237" y="260648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Moore et al ‘99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553DD-5266-214A-8B66-455CDF706599}"/>
              </a:ext>
            </a:extLst>
          </p:cNvPr>
          <p:cNvSpPr txBox="1"/>
          <p:nvPr/>
        </p:nvSpPr>
        <p:spPr>
          <a:xfrm>
            <a:off x="5004048" y="692696"/>
            <a:ext cx="2922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See also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Klypin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et al ’99</a:t>
            </a:r>
          </a:p>
        </p:txBody>
      </p:sp>
    </p:spTree>
    <p:extLst>
      <p:ext uri="{BB962C8B-B14F-4D97-AF65-F5344CB8AC3E}">
        <p14:creationId xmlns:p14="http://schemas.microsoft.com/office/powerpoint/2010/main" val="400126117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4B632A-1283-EC4C-806C-A0D50D34C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3" y="-99392"/>
            <a:ext cx="4201323" cy="69573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7F318-DECB-0F42-A5B9-F4CDA6B86FE4}"/>
              </a:ext>
            </a:extLst>
          </p:cNvPr>
          <p:cNvSpPr txBox="1"/>
          <p:nvPr/>
        </p:nvSpPr>
        <p:spPr>
          <a:xfrm>
            <a:off x="1763688" y="116632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Moore et al ‘99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3B2DF-6AEF-A74F-86EB-90E2CD5AE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484784"/>
            <a:ext cx="4653136" cy="46531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4D085E-03CA-E44E-AE7A-B7AE67A5626B}"/>
              </a:ext>
            </a:extLst>
          </p:cNvPr>
          <p:cNvSpPr txBox="1"/>
          <p:nvPr/>
        </p:nvSpPr>
        <p:spPr>
          <a:xfrm>
            <a:off x="4607837" y="404664"/>
            <a:ext cx="3780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70C0"/>
                </a:solidFill>
              </a:rPr>
              <a:t>Bullock, </a:t>
            </a:r>
            <a:r>
              <a:rPr lang="en-US" sz="2000" dirty="0" err="1">
                <a:solidFill>
                  <a:srgbClr val="0070C0"/>
                </a:solidFill>
              </a:rPr>
              <a:t>Kravtsov</a:t>
            </a:r>
            <a:r>
              <a:rPr lang="en-US" sz="2000" dirty="0">
                <a:solidFill>
                  <a:srgbClr val="0070C0"/>
                </a:solidFill>
              </a:rPr>
              <a:t>, Weinberg ‘00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0BD13D-6770-9E48-A219-2D841F2C23A6}"/>
              </a:ext>
            </a:extLst>
          </p:cNvPr>
          <p:cNvSpPr txBox="1"/>
          <p:nvPr/>
        </p:nvSpPr>
        <p:spPr>
          <a:xfrm>
            <a:off x="4097068" y="839209"/>
            <a:ext cx="5083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Include simple model of reionization</a:t>
            </a:r>
          </a:p>
        </p:txBody>
      </p:sp>
    </p:spTree>
    <p:extLst>
      <p:ext uri="{BB962C8B-B14F-4D97-AF65-F5344CB8AC3E}">
        <p14:creationId xmlns:p14="http://schemas.microsoft.com/office/powerpoint/2010/main" val="4223204972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284288"/>
            <a:ext cx="5024438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2603500" y="127000"/>
            <a:ext cx="6243638" cy="10033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82867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Tx/>
              <a:buFont typeface="StarBats" charset="0"/>
              <a:buNone/>
            </a:pPr>
            <a:r>
              <a:rPr lang="en-GB" sz="3200">
                <a:solidFill>
                  <a:srgbClr val="FF0000"/>
                </a:solidFill>
              </a:rPr>
              <a:t>Luminosity Function of Local Group Satellites</a:t>
            </a:r>
          </a:p>
        </p:txBody>
      </p:sp>
      <p:sp>
        <p:nvSpPr>
          <p:cNvPr id="194563" name="Text Box 7"/>
          <p:cNvSpPr txBox="1">
            <a:spLocks noChangeArrowheads="1"/>
          </p:cNvSpPr>
          <p:nvPr/>
        </p:nvSpPr>
        <p:spPr bwMode="auto">
          <a:xfrm>
            <a:off x="5222875" y="3332163"/>
            <a:ext cx="1019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Tx/>
              <a:buSzTx/>
              <a:buFontTx/>
              <a:buNone/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194564" name="Text Box 10"/>
          <p:cNvSpPr txBox="1">
            <a:spLocks noChangeArrowheads="1"/>
          </p:cNvSpPr>
          <p:nvPr/>
        </p:nvSpPr>
        <p:spPr bwMode="auto">
          <a:xfrm>
            <a:off x="7678738" y="4492625"/>
            <a:ext cx="954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Tx/>
              <a:buSzTx/>
              <a:buFontTx/>
              <a:buNone/>
            </a:pPr>
            <a:r>
              <a:rPr lang="en-GB" sz="1600" b="1">
                <a:solidFill>
                  <a:srgbClr val="FF0000"/>
                </a:solidFill>
              </a:rPr>
              <a:t>LG data</a:t>
            </a:r>
          </a:p>
        </p:txBody>
      </p:sp>
      <p:grpSp>
        <p:nvGrpSpPr>
          <p:cNvPr id="194565" name="Group 43"/>
          <p:cNvGrpSpPr>
            <a:grpSpLocks/>
          </p:cNvGrpSpPr>
          <p:nvPr/>
        </p:nvGrpSpPr>
        <p:grpSpPr bwMode="auto">
          <a:xfrm>
            <a:off x="-276225" y="2280567"/>
            <a:ext cx="4608513" cy="3668713"/>
            <a:chOff x="4310242" y="3987820"/>
            <a:chExt cx="4608343" cy="3669074"/>
          </a:xfrm>
        </p:grpSpPr>
        <p:grpSp>
          <p:nvGrpSpPr>
            <p:cNvPr id="194573" name="Group 5"/>
            <p:cNvGrpSpPr>
              <a:grpSpLocks/>
            </p:cNvGrpSpPr>
            <p:nvPr/>
          </p:nvGrpSpPr>
          <p:grpSpPr bwMode="auto">
            <a:xfrm>
              <a:off x="4459289" y="3987820"/>
              <a:ext cx="4459296" cy="2436823"/>
              <a:chOff x="2809" y="2464"/>
              <a:chExt cx="2809" cy="1535"/>
            </a:xfrm>
          </p:grpSpPr>
          <p:sp>
            <p:nvSpPr>
              <p:cNvPr id="194575" name="Text Box 6"/>
              <p:cNvSpPr txBox="1">
                <a:spLocks noChangeArrowheads="1"/>
              </p:cNvSpPr>
              <p:nvPr/>
            </p:nvSpPr>
            <p:spPr bwMode="auto">
              <a:xfrm>
                <a:off x="2904" y="2464"/>
                <a:ext cx="2714" cy="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23825" indent="-123825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28675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828675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0"/>
                  </a:spcBef>
                  <a:buClr>
                    <a:srgbClr val="FF0000"/>
                  </a:buClr>
                  <a:buSzPct val="150000"/>
                </a:pPr>
                <a:r>
                  <a:rPr lang="en-GB" dirty="0">
                    <a:solidFill>
                      <a:srgbClr val="000000"/>
                    </a:solidFill>
                  </a:rPr>
                  <a:t> Median model </a:t>
                </a:r>
                <a:r>
                  <a:rPr lang="en-US" dirty="0">
                    <a:solidFill>
                      <a:srgbClr val="FF0000"/>
                    </a:solidFill>
                    <a:sym typeface="Wingdings" charset="0"/>
                  </a:rPr>
                  <a:t></a:t>
                </a:r>
                <a:r>
                  <a:rPr lang="en-GB" dirty="0">
                    <a:solidFill>
                      <a:srgbClr val="000000"/>
                    </a:solidFill>
                  </a:rPr>
                  <a:t> correct </a:t>
                </a:r>
                <a:r>
                  <a:rPr lang="en-GB" dirty="0" err="1">
                    <a:solidFill>
                      <a:srgbClr val="000000"/>
                    </a:solidFill>
                  </a:rPr>
                  <a:t>abund</a:t>
                </a:r>
                <a:r>
                  <a:rPr lang="en-GB" dirty="0">
                    <a:solidFill>
                      <a:srgbClr val="000000"/>
                    </a:solidFill>
                  </a:rPr>
                  <a:t>. of </a:t>
                </a:r>
                <a:r>
                  <a:rPr lang="en-GB" dirty="0" err="1">
                    <a:solidFill>
                      <a:srgbClr val="000000"/>
                    </a:solidFill>
                  </a:rPr>
                  <a:t>sats</a:t>
                </a:r>
                <a:r>
                  <a:rPr lang="en-GB" dirty="0">
                    <a:solidFill>
                      <a:srgbClr val="000000"/>
                    </a:solidFill>
                  </a:rPr>
                  <a:t> brighter than  M</a:t>
                </a:r>
                <a:r>
                  <a:rPr lang="en-GB" baseline="-33000" dirty="0">
                    <a:solidFill>
                      <a:srgbClr val="000000"/>
                    </a:solidFill>
                  </a:rPr>
                  <a:t>V</a:t>
                </a:r>
                <a:r>
                  <a:rPr lang="en-GB" dirty="0">
                    <a:solidFill>
                      <a:srgbClr val="000000"/>
                    </a:solidFill>
                  </a:rPr>
                  <a:t>=-9 and </a:t>
                </a:r>
                <a:r>
                  <a:rPr lang="en-GB" dirty="0" err="1">
                    <a:solidFill>
                      <a:srgbClr val="000000"/>
                    </a:solidFill>
                  </a:rPr>
                  <a:t>V</a:t>
                </a:r>
                <a:r>
                  <a:rPr lang="en-GB" baseline="-25000" dirty="0" err="1">
                    <a:solidFill>
                      <a:srgbClr val="000000"/>
                    </a:solidFill>
                  </a:rPr>
                  <a:t>cir</a:t>
                </a:r>
                <a:r>
                  <a:rPr lang="en-GB" baseline="-25000" dirty="0">
                    <a:solidFill>
                      <a:srgbClr val="000000"/>
                    </a:solidFill>
                  </a:rPr>
                  <a:t> </a:t>
                </a:r>
                <a:r>
                  <a:rPr lang="en-GB" dirty="0">
                    <a:solidFill>
                      <a:srgbClr val="000000"/>
                    </a:solidFill>
                  </a:rPr>
                  <a:t>&gt; 12 km/s</a:t>
                </a:r>
              </a:p>
              <a:p>
                <a:pPr algn="l">
                  <a:spcBef>
                    <a:spcPct val="0"/>
                  </a:spcBef>
                  <a:buClr>
                    <a:srgbClr val="FF0000"/>
                  </a:buClr>
                  <a:buSzPct val="150000"/>
                </a:pPr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6" name="Text Box 7"/>
              <p:cNvSpPr txBox="1">
                <a:spLocks noChangeArrowheads="1"/>
              </p:cNvSpPr>
              <p:nvPr/>
            </p:nvSpPr>
            <p:spPr bwMode="auto">
              <a:xfrm>
                <a:off x="2809" y="3475"/>
                <a:ext cx="2769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FF0000"/>
                  </a:buClr>
                  <a:buSzPct val="150000"/>
                </a:pPr>
                <a:r>
                  <a:rPr lang="en-GB" dirty="0">
                    <a:solidFill>
                      <a:srgbClr val="800000"/>
                    </a:solidFill>
                  </a:rPr>
                  <a:t> Model predicts many, as yet undiscovered, faint satellites</a:t>
                </a:r>
              </a:p>
            </p:txBody>
          </p:sp>
        </p:grpSp>
        <p:sp>
          <p:nvSpPr>
            <p:cNvPr id="194574" name="Text Box 7"/>
            <p:cNvSpPr txBox="1">
              <a:spLocks noChangeArrowheads="1"/>
            </p:cNvSpPr>
            <p:nvPr/>
          </p:nvSpPr>
          <p:spPr bwMode="auto">
            <a:xfrm>
              <a:off x="4310242" y="6825897"/>
              <a:ext cx="43957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500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FF0000"/>
                </a:buClr>
                <a:buSzPct val="150000"/>
              </a:pPr>
              <a:r>
                <a:rPr lang="en-GB" dirty="0">
                  <a:solidFill>
                    <a:srgbClr val="000000"/>
                  </a:solidFill>
                </a:rPr>
                <a:t> LMC/SMC should be rare (~10% of cases)</a:t>
              </a:r>
            </a:p>
          </p:txBody>
        </p:sp>
      </p:grpSp>
      <p:sp>
        <p:nvSpPr>
          <p:cNvPr id="194566" name="Rectangle 45"/>
          <p:cNvSpPr>
            <a:spLocks noChangeArrowheads="1"/>
          </p:cNvSpPr>
          <p:nvPr/>
        </p:nvSpPr>
        <p:spPr bwMode="auto">
          <a:xfrm>
            <a:off x="4811713" y="2895600"/>
            <a:ext cx="1358900" cy="103188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567" name="Group 27"/>
          <p:cNvGrpSpPr>
            <a:grpSpLocks/>
          </p:cNvGrpSpPr>
          <p:nvPr/>
        </p:nvGrpSpPr>
        <p:grpSpPr bwMode="auto">
          <a:xfrm>
            <a:off x="6405563" y="1095375"/>
            <a:ext cx="2557462" cy="3751263"/>
            <a:chOff x="5894115" y="824011"/>
            <a:chExt cx="2557060" cy="3752173"/>
          </a:xfrm>
        </p:grpSpPr>
        <p:cxnSp>
          <p:nvCxnSpPr>
            <p:cNvPr id="194569" name="Straight Connector 28"/>
            <p:cNvCxnSpPr>
              <a:cxnSpLocks noChangeShapeType="1"/>
            </p:cNvCxnSpPr>
            <p:nvPr/>
          </p:nvCxnSpPr>
          <p:spPr bwMode="auto">
            <a:xfrm rot="16200000" flipH="1">
              <a:off x="5757716" y="1882726"/>
              <a:ext cx="3752173" cy="16347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94570" name="Group 39"/>
            <p:cNvGrpSpPr>
              <a:grpSpLocks/>
            </p:cNvGrpSpPr>
            <p:nvPr/>
          </p:nvGrpSpPr>
          <p:grpSpPr bwMode="auto">
            <a:xfrm>
              <a:off x="5894115" y="1537491"/>
              <a:ext cx="1462363" cy="921712"/>
              <a:chOff x="4934559" y="3094123"/>
              <a:chExt cx="1462363" cy="921712"/>
            </a:xfrm>
          </p:grpSpPr>
          <p:cxnSp>
            <p:nvCxnSpPr>
              <p:cNvPr id="194571" name="Straight Arrow Connector 30"/>
              <p:cNvCxnSpPr>
                <a:cxnSpLocks noChangeShapeType="1"/>
              </p:cNvCxnSpPr>
              <p:nvPr/>
            </p:nvCxnSpPr>
            <p:spPr bwMode="auto">
              <a:xfrm>
                <a:off x="5900658" y="3753034"/>
                <a:ext cx="496264" cy="2628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572" name="TextBox 31"/>
              <p:cNvSpPr txBox="1">
                <a:spLocks noChangeArrowheads="1"/>
              </p:cNvSpPr>
              <p:nvPr/>
            </p:nvSpPr>
            <p:spPr bwMode="auto">
              <a:xfrm>
                <a:off x="4934559" y="3094123"/>
                <a:ext cx="1427192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1"/>
                  </a:buClr>
                  <a:buSzPct val="12500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000000"/>
                  </a:buClr>
                  <a:buFontTx/>
                  <a:buNone/>
                </a:pPr>
                <a:r>
                  <a:rPr lang="en-US" sz="1800">
                    <a:solidFill>
                      <a:srgbClr val="000000"/>
                    </a:solidFill>
                  </a:rPr>
                  <a:t>dark halos </a:t>
                </a:r>
                <a:r>
                  <a:rPr lang="en-US" sz="1600">
                    <a:solidFill>
                      <a:srgbClr val="000000"/>
                    </a:solidFill>
                  </a:rPr>
                  <a:t>(const M/L) </a:t>
                </a:r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94568" name="Text Box 11"/>
          <p:cNvSpPr txBox="1">
            <a:spLocks noChangeArrowheads="1"/>
          </p:cNvSpPr>
          <p:nvPr/>
        </p:nvSpPr>
        <p:spPr bwMode="auto">
          <a:xfrm>
            <a:off x="35496" y="6354469"/>
            <a:ext cx="6652294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50000"/>
              </a:lnSpc>
              <a:buClrTx/>
              <a:buSzTx/>
              <a:buFontTx/>
              <a:buNone/>
            </a:pPr>
            <a:r>
              <a:rPr lang="en-GB" sz="1800" dirty="0">
                <a:solidFill>
                  <a:srgbClr val="006600"/>
                </a:solidFill>
              </a:rPr>
              <a:t>Benson, Frenk, </a:t>
            </a:r>
            <a:r>
              <a:rPr lang="en-GB" sz="1800" dirty="0" err="1">
                <a:solidFill>
                  <a:srgbClr val="006600"/>
                </a:solidFill>
              </a:rPr>
              <a:t>Lacey</a:t>
            </a:r>
            <a:r>
              <a:rPr lang="en-GB" sz="1800" dirty="0">
                <a:solidFill>
                  <a:srgbClr val="006600"/>
                </a:solidFill>
              </a:rPr>
              <a:t>, Baugh &amp; Cole ’02</a:t>
            </a:r>
          </a:p>
          <a:p>
            <a:pPr algn="l">
              <a:lnSpc>
                <a:spcPct val="50000"/>
              </a:lnSpc>
              <a:buClrTx/>
              <a:buSzTx/>
              <a:buFontTx/>
              <a:buNone/>
            </a:pPr>
            <a:r>
              <a:rPr lang="en-GB" sz="1800" dirty="0">
                <a:solidFill>
                  <a:srgbClr val="006600"/>
                </a:solidFill>
              </a:rPr>
              <a:t>(see also Kauffman+ ’93, Bullock+ ’00, Somerville ‘02)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DA670-3DB2-AA4B-9171-D825D3726543}"/>
              </a:ext>
            </a:extLst>
          </p:cNvPr>
          <p:cNvSpPr txBox="1"/>
          <p:nvPr/>
        </p:nvSpPr>
        <p:spPr>
          <a:xfrm>
            <a:off x="0" y="1196752"/>
            <a:ext cx="4181767" cy="830997"/>
          </a:xfrm>
          <a:prstGeom prst="rect">
            <a:avLst/>
          </a:prstGeom>
          <a:solidFill>
            <a:srgbClr val="FFC000">
              <a:alpha val="8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Include effects of reionization and SN feedback</a:t>
            </a:r>
          </a:p>
        </p:txBody>
      </p:sp>
    </p:spTree>
    <p:extLst>
      <p:ext uri="{BB962C8B-B14F-4D97-AF65-F5344CB8AC3E}">
        <p14:creationId xmlns:p14="http://schemas.microsoft.com/office/powerpoint/2010/main" val="1610684125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gleposterforprintin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2"/>
            <a:ext cx="9144000" cy="64644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0416" y="453483"/>
            <a:ext cx="282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buFontTx/>
              <a:buNone/>
            </a:pPr>
            <a:r>
              <a:rPr lang="en-US" dirty="0" err="1">
                <a:solidFill>
                  <a:prstClr val="white"/>
                </a:solidFill>
              </a:rPr>
              <a:t>icc.dur.ac.uk</a:t>
            </a:r>
            <a:r>
              <a:rPr lang="en-US" dirty="0">
                <a:solidFill>
                  <a:prstClr val="white"/>
                </a:solidFill>
              </a:rPr>
              <a:t>/Eagle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1466" y="3750421"/>
            <a:ext cx="8602663" cy="175260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ct val="50000"/>
              </a:spcBef>
              <a:spcAft>
                <a:spcPts val="0"/>
              </a:spcAft>
              <a:buClr>
                <a:prstClr val="white"/>
              </a:buClr>
              <a:buFont typeface="Arial" charset="0"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Virgo Consortium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prstClr val="white"/>
              </a:buClr>
              <a:buFont typeface="Arial" charset="0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Durham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: Richard Bower, Michelle Furlong, Carlos Frenk,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Matthieu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 Schaller, James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Trayford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Yelti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 Rosas-Guevara, Tom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Theuns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, Yan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Qu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, John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Helly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, Adrian Jenkins.</a:t>
            </a:r>
          </a:p>
          <a:p>
            <a:pPr eaLnBrk="1" fontAlgn="auto" hangingPunct="1">
              <a:spcAft>
                <a:spcPts val="0"/>
              </a:spcAft>
              <a:buClr>
                <a:prstClr val="white"/>
              </a:buClr>
              <a:buFont typeface="Arial" pitchFamily="34" charset="0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Leiden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: Rob Crain,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Joop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Schaye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.</a:t>
            </a:r>
          </a:p>
          <a:p>
            <a:pPr eaLnBrk="1" fontAlgn="auto" hangingPunct="1">
              <a:spcAft>
                <a:spcPts val="0"/>
              </a:spcAft>
              <a:buClr>
                <a:prstClr val="white"/>
              </a:buClr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Other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: Claudio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Dalla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/>
              </a:rPr>
              <a:t>Vecchia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, Ian McCarthy, Craig Booth…</a:t>
            </a:r>
          </a:p>
          <a:p>
            <a:pPr eaLnBrk="1" fontAlgn="auto" hangingPunct="1">
              <a:spcAft>
                <a:spcPts val="0"/>
              </a:spcAft>
              <a:buClr>
                <a:prstClr val="white"/>
              </a:buClr>
              <a:buFont typeface="Arial" pitchFamily="34" charset="0"/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                                    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00" y="1318310"/>
            <a:ext cx="9272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buFontTx/>
              <a:buNone/>
            </a:pPr>
            <a:r>
              <a:rPr lang="en-US" sz="3600" dirty="0">
                <a:solidFill>
                  <a:prstClr val="white"/>
                </a:solidFill>
              </a:rPr>
              <a:t>“Evolution and assembly of galaxies and their environment”</a:t>
            </a:r>
          </a:p>
        </p:txBody>
      </p:sp>
      <p:pic>
        <p:nvPicPr>
          <p:cNvPr id="10" name="Picture 3" descr="logo_virgo"/>
          <p:cNvPicPr>
            <a:picLocks noChangeAspect="1" noChangeArrowheads="1"/>
          </p:cNvPicPr>
          <p:nvPr/>
        </p:nvPicPr>
        <p:blipFill>
          <a:blip r:embed="rId3"/>
          <a:srcRect b="17460"/>
          <a:stretch>
            <a:fillRect/>
          </a:stretch>
        </p:blipFill>
        <p:spPr bwMode="auto">
          <a:xfrm>
            <a:off x="171449" y="126999"/>
            <a:ext cx="2313173" cy="1000125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954306"/>
      </p:ext>
    </p:extLst>
  </p:cSld>
  <p:clrMapOvr>
    <a:masterClrMapping/>
  </p:clrMapOvr>
</p:sld>
</file>

<file path=ppt/theme/theme1.xml><?xml version="1.0" encoding="utf-8"?>
<a:theme xmlns:a="http://schemas.openxmlformats.org/drawingml/2006/main" name="3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8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 anchor="ctr" anchorCtr="1">
        <a:spAutoFit/>
      </a:bodyPr>
      <a:lstStyle>
        <a:defPPr>
          <a:buNone/>
          <a:defRPr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 anchor="ctr" anchorCtr="1">
        <a:spAutoFit/>
      </a:bodyPr>
      <a:lstStyle>
        <a:defPPr>
          <a:buNone/>
          <a:defRPr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8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7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0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469283</TotalTime>
  <Words>2570</Words>
  <Application>Microsoft Macintosh PowerPoint</Application>
  <PresentationFormat>On-screen Show (4:3)</PresentationFormat>
  <Paragraphs>347</Paragraphs>
  <Slides>54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90" baseType="lpstr">
      <vt:lpstr>ＭＳ Ｐゴシック</vt:lpstr>
      <vt:lpstr>Arial</vt:lpstr>
      <vt:lpstr>Calibri</vt:lpstr>
      <vt:lpstr>Open Sans</vt:lpstr>
      <vt:lpstr>PT Sans Narrow</vt:lpstr>
      <vt:lpstr>StarBats</vt:lpstr>
      <vt:lpstr>Symbol</vt:lpstr>
      <vt:lpstr>Times New Roman</vt:lpstr>
      <vt:lpstr>Verdana</vt:lpstr>
      <vt:lpstr>Wingdings</vt:lpstr>
      <vt:lpstr>Zapf Dingbats</vt:lpstr>
      <vt:lpstr>36_Default Design</vt:lpstr>
      <vt:lpstr>43_Default Design</vt:lpstr>
      <vt:lpstr>44_Default Design</vt:lpstr>
      <vt:lpstr>51_Default Design</vt:lpstr>
      <vt:lpstr>75_Default Design</vt:lpstr>
      <vt:lpstr>32_Default Design</vt:lpstr>
      <vt:lpstr>57_Default Design</vt:lpstr>
      <vt:lpstr>40_Default Design</vt:lpstr>
      <vt:lpstr>4_Black</vt:lpstr>
      <vt:lpstr>5_Default Design</vt:lpstr>
      <vt:lpstr>37_Default Design</vt:lpstr>
      <vt:lpstr>2_Default Design</vt:lpstr>
      <vt:lpstr>47_Default Design</vt:lpstr>
      <vt:lpstr>26_Default Design</vt:lpstr>
      <vt:lpstr>18_Default Design</vt:lpstr>
      <vt:lpstr>Tropic</vt:lpstr>
      <vt:lpstr>52_Default Design</vt:lpstr>
      <vt:lpstr>38_Default Design</vt:lpstr>
      <vt:lpstr>21_Default Design</vt:lpstr>
      <vt:lpstr>23_Default Design</vt:lpstr>
      <vt:lpstr>3_Default Design</vt:lpstr>
      <vt:lpstr>83_Default Design</vt:lpstr>
      <vt:lpstr>55_Default Design</vt:lpstr>
      <vt:lpstr>76_Default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Density Profile of Cold Dark Matter Halos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Carlos Frenk</Manager>
  <Company>University of Durham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Galaxy formation</dc:title>
  <dc:subject>Plumian conference</dc:subject>
  <dc:creator>Carlos Frenk</dc:creator>
  <cp:lastModifiedBy>c.s.frenk@gmail.com</cp:lastModifiedBy>
  <cp:revision>2202</cp:revision>
  <cp:lastPrinted>2000-05-30T08:52:53Z</cp:lastPrinted>
  <dcterms:created xsi:type="dcterms:W3CDTF">2012-08-22T20:09:26Z</dcterms:created>
  <dcterms:modified xsi:type="dcterms:W3CDTF">2019-08-05T09:31:05Z</dcterms:modified>
</cp:coreProperties>
</file>