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(null)" ContentType="image/x-em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4.xml" ContentType="application/vnd.openxmlformats-officedocument.theme+xml"/>
  <Override PartName="/ppt/slideLayouts/slideLayout37.xml" ContentType="application/vnd.openxmlformats-officedocument.presentationml.slideLayout+xml"/>
  <Override PartName="/ppt/theme/theme5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6.xml" ContentType="application/vnd.openxmlformats-officedocument.theme+xml"/>
  <Override PartName="/ppt/slideLayouts/slideLayout40.xml" ContentType="application/vnd.openxmlformats-officedocument.presentationml.slideLayout+xml"/>
  <Override PartName="/ppt/theme/theme7.xml" ContentType="application/vnd.openxmlformats-officedocument.theme+xml"/>
  <Override PartName="/ppt/slideLayouts/slideLayout41.xml" ContentType="application/vnd.openxmlformats-officedocument.presentationml.slideLayout+xml"/>
  <Override PartName="/ppt/theme/theme8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9.xml" ContentType="application/vnd.openxmlformats-officedocument.theme+xml"/>
  <Override PartName="/ppt/slideLayouts/slideLayout53.xml" ContentType="application/vnd.openxmlformats-officedocument.presentationml.slideLayout+xml"/>
  <Override PartName="/ppt/theme/theme10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11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12.xml" ContentType="application/vnd.openxmlformats-officedocument.theme+xml"/>
  <Override PartName="/ppt/slideLayouts/slideLayout76.xml" ContentType="application/vnd.openxmlformats-officedocument.presentationml.slideLayout+xml"/>
  <Override PartName="/ppt/theme/theme13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14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15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16.xml" ContentType="application/vnd.openxmlformats-officedocument.theme+xml"/>
  <Override PartName="/ppt/slideLayouts/slideLayout103.xml" ContentType="application/vnd.openxmlformats-officedocument.presentationml.slideLayout+xml"/>
  <Override PartName="/ppt/theme/theme17.xml" ContentType="application/vnd.openxmlformats-officedocument.theme+xml"/>
  <Override PartName="/ppt/slideLayouts/slideLayout104.xml" ContentType="application/vnd.openxmlformats-officedocument.presentationml.slideLayout+xml"/>
  <Override PartName="/ppt/theme/theme18.xml" ContentType="application/vnd.openxmlformats-officedocument.theme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19.xml" ContentType="application/vnd.openxmlformats-officedocument.theme+xml"/>
  <Override PartName="/ppt/slideLayouts/slideLayout117.xml" ContentType="application/vnd.openxmlformats-officedocument.presentationml.slideLayout+xml"/>
  <Override PartName="/ppt/theme/theme20.xml" ContentType="application/vnd.openxmlformats-officedocument.theme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21.xml" ContentType="application/vnd.openxmlformats-officedocument.theme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heme/theme22.xml" ContentType="application/vnd.openxmlformats-officedocument.theme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theme/theme23.xml" ContentType="application/vnd.openxmlformats-officedocument.theme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24.xml" ContentType="application/vnd.openxmlformats-officedocument.theme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theme/theme25.xml" ContentType="application/vnd.openxmlformats-officedocument.theme+xml"/>
  <Override PartName="/ppt/slideLayouts/slideLayout164.xml" ContentType="application/vnd.openxmlformats-officedocument.presentationml.slideLayout+xml"/>
  <Override PartName="/ppt/theme/theme26.xml" ContentType="application/vnd.openxmlformats-officedocument.theme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theme/theme27.xml" ContentType="application/vnd.openxmlformats-officedocument.theme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theme/theme28.xml" ContentType="application/vnd.openxmlformats-officedocument.theme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29.xml" ContentType="application/vnd.openxmlformats-officedocument.theme+xml"/>
  <Override PartName="/ppt/slideLayouts/slideLayout189.xml" ContentType="application/vnd.openxmlformats-officedocument.presentationml.slideLayout+xml"/>
  <Override PartName="/ppt/theme/theme30.xml" ContentType="application/vnd.openxmlformats-officedocument.theme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theme/theme31.xml" ContentType="application/vnd.openxmlformats-officedocument.theme+xml"/>
  <Override PartName="/ppt/slideLayouts/slideLayout201.xml" ContentType="application/vnd.openxmlformats-officedocument.presentationml.slideLayout+xml"/>
  <Override PartName="/ppt/theme/theme32.xml" ContentType="application/vnd.openxmlformats-officedocument.theme+xml"/>
  <Override PartName="/ppt/slideLayouts/slideLayout202.xml" ContentType="application/vnd.openxmlformats-officedocument.presentationml.slideLayout+xml"/>
  <Override PartName="/ppt/theme/theme33.xml" ContentType="application/vnd.openxmlformats-officedocument.theme+xml"/>
  <Override PartName="/ppt/slideLayouts/slideLayout203.xml" ContentType="application/vnd.openxmlformats-officedocument.presentationml.slideLayout+xml"/>
  <Override PartName="/ppt/theme/theme34.xml" ContentType="application/vnd.openxmlformats-officedocument.theme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theme/theme35.xml" ContentType="application/vnd.openxmlformats-officedocument.theme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theme/theme36.xml" ContentType="application/vnd.openxmlformats-officedocument.theme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theme/theme37.xml" ContentType="application/vnd.openxmlformats-officedocument.theme+xml"/>
  <Override PartName="/ppt/slideLayouts/slideLayout228.xml" ContentType="application/vnd.openxmlformats-officedocument.presentationml.slideLayout+xml"/>
  <Override PartName="/ppt/theme/theme38.xml" ContentType="application/vnd.openxmlformats-officedocument.theme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39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theme/theme40.xml" ContentType="application/vnd.openxmlformats-officedocument.theme+xml"/>
  <Override PartName="/ppt/theme/theme41.xml" ContentType="application/vnd.openxmlformats-officedocument.theme+xml"/>
  <Override PartName="/ppt/theme/theme4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5775" r:id="rId2"/>
    <p:sldMasterId id="2147485847" r:id="rId3"/>
    <p:sldMasterId id="2147485850" r:id="rId4"/>
    <p:sldMasterId id="2147486027" r:id="rId5"/>
    <p:sldMasterId id="2147486030" r:id="rId6"/>
    <p:sldMasterId id="2147486032" r:id="rId7"/>
    <p:sldMasterId id="2147486151" r:id="rId8"/>
    <p:sldMasterId id="2147486225" r:id="rId9"/>
    <p:sldMasterId id="2147486282" r:id="rId10"/>
    <p:sldMasterId id="2147486289" r:id="rId11"/>
    <p:sldMasterId id="2147486305" r:id="rId12"/>
    <p:sldMasterId id="2147486334" r:id="rId13"/>
    <p:sldMasterId id="2147486336" r:id="rId14"/>
    <p:sldMasterId id="2147486379" r:id="rId15"/>
    <p:sldMasterId id="2147486392" r:id="rId16"/>
    <p:sldMasterId id="2147486400" r:id="rId17"/>
    <p:sldMasterId id="2147486403" r:id="rId18"/>
    <p:sldMasterId id="2147486437" r:id="rId19"/>
    <p:sldMasterId id="2147486453" r:id="rId20"/>
    <p:sldMasterId id="2147486456" r:id="rId21"/>
    <p:sldMasterId id="2147486529" r:id="rId22"/>
    <p:sldMasterId id="2147486576" r:id="rId23"/>
    <p:sldMasterId id="2147486593" r:id="rId24"/>
    <p:sldMasterId id="2147486657" r:id="rId25"/>
    <p:sldMasterId id="2147486669" r:id="rId26"/>
    <p:sldMasterId id="2147486671" r:id="rId27"/>
    <p:sldMasterId id="2147486683" r:id="rId28"/>
    <p:sldMasterId id="2147486695" r:id="rId29"/>
    <p:sldMasterId id="2147486699" r:id="rId30"/>
    <p:sldMasterId id="2147486718" r:id="rId31"/>
    <p:sldMasterId id="2147486730" r:id="rId32"/>
    <p:sldMasterId id="2147486732" r:id="rId33"/>
    <p:sldMasterId id="2147486734" r:id="rId34"/>
    <p:sldMasterId id="2147486752" r:id="rId35"/>
    <p:sldMasterId id="2147486755" r:id="rId36"/>
    <p:sldMasterId id="2147486767" r:id="rId37"/>
    <p:sldMasterId id="2147486779" r:id="rId38"/>
    <p:sldMasterId id="2147486781" r:id="rId39"/>
    <p:sldMasterId id="2147486785" r:id="rId40"/>
  </p:sldMasterIdLst>
  <p:notesMasterIdLst>
    <p:notesMasterId r:id="rId221"/>
  </p:notesMasterIdLst>
  <p:handoutMasterIdLst>
    <p:handoutMasterId r:id="rId222"/>
  </p:handoutMasterIdLst>
  <p:sldIdLst>
    <p:sldId id="2817" r:id="rId41"/>
    <p:sldId id="4151" r:id="rId42"/>
    <p:sldId id="4161" r:id="rId43"/>
    <p:sldId id="4178" r:id="rId44"/>
    <p:sldId id="4179" r:id="rId45"/>
    <p:sldId id="4170" r:id="rId46"/>
    <p:sldId id="4180" r:id="rId47"/>
    <p:sldId id="4181" r:id="rId48"/>
    <p:sldId id="4182" r:id="rId49"/>
    <p:sldId id="4184" r:id="rId50"/>
    <p:sldId id="4038" r:id="rId51"/>
    <p:sldId id="3099" r:id="rId52"/>
    <p:sldId id="3527" r:id="rId53"/>
    <p:sldId id="3807" r:id="rId54"/>
    <p:sldId id="3304" r:id="rId55"/>
    <p:sldId id="3305" r:id="rId56"/>
    <p:sldId id="3488" r:id="rId57"/>
    <p:sldId id="3444" r:id="rId58"/>
    <p:sldId id="4195" r:id="rId59"/>
    <p:sldId id="4196" r:id="rId60"/>
    <p:sldId id="3820" r:id="rId61"/>
    <p:sldId id="4186" r:id="rId62"/>
    <p:sldId id="4185" r:id="rId63"/>
    <p:sldId id="3101" r:id="rId64"/>
    <p:sldId id="4189" r:id="rId65"/>
    <p:sldId id="4171" r:id="rId66"/>
    <p:sldId id="4187" r:id="rId67"/>
    <p:sldId id="4032" r:id="rId68"/>
    <p:sldId id="4039" r:id="rId69"/>
    <p:sldId id="4188" r:id="rId70"/>
    <p:sldId id="4035" r:id="rId71"/>
    <p:sldId id="4088" r:id="rId72"/>
    <p:sldId id="4043" r:id="rId73"/>
    <p:sldId id="4154" r:id="rId74"/>
    <p:sldId id="3714" r:id="rId75"/>
    <p:sldId id="4029" r:id="rId76"/>
    <p:sldId id="4030" r:id="rId77"/>
    <p:sldId id="3284" r:id="rId78"/>
    <p:sldId id="4155" r:id="rId79"/>
    <p:sldId id="4034" r:id="rId80"/>
    <p:sldId id="3098" r:id="rId81"/>
    <p:sldId id="3812" r:id="rId82"/>
    <p:sldId id="4080" r:id="rId83"/>
    <p:sldId id="4044" r:id="rId84"/>
    <p:sldId id="4045" r:id="rId85"/>
    <p:sldId id="3990" r:id="rId86"/>
    <p:sldId id="3989" r:id="rId87"/>
    <p:sldId id="4046" r:id="rId88"/>
    <p:sldId id="4164" r:id="rId89"/>
    <p:sldId id="4157" r:id="rId90"/>
    <p:sldId id="2877" r:id="rId91"/>
    <p:sldId id="2947" r:id="rId92"/>
    <p:sldId id="4166" r:id="rId93"/>
    <p:sldId id="2948" r:id="rId94"/>
    <p:sldId id="2949" r:id="rId95"/>
    <p:sldId id="2950" r:id="rId96"/>
    <p:sldId id="2951" r:id="rId97"/>
    <p:sldId id="2952" r:id="rId98"/>
    <p:sldId id="4165" r:id="rId99"/>
    <p:sldId id="4158" r:id="rId100"/>
    <p:sldId id="2956" r:id="rId101"/>
    <p:sldId id="4167" r:id="rId102"/>
    <p:sldId id="3721" r:id="rId103"/>
    <p:sldId id="4190" r:id="rId104"/>
    <p:sldId id="4159" r:id="rId105"/>
    <p:sldId id="3817" r:id="rId106"/>
    <p:sldId id="4193" r:id="rId107"/>
    <p:sldId id="4173" r:id="rId108"/>
    <p:sldId id="3964" r:id="rId109"/>
    <p:sldId id="3965" r:id="rId110"/>
    <p:sldId id="3966" r:id="rId111"/>
    <p:sldId id="4192" r:id="rId112"/>
    <p:sldId id="3725" r:id="rId113"/>
    <p:sldId id="3955" r:id="rId114"/>
    <p:sldId id="3892" r:id="rId115"/>
    <p:sldId id="3893" r:id="rId116"/>
    <p:sldId id="3894" r:id="rId117"/>
    <p:sldId id="4081" r:id="rId118"/>
    <p:sldId id="4097" r:id="rId119"/>
    <p:sldId id="3960" r:id="rId120"/>
    <p:sldId id="3961" r:id="rId121"/>
    <p:sldId id="3962" r:id="rId122"/>
    <p:sldId id="3981" r:id="rId123"/>
    <p:sldId id="3982" r:id="rId124"/>
    <p:sldId id="4091" r:id="rId125"/>
    <p:sldId id="4092" r:id="rId126"/>
    <p:sldId id="4093" r:id="rId127"/>
    <p:sldId id="3973" r:id="rId128"/>
    <p:sldId id="4053" r:id="rId129"/>
    <p:sldId id="3878" r:id="rId130"/>
    <p:sldId id="3974" r:id="rId131"/>
    <p:sldId id="4055" r:id="rId132"/>
    <p:sldId id="3952" r:id="rId133"/>
    <p:sldId id="4174" r:id="rId134"/>
    <p:sldId id="4059" r:id="rId135"/>
    <p:sldId id="4056" r:id="rId136"/>
    <p:sldId id="3879" r:id="rId137"/>
    <p:sldId id="3880" r:id="rId138"/>
    <p:sldId id="3881" r:id="rId139"/>
    <p:sldId id="3882" r:id="rId140"/>
    <p:sldId id="3808" r:id="rId141"/>
    <p:sldId id="3728" r:id="rId142"/>
    <p:sldId id="3771" r:id="rId143"/>
    <p:sldId id="4160" r:id="rId144"/>
    <p:sldId id="3689" r:id="rId145"/>
    <p:sldId id="3428" r:id="rId146"/>
    <p:sldId id="4194" r:id="rId147"/>
    <p:sldId id="4099" r:id="rId148"/>
    <p:sldId id="4058" r:id="rId149"/>
    <p:sldId id="3816" r:id="rId150"/>
    <p:sldId id="3815" r:id="rId151"/>
    <p:sldId id="3536" r:id="rId152"/>
    <p:sldId id="3701" r:id="rId153"/>
    <p:sldId id="3543" r:id="rId154"/>
    <p:sldId id="3703" r:id="rId155"/>
    <p:sldId id="3675" r:id="rId156"/>
    <p:sldId id="3702" r:id="rId157"/>
    <p:sldId id="3975" r:id="rId158"/>
    <p:sldId id="4011" r:id="rId159"/>
    <p:sldId id="4149" r:id="rId160"/>
    <p:sldId id="4148" r:id="rId161"/>
    <p:sldId id="3470" r:id="rId162"/>
    <p:sldId id="3430" r:id="rId163"/>
    <p:sldId id="4150" r:id="rId164"/>
    <p:sldId id="3521" r:id="rId165"/>
    <p:sldId id="3532" r:id="rId166"/>
    <p:sldId id="3533" r:id="rId167"/>
    <p:sldId id="4146" r:id="rId168"/>
    <p:sldId id="3806" r:id="rId169"/>
    <p:sldId id="3539" r:id="rId170"/>
    <p:sldId id="3712" r:id="rId171"/>
    <p:sldId id="3805" r:id="rId172"/>
    <p:sldId id="3429" r:id="rId173"/>
    <p:sldId id="3623" r:id="rId174"/>
    <p:sldId id="3681" r:id="rId175"/>
    <p:sldId id="3704" r:id="rId176"/>
    <p:sldId id="4169" r:id="rId177"/>
    <p:sldId id="3705" r:id="rId178"/>
    <p:sldId id="4176" r:id="rId179"/>
    <p:sldId id="4177" r:id="rId180"/>
    <p:sldId id="4175" r:id="rId181"/>
    <p:sldId id="4100" r:id="rId182"/>
    <p:sldId id="3983" r:id="rId183"/>
    <p:sldId id="3690" r:id="rId184"/>
    <p:sldId id="3707" r:id="rId185"/>
    <p:sldId id="4124" r:id="rId186"/>
    <p:sldId id="4111" r:id="rId187"/>
    <p:sldId id="4112" r:id="rId188"/>
    <p:sldId id="4113" r:id="rId189"/>
    <p:sldId id="4114" r:id="rId190"/>
    <p:sldId id="4115" r:id="rId191"/>
    <p:sldId id="4116" r:id="rId192"/>
    <p:sldId id="4117" r:id="rId193"/>
    <p:sldId id="4118" r:id="rId194"/>
    <p:sldId id="4119" r:id="rId195"/>
    <p:sldId id="4120" r:id="rId196"/>
    <p:sldId id="4135" r:id="rId197"/>
    <p:sldId id="4136" r:id="rId198"/>
    <p:sldId id="4137" r:id="rId199"/>
    <p:sldId id="4121" r:id="rId200"/>
    <p:sldId id="4122" r:id="rId201"/>
    <p:sldId id="4123" r:id="rId202"/>
    <p:sldId id="4138" r:id="rId203"/>
    <p:sldId id="4101" r:id="rId204"/>
    <p:sldId id="4102" r:id="rId205"/>
    <p:sldId id="4103" r:id="rId206"/>
    <p:sldId id="4104" r:id="rId207"/>
    <p:sldId id="4105" r:id="rId208"/>
    <p:sldId id="4106" r:id="rId209"/>
    <p:sldId id="4139" r:id="rId210"/>
    <p:sldId id="4140" r:id="rId211"/>
    <p:sldId id="4141" r:id="rId212"/>
    <p:sldId id="4142" r:id="rId213"/>
    <p:sldId id="4143" r:id="rId214"/>
    <p:sldId id="4144" r:id="rId215"/>
    <p:sldId id="4145" r:id="rId216"/>
    <p:sldId id="4107" r:id="rId217"/>
    <p:sldId id="4108" r:id="rId218"/>
    <p:sldId id="4109" r:id="rId219"/>
    <p:sldId id="4110" r:id="rId220"/>
  </p:sldIdLst>
  <p:sldSz cx="9144000" cy="6858000" type="screen4x3"/>
  <p:notesSz cx="6888163" cy="10020300"/>
  <p:defaultTextStyle>
    <a:defPPr>
      <a:defRPr lang="en-US"/>
    </a:defPPr>
    <a:lvl1pPr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455613" indent="1588"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912813" indent="1588"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370013" indent="1588"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1827213" indent="1588"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  <p:extLst>
    <p:ext uri="{EFAFB233-063F-42B5-8137-9DF3F51BA10A}">
      <p15:sldGuideLst xmlns:p15="http://schemas.microsoft.com/office/powerpoint/2012/main">
        <p15:guide id="2" pos="204" userDrawn="1">
          <p15:clr>
            <a:srgbClr val="A4A3A4"/>
          </p15:clr>
        </p15:guide>
        <p15:guide id="3" orient="horz" pos="370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56">
          <p15:clr>
            <a:srgbClr val="A4A3A4"/>
          </p15:clr>
        </p15:guide>
        <p15:guide id="2" pos="2169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BDF2FD"/>
    <a:srgbClr val="F2B35D"/>
    <a:srgbClr val="0076DE"/>
    <a:srgbClr val="BFBFBF"/>
    <a:srgbClr val="D89F51"/>
    <a:srgbClr val="FAE5D1"/>
    <a:srgbClr val="BC3272"/>
    <a:srgbClr val="FFFFFF"/>
    <a:srgbClr val="5288BF"/>
    <a:srgbClr val="F4A4F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A107856-5554-42FB-B03E-39F5DBC370BA}" styleName="Medium Style 4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85BE263C-DBD7-4A20-BB59-AAB30ACAA65A}" styleName="Medium Style 3 - 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outlineView">
  <p:normalViewPr showOutlineIcons="0">
    <p:restoredLeft sz="34568"/>
    <p:restoredTop sz="86377" autoAdjust="0"/>
  </p:normalViewPr>
  <p:slideViewPr>
    <p:cSldViewPr showGuides="1">
      <p:cViewPr varScale="1">
        <p:scale>
          <a:sx n="97" d="100"/>
          <a:sy n="97" d="100"/>
        </p:scale>
        <p:origin x="208" y="272"/>
      </p:cViewPr>
      <p:guideLst>
        <p:guide pos="204"/>
        <p:guide orient="horz" pos="3702"/>
      </p:guideLst>
    </p:cSldViewPr>
  </p:slideViewPr>
  <p:outlineViewPr>
    <p:cViewPr>
      <p:scale>
        <a:sx n="100" d="100"/>
        <a:sy n="100" d="100"/>
      </p:scale>
      <p:origin x="0" y="-50096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40" d="100"/>
        <a:sy n="140" d="100"/>
      </p:scale>
      <p:origin x="0" y="0"/>
    </p:cViewPr>
  </p:sorterViewPr>
  <p:notesViewPr>
    <p:cSldViewPr snapToGrid="0" showGuides="1">
      <p:cViewPr varScale="1">
        <p:scale>
          <a:sx n="66" d="100"/>
          <a:sy n="66" d="100"/>
        </p:scale>
        <p:origin x="-2728" y="-120"/>
      </p:cViewPr>
      <p:guideLst>
        <p:guide orient="horz" pos="3156"/>
        <p:guide pos="2169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77.xml"/><Relationship Id="rId21" Type="http://schemas.openxmlformats.org/officeDocument/2006/relationships/slideMaster" Target="slideMasters/slideMaster21.xml"/><Relationship Id="rId42" Type="http://schemas.openxmlformats.org/officeDocument/2006/relationships/slide" Target="slides/slide2.xml"/><Relationship Id="rId63" Type="http://schemas.openxmlformats.org/officeDocument/2006/relationships/slide" Target="slides/slide23.xml"/><Relationship Id="rId84" Type="http://schemas.openxmlformats.org/officeDocument/2006/relationships/slide" Target="slides/slide44.xml"/><Relationship Id="rId138" Type="http://schemas.openxmlformats.org/officeDocument/2006/relationships/slide" Target="slides/slide98.xml"/><Relationship Id="rId159" Type="http://schemas.openxmlformats.org/officeDocument/2006/relationships/slide" Target="slides/slide119.xml"/><Relationship Id="rId170" Type="http://schemas.openxmlformats.org/officeDocument/2006/relationships/slide" Target="slides/slide130.xml"/><Relationship Id="rId191" Type="http://schemas.openxmlformats.org/officeDocument/2006/relationships/slide" Target="slides/slide151.xml"/><Relationship Id="rId205" Type="http://schemas.openxmlformats.org/officeDocument/2006/relationships/slide" Target="slides/slide165.xml"/><Relationship Id="rId226" Type="http://schemas.openxmlformats.org/officeDocument/2006/relationships/tableStyles" Target="tableStyles.xml"/><Relationship Id="rId107" Type="http://schemas.openxmlformats.org/officeDocument/2006/relationships/slide" Target="slides/slide67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" Target="slides/slide13.xml"/><Relationship Id="rId74" Type="http://schemas.openxmlformats.org/officeDocument/2006/relationships/slide" Target="slides/slide34.xml"/><Relationship Id="rId128" Type="http://schemas.openxmlformats.org/officeDocument/2006/relationships/slide" Target="slides/slide88.xml"/><Relationship Id="rId149" Type="http://schemas.openxmlformats.org/officeDocument/2006/relationships/slide" Target="slides/slide109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55.xml"/><Relationship Id="rId160" Type="http://schemas.openxmlformats.org/officeDocument/2006/relationships/slide" Target="slides/slide120.xml"/><Relationship Id="rId181" Type="http://schemas.openxmlformats.org/officeDocument/2006/relationships/slide" Target="slides/slide141.xml"/><Relationship Id="rId216" Type="http://schemas.openxmlformats.org/officeDocument/2006/relationships/slide" Target="slides/slide176.xml"/><Relationship Id="rId22" Type="http://schemas.openxmlformats.org/officeDocument/2006/relationships/slideMaster" Target="slideMasters/slideMaster22.xml"/><Relationship Id="rId43" Type="http://schemas.openxmlformats.org/officeDocument/2006/relationships/slide" Target="slides/slide3.xml"/><Relationship Id="rId64" Type="http://schemas.openxmlformats.org/officeDocument/2006/relationships/slide" Target="slides/slide24.xml"/><Relationship Id="rId118" Type="http://schemas.openxmlformats.org/officeDocument/2006/relationships/slide" Target="slides/slide78.xml"/><Relationship Id="rId139" Type="http://schemas.openxmlformats.org/officeDocument/2006/relationships/slide" Target="slides/slide99.xml"/><Relationship Id="rId85" Type="http://schemas.openxmlformats.org/officeDocument/2006/relationships/slide" Target="slides/slide45.xml"/><Relationship Id="rId150" Type="http://schemas.openxmlformats.org/officeDocument/2006/relationships/slide" Target="slides/slide110.xml"/><Relationship Id="rId171" Type="http://schemas.openxmlformats.org/officeDocument/2006/relationships/slide" Target="slides/slide131.xml"/><Relationship Id="rId192" Type="http://schemas.openxmlformats.org/officeDocument/2006/relationships/slide" Target="slides/slide152.xml"/><Relationship Id="rId206" Type="http://schemas.openxmlformats.org/officeDocument/2006/relationships/slide" Target="slides/slide166.xml"/><Relationship Id="rId12" Type="http://schemas.openxmlformats.org/officeDocument/2006/relationships/slideMaster" Target="slideMasters/slideMaster12.xml"/><Relationship Id="rId33" Type="http://schemas.openxmlformats.org/officeDocument/2006/relationships/slideMaster" Target="slideMasters/slideMaster33.xml"/><Relationship Id="rId108" Type="http://schemas.openxmlformats.org/officeDocument/2006/relationships/slide" Target="slides/slide68.xml"/><Relationship Id="rId129" Type="http://schemas.openxmlformats.org/officeDocument/2006/relationships/slide" Target="slides/slide89.xml"/><Relationship Id="rId54" Type="http://schemas.openxmlformats.org/officeDocument/2006/relationships/slide" Target="slides/slide14.xml"/><Relationship Id="rId75" Type="http://schemas.openxmlformats.org/officeDocument/2006/relationships/slide" Target="slides/slide35.xml"/><Relationship Id="rId96" Type="http://schemas.openxmlformats.org/officeDocument/2006/relationships/slide" Target="slides/slide56.xml"/><Relationship Id="rId140" Type="http://schemas.openxmlformats.org/officeDocument/2006/relationships/slide" Target="slides/slide100.xml"/><Relationship Id="rId161" Type="http://schemas.openxmlformats.org/officeDocument/2006/relationships/slide" Target="slides/slide121.xml"/><Relationship Id="rId182" Type="http://schemas.openxmlformats.org/officeDocument/2006/relationships/slide" Target="slides/slide142.xml"/><Relationship Id="rId217" Type="http://schemas.openxmlformats.org/officeDocument/2006/relationships/slide" Target="slides/slide177.xml"/><Relationship Id="rId6" Type="http://schemas.openxmlformats.org/officeDocument/2006/relationships/slideMaster" Target="slideMasters/slideMaster6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79.xml"/><Relationship Id="rId44" Type="http://schemas.openxmlformats.org/officeDocument/2006/relationships/slide" Target="slides/slide4.xml"/><Relationship Id="rId65" Type="http://schemas.openxmlformats.org/officeDocument/2006/relationships/slide" Target="slides/slide25.xml"/><Relationship Id="rId86" Type="http://schemas.openxmlformats.org/officeDocument/2006/relationships/slide" Target="slides/slide46.xml"/><Relationship Id="rId130" Type="http://schemas.openxmlformats.org/officeDocument/2006/relationships/slide" Target="slides/slide90.xml"/><Relationship Id="rId151" Type="http://schemas.openxmlformats.org/officeDocument/2006/relationships/slide" Target="slides/slide111.xml"/><Relationship Id="rId172" Type="http://schemas.openxmlformats.org/officeDocument/2006/relationships/slide" Target="slides/slide132.xml"/><Relationship Id="rId193" Type="http://schemas.openxmlformats.org/officeDocument/2006/relationships/slide" Target="slides/slide153.xml"/><Relationship Id="rId207" Type="http://schemas.openxmlformats.org/officeDocument/2006/relationships/slide" Target="slides/slide167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69.xml"/><Relationship Id="rId34" Type="http://schemas.openxmlformats.org/officeDocument/2006/relationships/slideMaster" Target="slideMasters/slideMaster34.xml"/><Relationship Id="rId55" Type="http://schemas.openxmlformats.org/officeDocument/2006/relationships/slide" Target="slides/slide15.xml"/><Relationship Id="rId76" Type="http://schemas.openxmlformats.org/officeDocument/2006/relationships/slide" Target="slides/slide36.xml"/><Relationship Id="rId97" Type="http://schemas.openxmlformats.org/officeDocument/2006/relationships/slide" Target="slides/slide57.xml"/><Relationship Id="rId120" Type="http://schemas.openxmlformats.org/officeDocument/2006/relationships/slide" Target="slides/slide80.xml"/><Relationship Id="rId141" Type="http://schemas.openxmlformats.org/officeDocument/2006/relationships/slide" Target="slides/slide101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22.xml"/><Relationship Id="rId183" Type="http://schemas.openxmlformats.org/officeDocument/2006/relationships/slide" Target="slides/slide143.xml"/><Relationship Id="rId218" Type="http://schemas.openxmlformats.org/officeDocument/2006/relationships/slide" Target="slides/slide178.xml"/><Relationship Id="rId24" Type="http://schemas.openxmlformats.org/officeDocument/2006/relationships/slideMaster" Target="slideMasters/slideMaster24.xml"/><Relationship Id="rId45" Type="http://schemas.openxmlformats.org/officeDocument/2006/relationships/slide" Target="slides/slide5.xml"/><Relationship Id="rId66" Type="http://schemas.openxmlformats.org/officeDocument/2006/relationships/slide" Target="slides/slide26.xml"/><Relationship Id="rId87" Type="http://schemas.openxmlformats.org/officeDocument/2006/relationships/slide" Target="slides/slide47.xml"/><Relationship Id="rId110" Type="http://schemas.openxmlformats.org/officeDocument/2006/relationships/slide" Target="slides/slide70.xml"/><Relationship Id="rId131" Type="http://schemas.openxmlformats.org/officeDocument/2006/relationships/slide" Target="slides/slide91.xml"/><Relationship Id="rId152" Type="http://schemas.openxmlformats.org/officeDocument/2006/relationships/slide" Target="slides/slide112.xml"/><Relationship Id="rId173" Type="http://schemas.openxmlformats.org/officeDocument/2006/relationships/slide" Target="slides/slide133.xml"/><Relationship Id="rId194" Type="http://schemas.openxmlformats.org/officeDocument/2006/relationships/slide" Target="slides/slide154.xml"/><Relationship Id="rId208" Type="http://schemas.openxmlformats.org/officeDocument/2006/relationships/slide" Target="slides/slide168.xml"/><Relationship Id="rId14" Type="http://schemas.openxmlformats.org/officeDocument/2006/relationships/slideMaster" Target="slideMasters/slideMaster14.xml"/><Relationship Id="rId35" Type="http://schemas.openxmlformats.org/officeDocument/2006/relationships/slideMaster" Target="slideMasters/slideMaster35.xml"/><Relationship Id="rId56" Type="http://schemas.openxmlformats.org/officeDocument/2006/relationships/slide" Target="slides/slide16.xml"/><Relationship Id="rId77" Type="http://schemas.openxmlformats.org/officeDocument/2006/relationships/slide" Target="slides/slide37.xml"/><Relationship Id="rId100" Type="http://schemas.openxmlformats.org/officeDocument/2006/relationships/slide" Target="slides/slide60.xml"/><Relationship Id="rId8" Type="http://schemas.openxmlformats.org/officeDocument/2006/relationships/slideMaster" Target="slideMasters/slideMaster8.xml"/><Relationship Id="rId98" Type="http://schemas.openxmlformats.org/officeDocument/2006/relationships/slide" Target="slides/slide58.xml"/><Relationship Id="rId121" Type="http://schemas.openxmlformats.org/officeDocument/2006/relationships/slide" Target="slides/slide81.xml"/><Relationship Id="rId142" Type="http://schemas.openxmlformats.org/officeDocument/2006/relationships/slide" Target="slides/slide102.xml"/><Relationship Id="rId163" Type="http://schemas.openxmlformats.org/officeDocument/2006/relationships/slide" Target="slides/slide123.xml"/><Relationship Id="rId184" Type="http://schemas.openxmlformats.org/officeDocument/2006/relationships/slide" Target="slides/slide144.xml"/><Relationship Id="rId219" Type="http://schemas.openxmlformats.org/officeDocument/2006/relationships/slide" Target="slides/slide179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174.xml"/><Relationship Id="rId25" Type="http://schemas.openxmlformats.org/officeDocument/2006/relationships/slideMaster" Target="slideMasters/slideMaster25.xml"/><Relationship Id="rId46" Type="http://schemas.openxmlformats.org/officeDocument/2006/relationships/slide" Target="slides/slide6.xml"/><Relationship Id="rId67" Type="http://schemas.openxmlformats.org/officeDocument/2006/relationships/slide" Target="slides/slide27.xml"/><Relationship Id="rId116" Type="http://schemas.openxmlformats.org/officeDocument/2006/relationships/slide" Target="slides/slide76.xml"/><Relationship Id="rId137" Type="http://schemas.openxmlformats.org/officeDocument/2006/relationships/slide" Target="slides/slide97.xml"/><Relationship Id="rId158" Type="http://schemas.openxmlformats.org/officeDocument/2006/relationships/slide" Target="slides/slide118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.xml"/><Relationship Id="rId62" Type="http://schemas.openxmlformats.org/officeDocument/2006/relationships/slide" Target="slides/slide22.xml"/><Relationship Id="rId83" Type="http://schemas.openxmlformats.org/officeDocument/2006/relationships/slide" Target="slides/slide43.xml"/><Relationship Id="rId88" Type="http://schemas.openxmlformats.org/officeDocument/2006/relationships/slide" Target="slides/slide48.xml"/><Relationship Id="rId111" Type="http://schemas.openxmlformats.org/officeDocument/2006/relationships/slide" Target="slides/slide71.xml"/><Relationship Id="rId132" Type="http://schemas.openxmlformats.org/officeDocument/2006/relationships/slide" Target="slides/slide92.xml"/><Relationship Id="rId153" Type="http://schemas.openxmlformats.org/officeDocument/2006/relationships/slide" Target="slides/slide113.xml"/><Relationship Id="rId174" Type="http://schemas.openxmlformats.org/officeDocument/2006/relationships/slide" Target="slides/slide134.xml"/><Relationship Id="rId179" Type="http://schemas.openxmlformats.org/officeDocument/2006/relationships/slide" Target="slides/slide139.xml"/><Relationship Id="rId195" Type="http://schemas.openxmlformats.org/officeDocument/2006/relationships/slide" Target="slides/slide155.xml"/><Relationship Id="rId209" Type="http://schemas.openxmlformats.org/officeDocument/2006/relationships/slide" Target="slides/slide169.xml"/><Relationship Id="rId190" Type="http://schemas.openxmlformats.org/officeDocument/2006/relationships/slide" Target="slides/slide150.xml"/><Relationship Id="rId204" Type="http://schemas.openxmlformats.org/officeDocument/2006/relationships/slide" Target="slides/slide164.xml"/><Relationship Id="rId220" Type="http://schemas.openxmlformats.org/officeDocument/2006/relationships/slide" Target="slides/slide180.xml"/><Relationship Id="rId225" Type="http://schemas.openxmlformats.org/officeDocument/2006/relationships/theme" Target="theme/theme1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" Target="slides/slide17.xml"/><Relationship Id="rId106" Type="http://schemas.openxmlformats.org/officeDocument/2006/relationships/slide" Target="slides/slide66.xml"/><Relationship Id="rId127" Type="http://schemas.openxmlformats.org/officeDocument/2006/relationships/slide" Target="slides/slide87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" Target="slides/slide12.xml"/><Relationship Id="rId73" Type="http://schemas.openxmlformats.org/officeDocument/2006/relationships/slide" Target="slides/slide33.xml"/><Relationship Id="rId78" Type="http://schemas.openxmlformats.org/officeDocument/2006/relationships/slide" Target="slides/slide38.xml"/><Relationship Id="rId94" Type="http://schemas.openxmlformats.org/officeDocument/2006/relationships/slide" Target="slides/slide54.xml"/><Relationship Id="rId99" Type="http://schemas.openxmlformats.org/officeDocument/2006/relationships/slide" Target="slides/slide59.xml"/><Relationship Id="rId101" Type="http://schemas.openxmlformats.org/officeDocument/2006/relationships/slide" Target="slides/slide61.xml"/><Relationship Id="rId122" Type="http://schemas.openxmlformats.org/officeDocument/2006/relationships/slide" Target="slides/slide82.xml"/><Relationship Id="rId143" Type="http://schemas.openxmlformats.org/officeDocument/2006/relationships/slide" Target="slides/slide103.xml"/><Relationship Id="rId148" Type="http://schemas.openxmlformats.org/officeDocument/2006/relationships/slide" Target="slides/slide108.xml"/><Relationship Id="rId164" Type="http://schemas.openxmlformats.org/officeDocument/2006/relationships/slide" Target="slides/slide124.xml"/><Relationship Id="rId169" Type="http://schemas.openxmlformats.org/officeDocument/2006/relationships/slide" Target="slides/slide129.xml"/><Relationship Id="rId185" Type="http://schemas.openxmlformats.org/officeDocument/2006/relationships/slide" Target="slides/slide145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40.xml"/><Relationship Id="rId210" Type="http://schemas.openxmlformats.org/officeDocument/2006/relationships/slide" Target="slides/slide170.xml"/><Relationship Id="rId215" Type="http://schemas.openxmlformats.org/officeDocument/2006/relationships/slide" Target="slides/slide175.xml"/><Relationship Id="rId26" Type="http://schemas.openxmlformats.org/officeDocument/2006/relationships/slideMaster" Target="slideMasters/slideMaster26.xml"/><Relationship Id="rId47" Type="http://schemas.openxmlformats.org/officeDocument/2006/relationships/slide" Target="slides/slide7.xml"/><Relationship Id="rId68" Type="http://schemas.openxmlformats.org/officeDocument/2006/relationships/slide" Target="slides/slide28.xml"/><Relationship Id="rId89" Type="http://schemas.openxmlformats.org/officeDocument/2006/relationships/slide" Target="slides/slide49.xml"/><Relationship Id="rId112" Type="http://schemas.openxmlformats.org/officeDocument/2006/relationships/slide" Target="slides/slide72.xml"/><Relationship Id="rId133" Type="http://schemas.openxmlformats.org/officeDocument/2006/relationships/slide" Target="slides/slide93.xml"/><Relationship Id="rId154" Type="http://schemas.openxmlformats.org/officeDocument/2006/relationships/slide" Target="slides/slide114.xml"/><Relationship Id="rId175" Type="http://schemas.openxmlformats.org/officeDocument/2006/relationships/slide" Target="slides/slide135.xml"/><Relationship Id="rId196" Type="http://schemas.openxmlformats.org/officeDocument/2006/relationships/slide" Target="slides/slide156.xml"/><Relationship Id="rId200" Type="http://schemas.openxmlformats.org/officeDocument/2006/relationships/slide" Target="slides/slide160.xml"/><Relationship Id="rId16" Type="http://schemas.openxmlformats.org/officeDocument/2006/relationships/slideMaster" Target="slideMasters/slideMaster16.xml"/><Relationship Id="rId221" Type="http://schemas.openxmlformats.org/officeDocument/2006/relationships/notesMaster" Target="notesMasters/notesMaster1.xml"/><Relationship Id="rId37" Type="http://schemas.openxmlformats.org/officeDocument/2006/relationships/slideMaster" Target="slideMasters/slideMaster37.xml"/><Relationship Id="rId58" Type="http://schemas.openxmlformats.org/officeDocument/2006/relationships/slide" Target="slides/slide18.xml"/><Relationship Id="rId79" Type="http://schemas.openxmlformats.org/officeDocument/2006/relationships/slide" Target="slides/slide39.xml"/><Relationship Id="rId102" Type="http://schemas.openxmlformats.org/officeDocument/2006/relationships/slide" Target="slides/slide62.xml"/><Relationship Id="rId123" Type="http://schemas.openxmlformats.org/officeDocument/2006/relationships/slide" Target="slides/slide83.xml"/><Relationship Id="rId144" Type="http://schemas.openxmlformats.org/officeDocument/2006/relationships/slide" Target="slides/slide104.xml"/><Relationship Id="rId90" Type="http://schemas.openxmlformats.org/officeDocument/2006/relationships/slide" Target="slides/slide50.xml"/><Relationship Id="rId165" Type="http://schemas.openxmlformats.org/officeDocument/2006/relationships/slide" Target="slides/slide125.xml"/><Relationship Id="rId186" Type="http://schemas.openxmlformats.org/officeDocument/2006/relationships/slide" Target="slides/slide146.xml"/><Relationship Id="rId211" Type="http://schemas.openxmlformats.org/officeDocument/2006/relationships/slide" Target="slides/slide171.xml"/><Relationship Id="rId27" Type="http://schemas.openxmlformats.org/officeDocument/2006/relationships/slideMaster" Target="slideMasters/slideMaster27.xml"/><Relationship Id="rId48" Type="http://schemas.openxmlformats.org/officeDocument/2006/relationships/slide" Target="slides/slide8.xml"/><Relationship Id="rId69" Type="http://schemas.openxmlformats.org/officeDocument/2006/relationships/slide" Target="slides/slide29.xml"/><Relationship Id="rId113" Type="http://schemas.openxmlformats.org/officeDocument/2006/relationships/slide" Target="slides/slide73.xml"/><Relationship Id="rId134" Type="http://schemas.openxmlformats.org/officeDocument/2006/relationships/slide" Target="slides/slide94.xml"/><Relationship Id="rId80" Type="http://schemas.openxmlformats.org/officeDocument/2006/relationships/slide" Target="slides/slide40.xml"/><Relationship Id="rId155" Type="http://schemas.openxmlformats.org/officeDocument/2006/relationships/slide" Target="slides/slide115.xml"/><Relationship Id="rId176" Type="http://schemas.openxmlformats.org/officeDocument/2006/relationships/slide" Target="slides/slide136.xml"/><Relationship Id="rId197" Type="http://schemas.openxmlformats.org/officeDocument/2006/relationships/slide" Target="slides/slide157.xml"/><Relationship Id="rId201" Type="http://schemas.openxmlformats.org/officeDocument/2006/relationships/slide" Target="slides/slide161.xml"/><Relationship Id="rId222" Type="http://schemas.openxmlformats.org/officeDocument/2006/relationships/handoutMaster" Target="handoutMasters/handoutMaster1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" Target="slides/slide19.xml"/><Relationship Id="rId103" Type="http://schemas.openxmlformats.org/officeDocument/2006/relationships/slide" Target="slides/slide63.xml"/><Relationship Id="rId124" Type="http://schemas.openxmlformats.org/officeDocument/2006/relationships/slide" Target="slides/slide84.xml"/><Relationship Id="rId70" Type="http://schemas.openxmlformats.org/officeDocument/2006/relationships/slide" Target="slides/slide30.xml"/><Relationship Id="rId91" Type="http://schemas.openxmlformats.org/officeDocument/2006/relationships/slide" Target="slides/slide51.xml"/><Relationship Id="rId145" Type="http://schemas.openxmlformats.org/officeDocument/2006/relationships/slide" Target="slides/slide105.xml"/><Relationship Id="rId166" Type="http://schemas.openxmlformats.org/officeDocument/2006/relationships/slide" Target="slides/slide126.xml"/><Relationship Id="rId187" Type="http://schemas.openxmlformats.org/officeDocument/2006/relationships/slide" Target="slides/slide147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172.xml"/><Relationship Id="rId28" Type="http://schemas.openxmlformats.org/officeDocument/2006/relationships/slideMaster" Target="slideMasters/slideMaster28.xml"/><Relationship Id="rId49" Type="http://schemas.openxmlformats.org/officeDocument/2006/relationships/slide" Target="slides/slide9.xml"/><Relationship Id="rId114" Type="http://schemas.openxmlformats.org/officeDocument/2006/relationships/slide" Target="slides/slide74.xml"/><Relationship Id="rId60" Type="http://schemas.openxmlformats.org/officeDocument/2006/relationships/slide" Target="slides/slide20.xml"/><Relationship Id="rId81" Type="http://schemas.openxmlformats.org/officeDocument/2006/relationships/slide" Target="slides/slide41.xml"/><Relationship Id="rId135" Type="http://schemas.openxmlformats.org/officeDocument/2006/relationships/slide" Target="slides/slide95.xml"/><Relationship Id="rId156" Type="http://schemas.openxmlformats.org/officeDocument/2006/relationships/slide" Target="slides/slide116.xml"/><Relationship Id="rId177" Type="http://schemas.openxmlformats.org/officeDocument/2006/relationships/slide" Target="slides/slide137.xml"/><Relationship Id="rId198" Type="http://schemas.openxmlformats.org/officeDocument/2006/relationships/slide" Target="slides/slide158.xml"/><Relationship Id="rId202" Type="http://schemas.openxmlformats.org/officeDocument/2006/relationships/slide" Target="slides/slide162.xml"/><Relationship Id="rId223" Type="http://schemas.openxmlformats.org/officeDocument/2006/relationships/presProps" Target="presProps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50" Type="http://schemas.openxmlformats.org/officeDocument/2006/relationships/slide" Target="slides/slide10.xml"/><Relationship Id="rId104" Type="http://schemas.openxmlformats.org/officeDocument/2006/relationships/slide" Target="slides/slide64.xml"/><Relationship Id="rId125" Type="http://schemas.openxmlformats.org/officeDocument/2006/relationships/slide" Target="slides/slide85.xml"/><Relationship Id="rId146" Type="http://schemas.openxmlformats.org/officeDocument/2006/relationships/slide" Target="slides/slide106.xml"/><Relationship Id="rId167" Type="http://schemas.openxmlformats.org/officeDocument/2006/relationships/slide" Target="slides/slide127.xml"/><Relationship Id="rId188" Type="http://schemas.openxmlformats.org/officeDocument/2006/relationships/slide" Target="slides/slide148.xml"/><Relationship Id="rId71" Type="http://schemas.openxmlformats.org/officeDocument/2006/relationships/slide" Target="slides/slide31.xml"/><Relationship Id="rId92" Type="http://schemas.openxmlformats.org/officeDocument/2006/relationships/slide" Target="slides/slide52.xml"/><Relationship Id="rId213" Type="http://schemas.openxmlformats.org/officeDocument/2006/relationships/slide" Target="slides/slide173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40" Type="http://schemas.openxmlformats.org/officeDocument/2006/relationships/slideMaster" Target="slideMasters/slideMaster40.xml"/><Relationship Id="rId115" Type="http://schemas.openxmlformats.org/officeDocument/2006/relationships/slide" Target="slides/slide75.xml"/><Relationship Id="rId136" Type="http://schemas.openxmlformats.org/officeDocument/2006/relationships/slide" Target="slides/slide96.xml"/><Relationship Id="rId157" Type="http://schemas.openxmlformats.org/officeDocument/2006/relationships/slide" Target="slides/slide117.xml"/><Relationship Id="rId178" Type="http://schemas.openxmlformats.org/officeDocument/2006/relationships/slide" Target="slides/slide138.xml"/><Relationship Id="rId61" Type="http://schemas.openxmlformats.org/officeDocument/2006/relationships/slide" Target="slides/slide21.xml"/><Relationship Id="rId82" Type="http://schemas.openxmlformats.org/officeDocument/2006/relationships/slide" Target="slides/slide42.xml"/><Relationship Id="rId199" Type="http://schemas.openxmlformats.org/officeDocument/2006/relationships/slide" Target="slides/slide159.xml"/><Relationship Id="rId203" Type="http://schemas.openxmlformats.org/officeDocument/2006/relationships/slide" Target="slides/slide163.xml"/><Relationship Id="rId19" Type="http://schemas.openxmlformats.org/officeDocument/2006/relationships/slideMaster" Target="slideMasters/slideMaster19.xml"/><Relationship Id="rId224" Type="http://schemas.openxmlformats.org/officeDocument/2006/relationships/viewProps" Target="viewProps.xml"/><Relationship Id="rId30" Type="http://schemas.openxmlformats.org/officeDocument/2006/relationships/slideMaster" Target="slideMasters/slideMaster30.xml"/><Relationship Id="rId105" Type="http://schemas.openxmlformats.org/officeDocument/2006/relationships/slide" Target="slides/slide65.xml"/><Relationship Id="rId126" Type="http://schemas.openxmlformats.org/officeDocument/2006/relationships/slide" Target="slides/slide86.xml"/><Relationship Id="rId147" Type="http://schemas.openxmlformats.org/officeDocument/2006/relationships/slide" Target="slides/slide107.xml"/><Relationship Id="rId168" Type="http://schemas.openxmlformats.org/officeDocument/2006/relationships/slide" Target="slides/slide128.xml"/><Relationship Id="rId51" Type="http://schemas.openxmlformats.org/officeDocument/2006/relationships/slide" Target="slides/slide11.xml"/><Relationship Id="rId72" Type="http://schemas.openxmlformats.org/officeDocument/2006/relationships/slide" Target="slides/slide32.xml"/><Relationship Id="rId93" Type="http://schemas.openxmlformats.org/officeDocument/2006/relationships/slide" Target="slides/slide53.xml"/><Relationship Id="rId189" Type="http://schemas.openxmlformats.org/officeDocument/2006/relationships/slide" Target="slides/slide149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8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emf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image" Target="../media/image58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1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8.e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82.emf"/><Relationship Id="rId1" Type="http://schemas.openxmlformats.org/officeDocument/2006/relationships/image" Target="../media/image81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8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8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8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2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image" Target="../media/image58.emf"/></Relationships>
</file>

<file path=ppt/drawings/_rels/vmlDrawing2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emf"/><Relationship Id="rId1" Type="http://schemas.openxmlformats.org/officeDocument/2006/relationships/image" Target="../media/image140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2.emf"/></Relationships>
</file>

<file path=ppt/drawings/_rels/vmlDrawing2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emf"/><Relationship Id="rId1" Type="http://schemas.openxmlformats.org/officeDocument/2006/relationships/image" Target="../media/image146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8.emf"/></Relationships>
</file>

<file path=ppt/drawings/_rels/vmlDrawing28.v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emf"/><Relationship Id="rId1" Type="http://schemas.openxmlformats.org/officeDocument/2006/relationships/image" Target="../media/image146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8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8.e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e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2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933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933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521825"/>
            <a:ext cx="2971800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933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9521825"/>
            <a:ext cx="2971800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/>
            </a:lvl1pPr>
          </a:lstStyle>
          <a:p>
            <a:fld id="{401B5351-1CBB-B84B-A0D6-415B5F8D3CE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81369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556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373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39800" y="762000"/>
            <a:ext cx="4978400" cy="37338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556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724400"/>
            <a:ext cx="5029200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1556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5250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556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95250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/>
            </a:lvl1pPr>
          </a:lstStyle>
          <a:p>
            <a:fld id="{FB8BBA63-AA31-D544-9430-C1E8E4BB9D78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2301464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ＭＳ Ｐゴシック" pitchFamily="-65" charset="-128"/>
      </a:defRPr>
    </a:lvl1pPr>
    <a:lvl2pPr marL="4556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+mn-cs"/>
      </a:defRPr>
    </a:lvl2pPr>
    <a:lvl3pPr marL="9128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+mn-cs"/>
      </a:defRPr>
    </a:lvl3pPr>
    <a:lvl4pPr marL="13700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+mn-cs"/>
      </a:defRPr>
    </a:lvl4pPr>
    <a:lvl5pPr marL="18272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+mn-cs"/>
      </a:defRPr>
    </a:lvl5pPr>
    <a:lvl6pPr marL="2285532" algn="l" defTabSz="45710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640" algn="l" defTabSz="45710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744" algn="l" defTabSz="45710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6852" algn="l" defTabSz="45710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378709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DE04784F-4BFC-7147-9505-96381F4997E9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12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8875" y="1004888"/>
            <a:ext cx="4572000" cy="3430587"/>
          </a:xfrm>
          <a:solidFill>
            <a:srgbClr val="FFFFFF"/>
          </a:solidFill>
          <a:ln/>
        </p:spPr>
      </p:sp>
      <p:sp>
        <p:nvSpPr>
          <p:cNvPr id="195588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50925" y="4770438"/>
            <a:ext cx="4791075" cy="182562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endParaRPr lang="en-GB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784168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774281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30557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796017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4208209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fld id="{DE04784F-4BFC-7147-9505-96381F4997E9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t>22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8875" y="1004888"/>
            <a:ext cx="4572000" cy="3430587"/>
          </a:xfrm>
          <a:solidFill>
            <a:srgbClr val="FFFFFF"/>
          </a:solidFill>
          <a:ln/>
        </p:spPr>
      </p:sp>
      <p:sp>
        <p:nvSpPr>
          <p:cNvPr id="195588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50925" y="4770438"/>
            <a:ext cx="4791075" cy="182562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endParaRPr lang="en-GB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963709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DE04784F-4BFC-7147-9505-96381F4997E9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23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8875" y="1004888"/>
            <a:ext cx="4572000" cy="3430587"/>
          </a:xfrm>
          <a:solidFill>
            <a:srgbClr val="FFFFFF"/>
          </a:solidFill>
          <a:ln/>
        </p:spPr>
      </p:sp>
      <p:sp>
        <p:nvSpPr>
          <p:cNvPr id="195588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50925" y="4770438"/>
            <a:ext cx="4791075" cy="182562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endParaRPr lang="en-GB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006185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16326705-C880-1C4C-96B0-D354135BB314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24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8875" y="1004888"/>
            <a:ext cx="4572000" cy="3430587"/>
          </a:xfrm>
          <a:solidFill>
            <a:srgbClr val="FFFFFF"/>
          </a:solidFill>
          <a:ln/>
        </p:spPr>
      </p:sp>
      <p:sp>
        <p:nvSpPr>
          <p:cNvPr id="199684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50925" y="4770438"/>
            <a:ext cx="4791075" cy="182562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endParaRPr lang="en-GB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93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3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FD1B8CD8-9588-A646-91A0-06B199400682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35</a:t>
            </a:fld>
            <a:endParaRPr lang="en-GB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5947682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65452045-CE47-7B48-A5D5-1199EE32739C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36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4131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B135ADE2-620E-F94C-AE03-55D24958E413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37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454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fld id="{E4CF8CBB-EF07-F840-9D44-32067DFF1D5E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t>39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491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92175" y="1023938"/>
            <a:ext cx="4914900" cy="3686175"/>
          </a:xfrm>
          <a:solidFill>
            <a:srgbClr val="FFFFFF"/>
          </a:solidFill>
          <a:ln/>
        </p:spPr>
      </p:sp>
      <p:sp>
        <p:nvSpPr>
          <p:cNvPr id="191492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36638" y="5067300"/>
            <a:ext cx="4629150" cy="409257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95335" tIns="47668" rIns="95335" bIns="47668" anchor="ctr"/>
          <a:lstStyle/>
          <a:p>
            <a:pPr defTabSz="449263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657426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E4CF8CBB-EF07-F840-9D44-32067DFF1D5E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40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91491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92175" y="1023938"/>
            <a:ext cx="4914900" cy="3686175"/>
          </a:xfrm>
          <a:solidFill>
            <a:srgbClr val="FFFFFF"/>
          </a:solidFill>
          <a:ln/>
        </p:spPr>
      </p:sp>
      <p:sp>
        <p:nvSpPr>
          <p:cNvPr id="191492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36638" y="5067300"/>
            <a:ext cx="4629150" cy="409257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95335" tIns="47668" rIns="95335" bIns="47668" anchor="ctr"/>
          <a:lstStyle/>
          <a:p>
            <a:pPr defTabSz="449263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E4CF8CBB-EF07-F840-9D44-32067DFF1D5E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41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91491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92175" y="1023938"/>
            <a:ext cx="4914900" cy="3686175"/>
          </a:xfrm>
          <a:solidFill>
            <a:srgbClr val="FFFFFF"/>
          </a:solidFill>
          <a:ln/>
        </p:spPr>
      </p:sp>
      <p:sp>
        <p:nvSpPr>
          <p:cNvPr id="191492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36638" y="5067300"/>
            <a:ext cx="4629150" cy="409257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95335" tIns="47668" rIns="95335" bIns="47668" anchor="ctr"/>
          <a:lstStyle/>
          <a:p>
            <a:pPr defTabSz="449263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F7DD4D7-2B56-974B-9BE6-7AD13BC8F4F7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43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863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890588" y="714375"/>
            <a:ext cx="5078412" cy="3808413"/>
          </a:xfrm>
          <a:solidFill>
            <a:srgbClr val="FFFFFF"/>
          </a:solidFill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60913"/>
            <a:ext cx="5029200" cy="4522787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F7DD4D7-2B56-974B-9BE6-7AD13BC8F4F7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44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863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890588" y="714375"/>
            <a:ext cx="5078412" cy="3808413"/>
          </a:xfrm>
          <a:solidFill>
            <a:srgbClr val="FFFFFF"/>
          </a:solidFill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60913"/>
            <a:ext cx="5029200" cy="4522787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fld id="{3F7DD4D7-2B56-974B-9BE6-7AD13BC8F4F7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3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890588" y="714375"/>
            <a:ext cx="5078412" cy="3808413"/>
          </a:xfrm>
          <a:solidFill>
            <a:srgbClr val="FFFFFF"/>
          </a:solidFill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60913"/>
            <a:ext cx="5029200" cy="4522787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580694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52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57504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6C96E594-C0C8-4D40-8B48-BF3D8A75B817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66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218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367826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6C96E594-C0C8-4D40-8B48-BF3D8A75B817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67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218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905190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prstClr val="black"/>
              </a:buClr>
              <a:buSzTx/>
              <a:buFontTx/>
              <a:buNone/>
              <a:tabLst/>
              <a:defRPr/>
            </a:pPr>
            <a:fld id="{D1F7E340-D654-C74E-B1AC-4E3AC7BEF30A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black"/>
                </a:buClr>
                <a:buSzTx/>
                <a:buFontTx/>
                <a:buNone/>
                <a:tabLst/>
                <a:defRPr/>
              </a:pPr>
              <a:t>68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4442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6610B936-C036-794D-BF10-F49A4E012FC0}" type="slidenum">
              <a:rPr lang="en-GB" sz="1200">
                <a:solidFill>
                  <a:srgbClr val="000000"/>
                </a:solidFill>
              </a:rPr>
              <a:pPr>
                <a:buClr>
                  <a:prstClr val="black"/>
                </a:buClr>
              </a:pPr>
              <a:t>71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6077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6610B936-C036-794D-BF10-F49A4E012FC0}" type="slidenum">
              <a:rPr lang="en-GB" sz="1200">
                <a:solidFill>
                  <a:srgbClr val="000000"/>
                </a:solidFill>
              </a:rPr>
              <a:pPr>
                <a:buClr>
                  <a:prstClr val="black"/>
                </a:buClr>
              </a:pPr>
              <a:t>72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6077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504897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buClr>
                <a:prstClr val="black"/>
              </a:buClr>
              <a:defRPr/>
            </a:pPr>
            <a:fld id="{6730DC61-EF7D-064B-8761-A042DB017976}" type="slidenum">
              <a:rPr lang="en-GB" smtClean="0">
                <a:solidFill>
                  <a:prstClr val="black"/>
                </a:solidFill>
              </a:rPr>
              <a:pPr>
                <a:buClr>
                  <a:prstClr val="black"/>
                </a:buClr>
                <a:defRPr/>
              </a:pPr>
              <a:t>73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16598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78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976976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79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222242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4003744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6252171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962291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7384050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0581325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5943380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7548473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5727701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792240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8165056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Shape 87"/>
          <p:cNvSpPr>
            <a:spLocks noGrp="1" noRot="1" noChangeAspect="1"/>
          </p:cNvSpPr>
          <p:nvPr>
            <p:ph type="sldImg" idx="2"/>
          </p:nvPr>
        </p:nvSpPr>
        <p:spPr>
          <a:xfrm>
            <a:off x="938213" y="750888"/>
            <a:ext cx="5011737" cy="375761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" name="Shape 88"/>
          <p:cNvSpPr txBox="1">
            <a:spLocks noGrp="1"/>
          </p:cNvSpPr>
          <p:nvPr>
            <p:ph type="body" idx="1"/>
          </p:nvPr>
        </p:nvSpPr>
        <p:spPr>
          <a:xfrm>
            <a:off x="688817" y="4759643"/>
            <a:ext cx="5510530" cy="4509135"/>
          </a:xfrm>
          <a:prstGeom prst="rect">
            <a:avLst/>
          </a:prstGeom>
        </p:spPr>
        <p:txBody>
          <a:bodyPr spcFirstLastPara="1" wrap="square" lIns="96600" tIns="96600" rIns="96600" bIns="96600" anchor="t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Shape 111"/>
          <p:cNvSpPr>
            <a:spLocks noGrp="1" noRot="1" noChangeAspect="1"/>
          </p:cNvSpPr>
          <p:nvPr>
            <p:ph type="sldImg" idx="2"/>
          </p:nvPr>
        </p:nvSpPr>
        <p:spPr>
          <a:xfrm>
            <a:off x="938213" y="750888"/>
            <a:ext cx="5011737" cy="375761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" name="Shape 112"/>
          <p:cNvSpPr txBox="1">
            <a:spLocks noGrp="1"/>
          </p:cNvSpPr>
          <p:nvPr>
            <p:ph type="body" idx="1"/>
          </p:nvPr>
        </p:nvSpPr>
        <p:spPr>
          <a:xfrm>
            <a:off x="688817" y="4759643"/>
            <a:ext cx="5510530" cy="4509135"/>
          </a:xfrm>
          <a:prstGeom prst="rect">
            <a:avLst/>
          </a:prstGeom>
        </p:spPr>
        <p:txBody>
          <a:bodyPr spcFirstLastPara="1" wrap="square" lIns="96600" tIns="96600" rIns="96600" bIns="96600" anchor="t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Shape 139"/>
          <p:cNvSpPr>
            <a:spLocks noGrp="1" noRot="1" noChangeAspect="1"/>
          </p:cNvSpPr>
          <p:nvPr>
            <p:ph type="sldImg" idx="2"/>
          </p:nvPr>
        </p:nvSpPr>
        <p:spPr>
          <a:xfrm>
            <a:off x="938213" y="750888"/>
            <a:ext cx="5011737" cy="375761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" name="Shape 140"/>
          <p:cNvSpPr txBox="1">
            <a:spLocks noGrp="1"/>
          </p:cNvSpPr>
          <p:nvPr>
            <p:ph type="body" idx="1"/>
          </p:nvPr>
        </p:nvSpPr>
        <p:spPr>
          <a:xfrm>
            <a:off x="688817" y="4759643"/>
            <a:ext cx="5510530" cy="4509135"/>
          </a:xfrm>
          <a:prstGeom prst="rect">
            <a:avLst/>
          </a:prstGeom>
        </p:spPr>
        <p:txBody>
          <a:bodyPr spcFirstLastPara="1" wrap="square" lIns="96600" tIns="96600" rIns="96600" bIns="96600" anchor="t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Shape 172"/>
          <p:cNvSpPr>
            <a:spLocks noGrp="1" noRot="1" noChangeAspect="1"/>
          </p:cNvSpPr>
          <p:nvPr>
            <p:ph type="sldImg" idx="2"/>
          </p:nvPr>
        </p:nvSpPr>
        <p:spPr>
          <a:xfrm>
            <a:off x="938213" y="750888"/>
            <a:ext cx="5011737" cy="375761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" name="Shape 173"/>
          <p:cNvSpPr txBox="1">
            <a:spLocks noGrp="1"/>
          </p:cNvSpPr>
          <p:nvPr>
            <p:ph type="body" idx="1"/>
          </p:nvPr>
        </p:nvSpPr>
        <p:spPr>
          <a:xfrm>
            <a:off x="688817" y="4759643"/>
            <a:ext cx="5510530" cy="4509135"/>
          </a:xfrm>
          <a:prstGeom prst="rect">
            <a:avLst/>
          </a:prstGeom>
        </p:spPr>
        <p:txBody>
          <a:bodyPr spcFirstLastPara="1" wrap="square" lIns="96600" tIns="96600" rIns="96600" bIns="96600" anchor="t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124445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D1F7E340-D654-C74E-B1AC-4E3AC7BEF30A}" type="slidenum">
              <a:rPr lang="en-GB" sz="1200">
                <a:solidFill>
                  <a:prstClr val="black"/>
                </a:solidFill>
              </a:rPr>
              <a:pPr>
                <a:buClr>
                  <a:prstClr val="black"/>
                </a:buClr>
              </a:pPr>
              <a:t>101</a:t>
            </a:fld>
            <a:endParaRPr lang="en-GB" sz="1200">
              <a:solidFill>
                <a:prstClr val="black"/>
              </a:solidFill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D1F7E340-D654-C74E-B1AC-4E3AC7BEF30A}" type="slidenum">
              <a:rPr lang="en-GB" sz="1200">
                <a:solidFill>
                  <a:prstClr val="black"/>
                </a:solidFill>
              </a:rPr>
              <a:pPr>
                <a:buClr>
                  <a:prstClr val="black"/>
                </a:buClr>
              </a:pPr>
              <a:t>102</a:t>
            </a:fld>
            <a:endParaRPr lang="en-GB" sz="1200">
              <a:solidFill>
                <a:prstClr val="black"/>
              </a:solidFill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AB00CD3-47EF-2A46-A522-19A8DEFF92DF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108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3475" y="962025"/>
            <a:ext cx="4622800" cy="3468688"/>
          </a:xfrm>
          <a:solidFill>
            <a:srgbClr val="FFFFFF"/>
          </a:solidFill>
          <a:ln/>
        </p:spPr>
      </p:sp>
      <p:sp>
        <p:nvSpPr>
          <p:cNvPr id="235524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66800" y="4767263"/>
            <a:ext cx="4760913" cy="3848100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84710" tIns="42355" rIns="84710" bIns="42355" anchor="ctr"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AB00CD3-47EF-2A46-A522-19A8DEFF92DF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109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3475" y="962025"/>
            <a:ext cx="4622800" cy="3468688"/>
          </a:xfrm>
          <a:solidFill>
            <a:srgbClr val="FFFFFF"/>
          </a:solidFill>
          <a:ln/>
        </p:spPr>
      </p:sp>
      <p:sp>
        <p:nvSpPr>
          <p:cNvPr id="235524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66800" y="4767263"/>
            <a:ext cx="4760913" cy="3848100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84710" tIns="42355" rIns="84710" bIns="42355" anchor="ctr"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140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084433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E4CF8CBB-EF07-F840-9D44-32067DFF1D5E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152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91491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92175" y="1023938"/>
            <a:ext cx="4914900" cy="3686175"/>
          </a:xfrm>
          <a:solidFill>
            <a:srgbClr val="FFFFFF"/>
          </a:solidFill>
          <a:ln/>
        </p:spPr>
      </p:sp>
      <p:sp>
        <p:nvSpPr>
          <p:cNvPr id="191492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36638" y="5067300"/>
            <a:ext cx="4629150" cy="409257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95335" tIns="47668" rIns="95335" bIns="47668" anchor="ctr"/>
          <a:lstStyle/>
          <a:p>
            <a:pPr defTabSz="449263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F7DD4D7-2B56-974B-9BE6-7AD13BC8F4F7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160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863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890588" y="714375"/>
            <a:ext cx="5078412" cy="3808413"/>
          </a:xfrm>
          <a:solidFill>
            <a:srgbClr val="FFFFFF"/>
          </a:solidFill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60913"/>
            <a:ext cx="5029200" cy="4522787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F115AEC7-6E6E-6641-8EC0-C242FA323EAC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163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1161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16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buClr>
                <a:prstClr val="black"/>
              </a:buClr>
              <a:defRPr/>
            </a:pPr>
            <a:fld id="{6730DC61-EF7D-064B-8761-A042DB017976}" type="slidenum">
              <a:rPr lang="en-GB" smtClean="0">
                <a:solidFill>
                  <a:prstClr val="black"/>
                </a:solidFill>
              </a:rPr>
              <a:pPr>
                <a:buClr>
                  <a:prstClr val="black"/>
                </a:buClr>
                <a:defRPr/>
              </a:pPr>
              <a:t>176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16598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buClr>
                <a:prstClr val="black"/>
              </a:buClr>
              <a:defRPr/>
            </a:pPr>
            <a:fld id="{6730DC61-EF7D-064B-8761-A042DB017976}" type="slidenum">
              <a:rPr lang="en-GB" smtClean="0">
                <a:solidFill>
                  <a:prstClr val="black"/>
                </a:solidFill>
              </a:rPr>
              <a:pPr>
                <a:buClr>
                  <a:prstClr val="black"/>
                </a:buClr>
                <a:defRPr/>
              </a:pPr>
              <a:t>179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1659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40754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88439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737775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8BBA63-AA31-D544-9430-C1E8E4BB9D78}" type="slidenum">
              <a:rPr lang="en-GB" smtClean="0"/>
              <a:pPr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792836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606122"/>
      </p:ext>
    </p:extLst>
  </p:cSld>
  <p:clrMapOvr>
    <a:masterClrMapping/>
  </p:clrMapOvr>
  <p:transition>
    <p:zoom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4504107"/>
      </p:ext>
    </p:extLst>
  </p:cSld>
  <p:clrMapOvr>
    <a:masterClrMapping/>
  </p:clrMapOvr>
  <p:transition>
    <p:zoom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, Bullets &amp;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Shape 65"/>
          <p:cNvSpPr>
            <a:spLocks noGrp="1"/>
          </p:cNvSpPr>
          <p:nvPr>
            <p:ph type="pic" sz="half" idx="13"/>
          </p:nvPr>
        </p:nvSpPr>
        <p:spPr>
          <a:xfrm>
            <a:off x="4723805" y="1821656"/>
            <a:ext cx="3750469" cy="4420195"/>
          </a:xfrm>
          <a:prstGeom prst="rect">
            <a:avLst/>
          </a:prstGeom>
        </p:spPr>
        <p:txBody>
          <a:bodyPr lIns="64291" tIns="32145" rIns="64291" bIns="32145" anchor="t">
            <a:noAutofit/>
          </a:bodyPr>
          <a:lstStyle/>
          <a:p>
            <a:endParaRPr/>
          </a:p>
        </p:txBody>
      </p:sp>
      <p:sp>
        <p:nvSpPr>
          <p:cNvPr id="66" name="Shape 66"/>
          <p:cNvSpPr>
            <a:spLocks noGrp="1"/>
          </p:cNvSpPr>
          <p:nvPr>
            <p:ph type="title"/>
          </p:nvPr>
        </p:nvSpPr>
        <p:spPr>
          <a:xfrm>
            <a:off x="669727" y="178594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67" name="Shape 67"/>
          <p:cNvSpPr>
            <a:spLocks noGrp="1"/>
          </p:cNvSpPr>
          <p:nvPr>
            <p:ph type="body" sz="half" idx="1"/>
          </p:nvPr>
        </p:nvSpPr>
        <p:spPr>
          <a:xfrm>
            <a:off x="669726" y="1821656"/>
            <a:ext cx="3750469" cy="4420195"/>
          </a:xfrm>
          <a:prstGeom prst="rect">
            <a:avLst/>
          </a:prstGeom>
        </p:spPr>
        <p:txBody>
          <a:bodyPr lIns="64291" tIns="32146" rIns="64291" bIns="32146"/>
          <a:lstStyle>
            <a:lvl1pPr marL="241093" indent="-241093">
              <a:spcBef>
                <a:spcPts val="2250"/>
              </a:spcBef>
              <a:defRPr sz="2000"/>
            </a:lvl1pPr>
            <a:lvl2pPr marL="482186" indent="-241093">
              <a:spcBef>
                <a:spcPts val="2250"/>
              </a:spcBef>
              <a:defRPr sz="2000"/>
            </a:lvl2pPr>
            <a:lvl3pPr marL="866149" indent="-241093">
              <a:spcBef>
                <a:spcPts val="2250"/>
              </a:spcBef>
              <a:defRPr sz="2000"/>
            </a:lvl3pPr>
            <a:lvl4pPr marL="1178677" indent="-241093">
              <a:spcBef>
                <a:spcPts val="2250"/>
              </a:spcBef>
              <a:defRPr sz="2000"/>
            </a:lvl4pPr>
            <a:lvl5pPr marL="1491205" indent="-241093">
              <a:spcBef>
                <a:spcPts val="2250"/>
              </a:spcBef>
              <a:defRPr sz="20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68" name="Shape 68"/>
          <p:cNvSpPr>
            <a:spLocks noGrp="1"/>
          </p:cNvSpPr>
          <p:nvPr>
            <p:ph type="sldNum" sz="quarter" idx="2"/>
          </p:nvPr>
        </p:nvSpPr>
        <p:spPr>
          <a:xfrm>
            <a:off x="4437983" y="6509742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257779"/>
      </p:ext>
    </p:extLst>
  </p:cSld>
  <p:clrMapOvr>
    <a:masterClrMapping/>
  </p:clrMapOvr>
  <p:transition spd="med"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3542502"/>
      </p:ext>
    </p:extLst>
  </p:cSld>
  <p:clrMapOvr>
    <a:masterClrMapping/>
  </p:clrMapOvr>
  <p:transition>
    <p:zoom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629043"/>
      </p:ext>
    </p:extLst>
  </p:cSld>
  <p:clrMapOvr>
    <a:masterClrMapping/>
  </p:clrMapOvr>
  <p:transition>
    <p:zoom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5867561"/>
      </p:ext>
    </p:extLst>
  </p:cSld>
  <p:clrMapOvr>
    <a:masterClrMapping/>
  </p:clrMapOvr>
  <p:transition>
    <p:zoom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2465801"/>
      </p:ext>
    </p:extLst>
  </p:cSld>
  <p:clrMapOvr>
    <a:masterClrMapping/>
  </p:clrMapOvr>
  <p:transition>
    <p:zoom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633706"/>
      </p:ext>
    </p:extLst>
  </p:cSld>
  <p:clrMapOvr>
    <a:masterClrMapping/>
  </p:clrMapOvr>
  <p:transition>
    <p:zoom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9395833"/>
      </p:ext>
    </p:extLst>
  </p:cSld>
  <p:clrMapOvr>
    <a:masterClrMapping/>
  </p:clrMapOvr>
  <p:transition>
    <p:zoom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30283397"/>
      </p:ext>
    </p:extLst>
  </p:cSld>
  <p:clrMapOvr>
    <a:masterClrMapping/>
  </p:clrMapOvr>
  <p:transition>
    <p:zoom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9775911"/>
      </p:ext>
    </p:extLst>
  </p:cSld>
  <p:clrMapOvr>
    <a:masterClrMapping/>
  </p:clrMapOvr>
  <p:transition>
    <p:zoom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6609930"/>
      </p:ext>
    </p:extLst>
  </p:cSld>
  <p:clrMapOvr>
    <a:masterClrMapping/>
  </p:clrMapOvr>
  <p:transition>
    <p:zoom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587856"/>
      </p:ext>
    </p:extLst>
  </p:cSld>
  <p:clrMapOvr>
    <a:masterClrMapping/>
  </p:clrMapOvr>
  <p:transition>
    <p:zoom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3997663"/>
      </p:ext>
    </p:extLst>
  </p:cSld>
  <p:clrMapOvr>
    <a:masterClrMapping/>
  </p:clrMapOvr>
  <p:transition>
    <p:zoom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1020339"/>
      </p:ext>
    </p:extLst>
  </p:cSld>
  <p:clrMapOvr>
    <a:masterClrMapping/>
  </p:clrMapOvr>
  <p:transition>
    <p:zoom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1570170"/>
      </p:ext>
    </p:extLst>
  </p:cSld>
  <p:clrMapOvr>
    <a:masterClrMapping/>
  </p:clrMapOvr>
  <p:transition>
    <p:zoom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0032935"/>
      </p:ext>
    </p:extLst>
  </p:cSld>
  <p:clrMapOvr>
    <a:masterClrMapping/>
  </p:clrMapOvr>
  <p:transition>
    <p:zoom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972390"/>
      </p:ext>
    </p:extLst>
  </p:cSld>
  <p:clrMapOvr>
    <a:masterClrMapping/>
  </p:clrMapOvr>
  <p:transition>
    <p:zoom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557339"/>
      </p:ext>
    </p:extLst>
  </p:cSld>
  <p:clrMapOvr>
    <a:masterClrMapping/>
  </p:clrMapOvr>
  <p:transition>
    <p:zoom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, Bullets &amp;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Shape 65"/>
          <p:cNvSpPr>
            <a:spLocks noGrp="1"/>
          </p:cNvSpPr>
          <p:nvPr>
            <p:ph type="pic" sz="half" idx="13"/>
          </p:nvPr>
        </p:nvSpPr>
        <p:spPr>
          <a:xfrm>
            <a:off x="4723805" y="1821656"/>
            <a:ext cx="3750469" cy="4420195"/>
          </a:xfrm>
          <a:prstGeom prst="rect">
            <a:avLst/>
          </a:prstGeom>
        </p:spPr>
        <p:txBody>
          <a:bodyPr lIns="64291" tIns="32145" rIns="64291" bIns="32145" anchor="t">
            <a:noAutofit/>
          </a:bodyPr>
          <a:lstStyle/>
          <a:p>
            <a:endParaRPr/>
          </a:p>
        </p:txBody>
      </p:sp>
      <p:sp>
        <p:nvSpPr>
          <p:cNvPr id="66" name="Shape 66"/>
          <p:cNvSpPr>
            <a:spLocks noGrp="1"/>
          </p:cNvSpPr>
          <p:nvPr>
            <p:ph type="title"/>
          </p:nvPr>
        </p:nvSpPr>
        <p:spPr>
          <a:xfrm>
            <a:off x="669727" y="178594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67" name="Shape 67"/>
          <p:cNvSpPr>
            <a:spLocks noGrp="1"/>
          </p:cNvSpPr>
          <p:nvPr>
            <p:ph type="body" sz="half" idx="1"/>
          </p:nvPr>
        </p:nvSpPr>
        <p:spPr>
          <a:xfrm>
            <a:off x="669726" y="1821656"/>
            <a:ext cx="3750469" cy="4420195"/>
          </a:xfrm>
          <a:prstGeom prst="rect">
            <a:avLst/>
          </a:prstGeom>
        </p:spPr>
        <p:txBody>
          <a:bodyPr lIns="64291" tIns="32146" rIns="64291" bIns="32146"/>
          <a:lstStyle>
            <a:lvl1pPr marL="241093" indent="-241093">
              <a:spcBef>
                <a:spcPts val="2250"/>
              </a:spcBef>
              <a:defRPr sz="2000"/>
            </a:lvl1pPr>
            <a:lvl2pPr marL="482186" indent="-241093">
              <a:spcBef>
                <a:spcPts val="2250"/>
              </a:spcBef>
              <a:defRPr sz="2000"/>
            </a:lvl2pPr>
            <a:lvl3pPr marL="866149" indent="-241093">
              <a:spcBef>
                <a:spcPts val="2250"/>
              </a:spcBef>
              <a:defRPr sz="2000"/>
            </a:lvl3pPr>
            <a:lvl4pPr marL="1178677" indent="-241093">
              <a:spcBef>
                <a:spcPts val="2250"/>
              </a:spcBef>
              <a:defRPr sz="2000"/>
            </a:lvl4pPr>
            <a:lvl5pPr marL="1491205" indent="-241093">
              <a:spcBef>
                <a:spcPts val="2250"/>
              </a:spcBef>
              <a:defRPr sz="20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68" name="Shape 68"/>
          <p:cNvSpPr>
            <a:spLocks noGrp="1"/>
          </p:cNvSpPr>
          <p:nvPr>
            <p:ph type="sldNum" sz="quarter" idx="2"/>
          </p:nvPr>
        </p:nvSpPr>
        <p:spPr>
          <a:xfrm>
            <a:off x="4437983" y="6509742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582876"/>
      </p:ext>
    </p:extLst>
  </p:cSld>
  <p:clrMapOvr>
    <a:masterClrMapping/>
  </p:clrMapOvr>
  <p:transition spd="med"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5761862"/>
      </p:ext>
    </p:extLst>
  </p:cSld>
  <p:clrMapOvr>
    <a:masterClrMapping/>
  </p:clrMapOvr>
  <p:transition>
    <p:zoom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553121"/>
      </p:ext>
    </p:extLst>
  </p:cSld>
  <p:clrMapOvr>
    <a:masterClrMapping/>
  </p:clrMapOvr>
  <p:transition>
    <p:zoom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2363008"/>
      </p:ext>
    </p:extLst>
  </p:cSld>
  <p:clrMapOvr>
    <a:masterClrMapping/>
  </p:clrMapOvr>
  <p:transition>
    <p:zoom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1645670"/>
      </p:ext>
    </p:extLst>
  </p:cSld>
  <p:clrMapOvr>
    <a:masterClrMapping/>
  </p:clrMapOvr>
  <p:transition>
    <p:zoom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80452605"/>
      </p:ext>
    </p:extLst>
  </p:cSld>
  <p:clrMapOvr>
    <a:masterClrMapping/>
  </p:clrMapOvr>
  <p:transition>
    <p:zoom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60290"/>
      </p:ext>
    </p:extLst>
  </p:cSld>
  <p:clrMapOvr>
    <a:masterClrMapping/>
  </p:clrMapOvr>
  <p:transition>
    <p:zoom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4861969"/>
      </p:ext>
    </p:extLst>
  </p:cSld>
  <p:clrMapOvr>
    <a:masterClrMapping/>
  </p:clrMapOvr>
  <p:transition>
    <p:zoom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063019"/>
      </p:ext>
    </p:extLst>
  </p:cSld>
  <p:clrMapOvr>
    <a:masterClrMapping/>
  </p:clrMapOvr>
  <p:transition>
    <p:zoom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1872881"/>
      </p:ext>
    </p:extLst>
  </p:cSld>
  <p:clrMapOvr>
    <a:masterClrMapping/>
  </p:clrMapOvr>
  <p:transition>
    <p:zoom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92599045"/>
      </p:ext>
    </p:extLst>
  </p:cSld>
  <p:clrMapOvr>
    <a:masterClrMapping/>
  </p:clrMapOvr>
  <p:transition>
    <p:zoom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67560809"/>
      </p:ext>
    </p:extLst>
  </p:cSld>
  <p:clrMapOvr>
    <a:masterClrMapping/>
  </p:clrMapOvr>
  <p:transition>
    <p:zoom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466828"/>
      </p:ext>
    </p:extLst>
  </p:cSld>
  <p:clrMapOvr>
    <a:masterClrMapping/>
  </p:clrMapOvr>
  <p:transition>
    <p:zoom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574942"/>
      </p:ext>
    </p:extLst>
  </p:cSld>
  <p:clrMapOvr>
    <a:masterClrMapping/>
  </p:clrMapOvr>
  <p:transition>
    <p:zoom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hape 10"/>
          <p:cNvCxnSpPr/>
          <p:nvPr/>
        </p:nvCxnSpPr>
        <p:spPr>
          <a:xfrm>
            <a:off x="7007735" y="4235851"/>
            <a:ext cx="562200" cy="0"/>
          </a:xfrm>
          <a:prstGeom prst="straightConnector1">
            <a:avLst/>
          </a:prstGeom>
          <a:noFill/>
          <a:ln w="762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" name="Shape 11"/>
          <p:cNvCxnSpPr/>
          <p:nvPr/>
        </p:nvCxnSpPr>
        <p:spPr>
          <a:xfrm>
            <a:off x="1575035" y="4211003"/>
            <a:ext cx="562200" cy="0"/>
          </a:xfrm>
          <a:prstGeom prst="straightConnector1">
            <a:avLst/>
          </a:prstGeom>
          <a:noFill/>
          <a:ln w="762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2" name="Shape 12"/>
          <p:cNvGrpSpPr/>
          <p:nvPr/>
        </p:nvGrpSpPr>
        <p:grpSpPr>
          <a:xfrm>
            <a:off x="1004144" y="1362700"/>
            <a:ext cx="7136668" cy="203200"/>
            <a:chOff x="1346429" y="1011300"/>
            <a:chExt cx="6452100" cy="152400"/>
          </a:xfrm>
        </p:grpSpPr>
        <p:cxnSp>
          <p:nvCxnSpPr>
            <p:cNvPr id="13" name="Shape 13"/>
            <p:cNvCxnSpPr/>
            <p:nvPr/>
          </p:nvCxnSpPr>
          <p:spPr>
            <a:xfrm rot="10800000">
              <a:off x="1346429" y="1011300"/>
              <a:ext cx="6452100" cy="0"/>
            </a:xfrm>
            <a:prstGeom prst="straightConnector1">
              <a:avLst/>
            </a:prstGeom>
            <a:noFill/>
            <a:ln w="762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4" name="Shape 14"/>
            <p:cNvCxnSpPr/>
            <p:nvPr/>
          </p:nvCxnSpPr>
          <p:spPr>
            <a:xfrm rot="10800000">
              <a:off x="1346429" y="1163700"/>
              <a:ext cx="6452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5" name="Shape 15"/>
          <p:cNvGrpSpPr/>
          <p:nvPr/>
        </p:nvGrpSpPr>
        <p:grpSpPr>
          <a:xfrm>
            <a:off x="1004151" y="5292133"/>
            <a:ext cx="7136668" cy="203200"/>
            <a:chOff x="1346435" y="3969088"/>
            <a:chExt cx="6452100" cy="152400"/>
          </a:xfrm>
        </p:grpSpPr>
        <p:cxnSp>
          <p:nvCxnSpPr>
            <p:cNvPr id="16" name="Shape 16"/>
            <p:cNvCxnSpPr/>
            <p:nvPr/>
          </p:nvCxnSpPr>
          <p:spPr>
            <a:xfrm>
              <a:off x="1346435" y="4121488"/>
              <a:ext cx="6452100" cy="0"/>
            </a:xfrm>
            <a:prstGeom prst="straightConnector1">
              <a:avLst/>
            </a:prstGeom>
            <a:noFill/>
            <a:ln w="762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7" name="Shape 17"/>
            <p:cNvCxnSpPr/>
            <p:nvPr/>
          </p:nvCxnSpPr>
          <p:spPr>
            <a:xfrm>
              <a:off x="1346435" y="3969088"/>
              <a:ext cx="6452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1004150" y="2335685"/>
            <a:ext cx="7136700" cy="13632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subTitle" idx="1"/>
          </p:nvPr>
        </p:nvSpPr>
        <p:spPr>
          <a:xfrm>
            <a:off x="2137225" y="3800052"/>
            <a:ext cx="48705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6220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5922152"/>
      </p:ext>
    </p:extLst>
  </p:cSld>
  <p:clrMapOvr>
    <a:masterClrMapping/>
  </p:clrMapOvr>
  <p:transition>
    <p:zoom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Shape 22"/>
          <p:cNvSpPr/>
          <p:nvPr/>
        </p:nvSpPr>
        <p:spPr>
          <a:xfrm>
            <a:off x="-50" y="3429200"/>
            <a:ext cx="9144000" cy="3428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Shape 23"/>
          <p:cNvSpPr txBox="1">
            <a:spLocks noGrp="1"/>
          </p:cNvSpPr>
          <p:nvPr>
            <p:ph type="title"/>
          </p:nvPr>
        </p:nvSpPr>
        <p:spPr>
          <a:xfrm>
            <a:off x="311700" y="1086400"/>
            <a:ext cx="8571300" cy="12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4" name="Shape 2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FFFFFF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251705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 26"/>
          <p:cNvSpPr/>
          <p:nvPr/>
        </p:nvSpPr>
        <p:spPr>
          <a:xfrm>
            <a:off x="-75" y="6727600"/>
            <a:ext cx="9144000" cy="130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Shape 27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943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8" name="Shape 28"/>
          <p:cNvSpPr txBox="1">
            <a:spLocks noGrp="1"/>
          </p:cNvSpPr>
          <p:nvPr>
            <p:ph type="body" idx="1"/>
          </p:nvPr>
        </p:nvSpPr>
        <p:spPr>
          <a:xfrm>
            <a:off x="311700" y="1688433"/>
            <a:ext cx="8520600" cy="440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9" name="Shape 29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41114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hape 3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943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2" name="Shape 32"/>
          <p:cNvSpPr txBox="1">
            <a:spLocks noGrp="1"/>
          </p:cNvSpPr>
          <p:nvPr>
            <p:ph type="body" idx="1"/>
          </p:nvPr>
        </p:nvSpPr>
        <p:spPr>
          <a:xfrm>
            <a:off x="311700" y="1688233"/>
            <a:ext cx="3999900" cy="440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3" name="Shape 33"/>
          <p:cNvSpPr txBox="1">
            <a:spLocks noGrp="1"/>
          </p:cNvSpPr>
          <p:nvPr>
            <p:ph type="body" idx="2"/>
          </p:nvPr>
        </p:nvSpPr>
        <p:spPr>
          <a:xfrm>
            <a:off x="4832400" y="1688233"/>
            <a:ext cx="3999900" cy="440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" name="Shape 3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81275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hape 36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943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7" name="Shape 37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651721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Shape 39"/>
          <p:cNvSpPr txBox="1">
            <a:spLocks noGrp="1"/>
          </p:cNvSpPr>
          <p:nvPr>
            <p:ph type="title"/>
          </p:nvPr>
        </p:nvSpPr>
        <p:spPr>
          <a:xfrm>
            <a:off x="311700" y="740800"/>
            <a:ext cx="2808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0" name="Shape 40"/>
          <p:cNvSpPr txBox="1">
            <a:spLocks noGrp="1"/>
          </p:cNvSpPr>
          <p:nvPr>
            <p:ph type="body" idx="1"/>
          </p:nvPr>
        </p:nvSpPr>
        <p:spPr>
          <a:xfrm>
            <a:off x="311700" y="1852800"/>
            <a:ext cx="2808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41" name="Shape 41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25129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6"/>
        </a:solid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Shape 43"/>
          <p:cNvSpPr txBox="1">
            <a:spLocks noGrp="1"/>
          </p:cNvSpPr>
          <p:nvPr>
            <p:ph type="title"/>
          </p:nvPr>
        </p:nvSpPr>
        <p:spPr>
          <a:xfrm>
            <a:off x="490250" y="701800"/>
            <a:ext cx="56136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4" name="Shape 4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799891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hape 46"/>
          <p:cNvSpPr/>
          <p:nvPr/>
        </p:nvSpPr>
        <p:spPr>
          <a:xfrm>
            <a:off x="4572000" y="0"/>
            <a:ext cx="4572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47" name="Shape 47"/>
          <p:cNvCxnSpPr/>
          <p:nvPr/>
        </p:nvCxnSpPr>
        <p:spPr>
          <a:xfrm>
            <a:off x="5029675" y="5994000"/>
            <a:ext cx="4683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" name="Shape 48"/>
          <p:cNvSpPr txBox="1">
            <a:spLocks noGrp="1"/>
          </p:cNvSpPr>
          <p:nvPr>
            <p:ph type="title"/>
          </p:nvPr>
        </p:nvSpPr>
        <p:spPr>
          <a:xfrm>
            <a:off x="265500" y="1386233"/>
            <a:ext cx="4045200" cy="2234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9" name="Shape 49"/>
          <p:cNvSpPr txBox="1">
            <a:spLocks noGrp="1"/>
          </p:cNvSpPr>
          <p:nvPr>
            <p:ph type="subTitle" idx="1"/>
          </p:nvPr>
        </p:nvSpPr>
        <p:spPr>
          <a:xfrm>
            <a:off x="265500" y="3635833"/>
            <a:ext cx="40452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0" name="Shape 50"/>
          <p:cNvSpPr txBox="1">
            <a:spLocks noGrp="1"/>
          </p:cNvSpPr>
          <p:nvPr>
            <p:ph type="body" idx="2"/>
          </p:nvPr>
        </p:nvSpPr>
        <p:spPr>
          <a:xfrm>
            <a:off x="4939500" y="965600"/>
            <a:ext cx="3837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1" name="Shape 51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FFFFFF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610597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hape 53"/>
          <p:cNvSpPr txBox="1">
            <a:spLocks noGrp="1"/>
          </p:cNvSpPr>
          <p:nvPr>
            <p:ph type="body" idx="1"/>
          </p:nvPr>
        </p:nvSpPr>
        <p:spPr>
          <a:xfrm>
            <a:off x="311700" y="5640967"/>
            <a:ext cx="5998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 Narrow"/>
              <a:buNone/>
              <a:defRPr sz="2400"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endParaRPr/>
          </a:p>
        </p:txBody>
      </p:sp>
      <p:sp>
        <p:nvSpPr>
          <p:cNvPr id="54" name="Shape 5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380297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56"/>
          <p:cNvSpPr/>
          <p:nvPr/>
        </p:nvSpPr>
        <p:spPr>
          <a:xfrm>
            <a:off x="-75" y="6727600"/>
            <a:ext cx="9144000" cy="130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Shape 57"/>
          <p:cNvSpPr txBox="1">
            <a:spLocks noGrp="1"/>
          </p:cNvSpPr>
          <p:nvPr>
            <p:ph type="title"/>
          </p:nvPr>
        </p:nvSpPr>
        <p:spPr>
          <a:xfrm>
            <a:off x="311700" y="1739800"/>
            <a:ext cx="8520600" cy="20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58" name="Shape 58"/>
          <p:cNvSpPr txBox="1">
            <a:spLocks noGrp="1"/>
          </p:cNvSpPr>
          <p:nvPr>
            <p:ph type="body" idx="1"/>
          </p:nvPr>
        </p:nvSpPr>
        <p:spPr>
          <a:xfrm>
            <a:off x="311700" y="3994200"/>
            <a:ext cx="8520600" cy="1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9" name="Shape 59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98859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5538829"/>
      </p:ext>
    </p:extLst>
  </p:cSld>
  <p:clrMapOvr>
    <a:masterClrMapping/>
  </p:clrMapOvr>
  <p:transition>
    <p:zoom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92098440"/>
      </p:ext>
    </p:extLst>
  </p:cSld>
  <p:clrMapOvr>
    <a:masterClrMapping/>
  </p:clrMapOvr>
  <p:transition>
    <p:zoom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2399463"/>
      </p:ext>
    </p:extLst>
  </p:cSld>
  <p:clrMapOvr>
    <a:masterClrMapping/>
  </p:clrMapOvr>
  <p:transition>
    <p:zoom/>
  </p:transition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594259"/>
      </p:ext>
    </p:extLst>
  </p:cSld>
  <p:clrMapOvr>
    <a:masterClrMapping/>
  </p:clrMapOvr>
  <p:transition>
    <p:zoom/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401610"/>
      </p:ext>
    </p:extLst>
  </p:cSld>
  <p:clrMapOvr>
    <a:masterClrMapping/>
  </p:clrMapOvr>
  <p:transition>
    <p:zoom/>
  </p:transition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1969168"/>
      </p:ext>
    </p:extLst>
  </p:cSld>
  <p:clrMapOvr>
    <a:masterClrMapping/>
  </p:clrMapOvr>
  <p:transition>
    <p:zoom/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210439"/>
      </p:ext>
    </p:extLst>
  </p:cSld>
  <p:clrMapOvr>
    <a:masterClrMapping/>
  </p:clrMapOvr>
  <p:transition>
    <p:zoom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8646029"/>
      </p:ext>
    </p:extLst>
  </p:cSld>
  <p:clrMapOvr>
    <a:masterClrMapping/>
  </p:clrMapOvr>
  <p:transition>
    <p:zoom/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432925"/>
      </p:ext>
    </p:extLst>
  </p:cSld>
  <p:clrMapOvr>
    <a:masterClrMapping/>
  </p:clrMapOvr>
  <p:transition>
    <p:zoom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6467046"/>
      </p:ext>
    </p:extLst>
  </p:cSld>
  <p:clrMapOvr>
    <a:masterClrMapping/>
  </p:clrMapOvr>
  <p:transition>
    <p:zoom/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62747762"/>
      </p:ext>
    </p:extLst>
  </p:cSld>
  <p:clrMapOvr>
    <a:masterClrMapping/>
  </p:clrMapOvr>
  <p:transition>
    <p:zoom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70063080"/>
      </p:ext>
    </p:extLst>
  </p:cSld>
  <p:clrMapOvr>
    <a:masterClrMapping/>
  </p:clrMapOvr>
  <p:transition>
    <p:zoom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2079273"/>
      </p:ext>
    </p:extLst>
  </p:cSld>
  <p:clrMapOvr>
    <a:masterClrMapping/>
  </p:clrMapOvr>
  <p:transition>
    <p:zoom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756618"/>
      </p:ext>
    </p:extLst>
  </p:cSld>
  <p:clrMapOvr>
    <a:masterClrMapping/>
  </p:clrMapOvr>
  <p:transition>
    <p:zoom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2284382"/>
      </p:ext>
    </p:extLst>
  </p:cSld>
  <p:clrMapOvr>
    <a:masterClrMapping/>
  </p:clrMapOvr>
  <p:transition>
    <p:zoom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标题 - 顶部对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Shape 48"/>
          <p:cNvSpPr>
            <a:spLocks noGrp="1"/>
          </p:cNvSpPr>
          <p:nvPr>
            <p:ph type="title"/>
          </p:nvPr>
        </p:nvSpPr>
        <p:spPr>
          <a:xfrm>
            <a:off x="669727" y="312539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49" name="Shape 49"/>
          <p:cNvSpPr>
            <a:spLocks noGrp="1"/>
          </p:cNvSpPr>
          <p:nvPr>
            <p:ph type="sldNum" sz="quarter" idx="2"/>
          </p:nvPr>
        </p:nvSpPr>
        <p:spPr>
          <a:xfrm>
            <a:off x="4437983" y="6505277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809045"/>
      </p:ext>
    </p:extLst>
  </p:cSld>
  <p:clrMapOvr>
    <a:masterClrMapping/>
  </p:clrMapOvr>
  <p:transition spd="med"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5464775"/>
      </p:ext>
    </p:extLst>
  </p:cSld>
  <p:clrMapOvr>
    <a:masterClrMapping/>
  </p:clrMapOvr>
  <p:transition>
    <p:zoom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97538"/>
      </p:ext>
    </p:extLst>
  </p:cSld>
  <p:clrMapOvr>
    <a:masterClrMapping/>
  </p:clrMapOvr>
  <p:transition>
    <p:zoom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82537454"/>
      </p:ext>
    </p:extLst>
  </p:cSld>
  <p:clrMapOvr>
    <a:masterClrMapping/>
  </p:clrMapOvr>
  <p:transition>
    <p:zoom/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2671371"/>
      </p:ext>
    </p:extLst>
  </p:cSld>
  <p:clrMapOvr>
    <a:masterClrMapping/>
  </p:clrMapOvr>
  <p:transition>
    <p:zoom/>
  </p:transition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868798"/>
      </p:ext>
    </p:extLst>
  </p:cSld>
  <p:clrMapOvr>
    <a:masterClrMapping/>
  </p:clrMapOvr>
  <p:transition>
    <p:zoom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2015238"/>
      </p:ext>
    </p:extLst>
  </p:cSld>
  <p:clrMapOvr>
    <a:masterClrMapping/>
  </p:clrMapOvr>
  <p:transition>
    <p:zoom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8241650"/>
      </p:ext>
    </p:extLst>
  </p:cSld>
  <p:clrMapOvr>
    <a:masterClrMapping/>
  </p:clrMapOvr>
  <p:transition>
    <p:zoom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952341"/>
      </p:ext>
    </p:extLst>
  </p:cSld>
  <p:clrMapOvr>
    <a:masterClrMapping/>
  </p:clrMapOvr>
  <p:transition>
    <p:zoom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99535004"/>
      </p:ext>
    </p:extLst>
  </p:cSld>
  <p:clrMapOvr>
    <a:masterClrMapping/>
  </p:clrMapOvr>
  <p:transition>
    <p:zoom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60803774"/>
      </p:ext>
    </p:extLst>
  </p:cSld>
  <p:clrMapOvr>
    <a:masterClrMapping/>
  </p:clrMapOvr>
  <p:transition>
    <p:zoom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8661620"/>
      </p:ext>
    </p:extLst>
  </p:cSld>
  <p:clrMapOvr>
    <a:masterClrMapping/>
  </p:clrMapOvr>
  <p:transition>
    <p:zoom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507128"/>
      </p:ext>
    </p:extLst>
  </p:cSld>
  <p:clrMapOvr>
    <a:masterClrMapping/>
  </p:clrMapOvr>
  <p:transition>
    <p:zoom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</p:spPr>
        <p:txBody>
          <a:bodyPr lIns="91407" tIns="45704" rIns="91407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</p:spPr>
        <p:txBody>
          <a:bodyPr lIns="91407" tIns="45704" rIns="91407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lIns="91407" tIns="45704" rIns="91407" bIns="45704"/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lIns="91407" tIns="45704" rIns="91407" bIns="45704"/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07" tIns="45704" rIns="91407" bIns="45704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</a:lstStyle>
          <a:p>
            <a:fld id="{32E6436C-D321-FA4C-8FBF-C30129E4A77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737198"/>
      </p:ext>
    </p:extLst>
  </p:cSld>
  <p:clrMapOvr>
    <a:masterClrMapping/>
  </p:clrMapOvr>
  <p:transition/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496665"/>
      </p:ext>
    </p:extLst>
  </p:cSld>
  <p:clrMapOvr>
    <a:masterClrMapping/>
  </p:clrMapOvr>
  <p:transition>
    <p:zoom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380034"/>
      </p:ext>
    </p:extLst>
  </p:cSld>
  <p:clrMapOvr>
    <a:masterClrMapping/>
  </p:clrMapOvr>
  <p:transition>
    <p:zoom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74996026"/>
      </p:ext>
    </p:extLst>
  </p:cSld>
  <p:clrMapOvr>
    <a:masterClrMapping/>
  </p:clrMapOvr>
  <p:transition>
    <p:zoom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459777"/>
      </p:ext>
    </p:extLst>
  </p:cSld>
  <p:clrMapOvr>
    <a:masterClrMapping/>
  </p:clrMapOvr>
  <p:transition>
    <p:zoom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1686111"/>
      </p:ext>
    </p:extLst>
  </p:cSld>
  <p:clrMapOvr>
    <a:masterClrMapping/>
  </p:clrMapOvr>
  <p:transition>
    <p:zoom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242837"/>
      </p:ext>
    </p:extLst>
  </p:cSld>
  <p:clrMapOvr>
    <a:masterClrMapping/>
  </p:clrMapOvr>
  <p:transition>
    <p:zoom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1208431"/>
      </p:ext>
    </p:extLst>
  </p:cSld>
  <p:clrMapOvr>
    <a:masterClrMapping/>
  </p:clrMapOvr>
  <p:transition>
    <p:zoom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992084"/>
      </p:ext>
    </p:extLst>
  </p:cSld>
  <p:clrMapOvr>
    <a:masterClrMapping/>
  </p:clrMapOvr>
  <p:transition>
    <p:zoom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2280509"/>
      </p:ext>
    </p:extLst>
  </p:cSld>
  <p:clrMapOvr>
    <a:masterClrMapping/>
  </p:clrMapOvr>
  <p:transition>
    <p:zoom/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36433670"/>
      </p:ext>
    </p:extLst>
  </p:cSld>
  <p:clrMapOvr>
    <a:masterClrMapping/>
  </p:clrMapOvr>
  <p:transition>
    <p:zoom/>
  </p:transition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7064945"/>
      </p:ext>
    </p:extLst>
  </p:cSld>
  <p:clrMapOvr>
    <a:masterClrMapping/>
  </p:clrMapOvr>
  <p:transition>
    <p:zoom/>
  </p:transition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155015"/>
      </p:ext>
    </p:extLst>
  </p:cSld>
  <p:clrMapOvr>
    <a:masterClrMapping/>
  </p:clrMapOvr>
  <p:transition>
    <p:zoom/>
  </p:transition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2170100"/>
      </p:ext>
    </p:extLst>
  </p:cSld>
  <p:clrMapOvr>
    <a:masterClrMapping/>
  </p:clrMapOvr>
  <p:transition>
    <p:zoom/>
  </p:transition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0285027"/>
      </p:ext>
    </p:extLst>
  </p:cSld>
  <p:clrMapOvr>
    <a:masterClrMapping/>
  </p:clrMapOvr>
  <p:transition>
    <p:zoom/>
  </p:transition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96521978"/>
      </p:ext>
    </p:extLst>
  </p:cSld>
  <p:clrMapOvr>
    <a:masterClrMapping/>
  </p:clrMapOvr>
  <p:transition>
    <p:zoom/>
  </p:transition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238643"/>
      </p:ext>
    </p:extLst>
  </p:cSld>
  <p:clrMapOvr>
    <a:masterClrMapping/>
  </p:clrMapOvr>
  <p:transition>
    <p:zoom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8093319"/>
      </p:ext>
    </p:extLst>
  </p:cSld>
  <p:clrMapOvr>
    <a:masterClrMapping/>
  </p:clrMapOvr>
  <p:transition>
    <p:zoom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4219460"/>
      </p:ext>
    </p:extLst>
  </p:cSld>
  <p:clrMapOvr>
    <a:masterClrMapping/>
  </p:clrMapOvr>
  <p:transition>
    <p:zoom/>
  </p:transition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3980402"/>
      </p:ext>
    </p:extLst>
  </p:cSld>
  <p:clrMapOvr>
    <a:masterClrMapping/>
  </p:clrMapOvr>
  <p:transition>
    <p:zoom/>
  </p:transition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1347099"/>
      </p:ext>
    </p:extLst>
  </p:cSld>
  <p:clrMapOvr>
    <a:masterClrMapping/>
  </p:clrMapOvr>
  <p:transition>
    <p:zoom/>
  </p:transition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41656857"/>
      </p:ext>
    </p:extLst>
  </p:cSld>
  <p:clrMapOvr>
    <a:masterClrMapping/>
  </p:clrMapOvr>
  <p:transition>
    <p:zoom/>
  </p:transition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86149409"/>
      </p:ext>
    </p:extLst>
  </p:cSld>
  <p:clrMapOvr>
    <a:masterClrMapping/>
  </p:clrMapOvr>
  <p:transition>
    <p:zoom/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9512381"/>
      </p:ext>
    </p:extLst>
  </p:cSld>
  <p:clrMapOvr>
    <a:masterClrMapping/>
  </p:clrMapOvr>
  <p:transition>
    <p:zoom/>
  </p:transition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410296"/>
      </p:ext>
    </p:extLst>
  </p:cSld>
  <p:clrMapOvr>
    <a:masterClrMapping/>
  </p:clrMapOvr>
  <p:transition>
    <p:zoom/>
  </p:transition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6906043"/>
      </p:ext>
    </p:extLst>
  </p:cSld>
  <p:clrMapOvr>
    <a:masterClrMapping/>
  </p:clrMapOvr>
  <p:transition>
    <p:zoom/>
  </p:transition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1521361"/>
      </p:ext>
    </p:extLst>
  </p:cSld>
  <p:clrMapOvr>
    <a:masterClrMapping/>
  </p:clrMapOvr>
  <p:transition>
    <p:zoom/>
  </p:transition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2584397"/>
      </p:ext>
    </p:extLst>
  </p:cSld>
  <p:clrMapOvr>
    <a:masterClrMapping/>
  </p:clrMapOvr>
  <p:transition>
    <p:zoom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9590152"/>
      </p:ext>
    </p:extLst>
  </p:cSld>
  <p:clrMapOvr>
    <a:masterClrMapping/>
  </p:clrMapOvr>
  <p:transition>
    <p:zoom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758786"/>
      </p:ext>
    </p:extLst>
  </p:cSld>
  <p:clrMapOvr>
    <a:masterClrMapping/>
  </p:clrMapOvr>
  <p:transition>
    <p:zoom/>
  </p:transition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7408543"/>
      </p:ext>
    </p:extLst>
  </p:cSld>
  <p:clrMapOvr>
    <a:masterClrMapping/>
  </p:clrMapOvr>
  <p:transition>
    <p:zoom/>
  </p:transition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47497107"/>
      </p:ext>
    </p:extLst>
  </p:cSld>
  <p:clrMapOvr>
    <a:masterClrMapping/>
  </p:clrMapOvr>
  <p:transition>
    <p:zoom/>
  </p:transition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3707306"/>
      </p:ext>
    </p:extLst>
  </p:cSld>
  <p:clrMapOvr>
    <a:masterClrMapping/>
  </p:clrMapOvr>
  <p:transition>
    <p:zoom/>
  </p:transition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9890496"/>
      </p:ext>
    </p:extLst>
  </p:cSld>
  <p:clrMapOvr>
    <a:masterClrMapping/>
  </p:clrMapOvr>
  <p:transition>
    <p:zoom/>
  </p:transition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1002262"/>
      </p:ext>
    </p:extLst>
  </p:cSld>
  <p:clrMapOvr>
    <a:masterClrMapping/>
  </p:clrMapOvr>
  <p:transition>
    <p:zoom/>
  </p:transition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7785287"/>
      </p:ext>
    </p:extLst>
  </p:cSld>
  <p:clrMapOvr>
    <a:masterClrMapping/>
  </p:clrMapOvr>
  <p:transition>
    <p:zoom/>
  </p:transition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2358123"/>
      </p:ext>
    </p:extLst>
  </p:cSld>
  <p:clrMapOvr>
    <a:masterClrMapping/>
  </p:clrMapOvr>
  <p:transition>
    <p:zoom/>
  </p:transition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77732451"/>
      </p:ext>
    </p:extLst>
  </p:cSld>
  <p:clrMapOvr>
    <a:masterClrMapping/>
  </p:clrMapOvr>
  <p:transition>
    <p:zoom/>
  </p:transition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0503452"/>
      </p:ext>
    </p:extLst>
  </p:cSld>
  <p:clrMapOvr>
    <a:masterClrMapping/>
  </p:clrMapOvr>
  <p:transition>
    <p:zoom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6334793"/>
      </p:ext>
    </p:extLst>
  </p:cSld>
  <p:clrMapOvr>
    <a:masterClrMapping/>
  </p:clrMapOvr>
  <p:transition>
    <p:zoom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61214962"/>
      </p:ext>
    </p:extLst>
  </p:cSld>
  <p:clrMapOvr>
    <a:masterClrMapping/>
  </p:clrMapOvr>
  <p:transition>
    <p:zoom/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28094"/>
      </p:ext>
    </p:extLst>
  </p:cSld>
  <p:clrMapOvr>
    <a:masterClrMapping/>
  </p:clrMapOvr>
  <p:transition>
    <p:zoom/>
  </p:transition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3210984"/>
      </p:ext>
    </p:extLst>
  </p:cSld>
  <p:clrMapOvr>
    <a:masterClrMapping/>
  </p:clrMapOvr>
  <p:transition>
    <p:zoom/>
  </p:transition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AB776C60-6E1E-EE4F-BB32-7A51C02EF791}" type="datetime1">
              <a:rPr lang="en-US"/>
              <a:pPr>
                <a:defRPr/>
              </a:pPr>
              <a:t>7/29/19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0769D1B1-3F5A-6B49-A80D-58DCD081A5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0222686"/>
      </p:ext>
    </p:extLst>
  </p:cSld>
  <p:clrMapOvr>
    <a:masterClrMapping/>
  </p:clrMapOvr>
  <p:transition>
    <p:zoom/>
  </p:transition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2534294"/>
      </p:ext>
    </p:extLst>
  </p:cSld>
  <p:clrMapOvr>
    <a:masterClrMapping/>
  </p:clrMapOvr>
  <p:transition>
    <p:zoom/>
  </p:transition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4992744"/>
      </p:ext>
    </p:extLst>
  </p:cSld>
  <p:clrMapOvr>
    <a:masterClrMapping/>
  </p:clrMapOvr>
  <p:transition>
    <p:zoom/>
  </p:transition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35" tIns="45718" rIns="91435" bIns="45718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5564405"/>
      </p:ext>
    </p:extLst>
  </p:cSld>
  <p:clrMapOvr>
    <a:masterClrMapping/>
  </p:clrMapOvr>
  <p:transition>
    <p:zoom/>
  </p:transition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548559"/>
      </p:ext>
    </p:extLst>
  </p:cSld>
  <p:clrMapOvr>
    <a:masterClrMapping/>
  </p:clrMapOvr>
  <p:transition>
    <p:zoom/>
  </p:transition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802184"/>
      </p:ext>
    </p:extLst>
  </p:cSld>
  <p:clrMapOvr>
    <a:masterClrMapping/>
  </p:clrMapOvr>
  <p:transition>
    <p:zoom/>
  </p:transition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39611742"/>
      </p:ext>
    </p:extLst>
  </p:cSld>
  <p:clrMapOvr>
    <a:masterClrMapping/>
  </p:clrMapOvr>
  <p:transition>
    <p:zoom/>
  </p:transition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669386"/>
      </p:ext>
    </p:extLst>
  </p:cSld>
  <p:clrMapOvr>
    <a:masterClrMapping/>
  </p:clrMapOvr>
  <p:transition>
    <p:zoom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841953"/>
      </p:ext>
    </p:extLst>
  </p:cSld>
  <p:clrMapOvr>
    <a:masterClrMapping/>
  </p:clrMapOvr>
  <p:transition>
    <p:zoom/>
  </p:transition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695387"/>
      </p:ext>
    </p:extLst>
  </p:cSld>
  <p:clrMapOvr>
    <a:masterClrMapping/>
  </p:clrMapOvr>
  <p:transition>
    <p:zoom/>
  </p:transition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4844137"/>
      </p:ext>
    </p:extLst>
  </p:cSld>
  <p:clrMapOvr>
    <a:masterClrMapping/>
  </p:clrMapOvr>
  <p:transition>
    <p:zoom/>
  </p:transition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9737622"/>
      </p:ext>
    </p:extLst>
  </p:cSld>
  <p:clrMapOvr>
    <a:masterClrMapping/>
  </p:clrMapOvr>
  <p:transition>
    <p:zoom/>
  </p:transition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89690716"/>
      </p:ext>
    </p:extLst>
  </p:cSld>
  <p:clrMapOvr>
    <a:masterClrMapping/>
  </p:clrMapOvr>
  <p:transition>
    <p:zoom/>
  </p:transition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98333368"/>
      </p:ext>
    </p:extLst>
  </p:cSld>
  <p:clrMapOvr>
    <a:masterClrMapping/>
  </p:clrMapOvr>
  <p:transition>
    <p:zoom/>
  </p:transition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4362133"/>
      </p:ext>
    </p:extLst>
  </p:cSld>
  <p:clrMapOvr>
    <a:masterClrMapping/>
  </p:clrMapOvr>
  <p:transition>
    <p:zoom/>
  </p:transition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6399107"/>
      </p:ext>
    </p:extLst>
  </p:cSld>
  <p:clrMapOvr>
    <a:masterClrMapping/>
  </p:clrMapOvr>
  <p:transition>
    <p:zoom/>
  </p:transition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111785"/>
      </p:ext>
    </p:extLst>
  </p:cSld>
  <p:clrMapOvr>
    <a:masterClrMapping/>
  </p:clrMapOvr>
  <p:transition>
    <p:zoom/>
  </p:transition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409091"/>
      </p:ext>
    </p:extLst>
  </p:cSld>
  <p:clrMapOvr>
    <a:masterClrMapping/>
  </p:clrMapOvr>
  <p:transition>
    <p:zoom/>
  </p:transition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18699057"/>
      </p:ext>
    </p:extLst>
  </p:cSld>
  <p:clrMapOvr>
    <a:masterClrMapping/>
  </p:clrMapOvr>
  <p:transition>
    <p:zoom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2665696"/>
      </p:ext>
    </p:extLst>
  </p:cSld>
  <p:clrMapOvr>
    <a:masterClrMapping/>
  </p:clrMapOvr>
  <p:transition>
    <p:zoom/>
  </p:transition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5281222"/>
      </p:ext>
    </p:extLst>
  </p:cSld>
  <p:clrMapOvr>
    <a:masterClrMapping/>
  </p:clrMapOvr>
  <p:transition>
    <p:zoom/>
  </p:transition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4978099"/>
      </p:ext>
    </p:extLst>
  </p:cSld>
  <p:clrMapOvr>
    <a:masterClrMapping/>
  </p:clrMapOvr>
  <p:transition>
    <p:zoom/>
  </p:transition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5533692"/>
      </p:ext>
    </p:extLst>
  </p:cSld>
  <p:clrMapOvr>
    <a:masterClrMapping/>
  </p:clrMapOvr>
  <p:transition>
    <p:zoom/>
  </p:transition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9303056"/>
      </p:ext>
    </p:extLst>
  </p:cSld>
  <p:clrMapOvr>
    <a:masterClrMapping/>
  </p:clrMapOvr>
  <p:transition>
    <p:zoom/>
  </p:transition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91644231"/>
      </p:ext>
    </p:extLst>
  </p:cSld>
  <p:clrMapOvr>
    <a:masterClrMapping/>
  </p:clrMapOvr>
  <p:transition>
    <p:zoom/>
  </p:transition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99156522"/>
      </p:ext>
    </p:extLst>
  </p:cSld>
  <p:clrMapOvr>
    <a:masterClrMapping/>
  </p:clrMapOvr>
  <p:transition>
    <p:zoom/>
  </p:transition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5950566"/>
      </p:ext>
    </p:extLst>
  </p:cSld>
  <p:clrMapOvr>
    <a:masterClrMapping/>
  </p:clrMapOvr>
  <p:transition>
    <p:zoom/>
  </p:transition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9219744"/>
      </p:ext>
    </p:extLst>
  </p:cSld>
  <p:clrMapOvr>
    <a:masterClrMapping/>
  </p:clrMapOvr>
  <p:transition>
    <p:zoom/>
  </p:transition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AB776C60-6E1E-EE4F-BB32-7A51C02EF791}" type="datetime1">
              <a:rPr lang="en-US"/>
              <a:pPr>
                <a:defRPr/>
              </a:pPr>
              <a:t>7/29/19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0769D1B1-3F5A-6B49-A80D-58DCD081A5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0127861"/>
      </p:ext>
    </p:extLst>
  </p:cSld>
  <p:clrMapOvr>
    <a:masterClrMapping/>
  </p:clrMapOvr>
  <p:transition>
    <p:zoom/>
  </p:transition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8298252"/>
      </p:ext>
    </p:extLst>
  </p:cSld>
  <p:clrMapOvr>
    <a:masterClrMapping/>
  </p:clrMapOvr>
  <p:transition>
    <p:zoom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标题 - 顶部对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Shape 48"/>
          <p:cNvSpPr>
            <a:spLocks noGrp="1"/>
          </p:cNvSpPr>
          <p:nvPr>
            <p:ph type="title"/>
          </p:nvPr>
        </p:nvSpPr>
        <p:spPr>
          <a:xfrm>
            <a:off x="669727" y="312539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49" name="Shape 49"/>
          <p:cNvSpPr>
            <a:spLocks noGrp="1"/>
          </p:cNvSpPr>
          <p:nvPr>
            <p:ph type="sldNum" sz="quarter" idx="2"/>
          </p:nvPr>
        </p:nvSpPr>
        <p:spPr>
          <a:xfrm>
            <a:off x="4437983" y="6505277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13744450"/>
      </p:ext>
    </p:extLst>
  </p:cSld>
  <p:clrMapOvr>
    <a:masterClrMapping/>
  </p:clrMapOvr>
  <p:transition spd="med"/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4148892"/>
      </p:ext>
    </p:extLst>
  </p:cSld>
  <p:clrMapOvr>
    <a:masterClrMapping/>
  </p:clrMapOvr>
  <p:transition>
    <p:zoom/>
  </p:transition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 26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</p:spPr>
        <p:txBody>
          <a:bodyPr/>
          <a:lstStyle/>
          <a:p>
            <a:pPr lvl="0">
              <a:defRPr sz="1800">
                <a:solidFill>
                  <a:srgbClr val="000000"/>
                </a:solidFill>
              </a:defRPr>
            </a:pPr>
            <a:r>
              <a:rPr sz="4400">
                <a:solidFill>
                  <a:srgbClr val="FFFF00"/>
                </a:solidFill>
              </a:rPr>
              <a:t>Title Text</a:t>
            </a:r>
          </a:p>
        </p:txBody>
      </p:sp>
      <p:sp>
        <p:nvSpPr>
          <p:cNvPr id="27" name="Shape 27"/>
          <p:cNvSpPr>
            <a:spLocks noGrp="1"/>
          </p:cNvSpPr>
          <p:nvPr>
            <p:ph type="sldNum" sz="quarter" idx="2"/>
          </p:nvPr>
        </p:nvSpPr>
        <p:spPr>
          <a:xfrm>
            <a:off x="6553200" y="6248400"/>
            <a:ext cx="1905000" cy="287087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320894"/>
      </p:ext>
    </p:extLst>
  </p:cSld>
  <p:clrMapOvr>
    <a:masterClrMapping/>
  </p:clrMapOvr>
  <p:transition>
    <p:zoom/>
  </p:transition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DA756279-A119-D945-BCB1-AC15463CA042}" type="datetime1">
              <a:rPr lang="en-US"/>
              <a:pPr>
                <a:defRPr/>
              </a:pPr>
              <a:t>7/29/19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133A1180-EB33-2345-827F-A0AF906720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4969111"/>
      </p:ext>
    </p:extLst>
  </p:cSld>
  <p:clrMapOvr>
    <a:masterClrMapping/>
  </p:clrMapOvr>
  <p:transition>
    <p:zoom/>
  </p:transition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2229375"/>
      </p:ext>
    </p:extLst>
  </p:cSld>
  <p:clrMapOvr>
    <a:masterClrMapping/>
  </p:clrMapOvr>
  <p:transition>
    <p:zoom/>
  </p:transition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A84EE139-3CA0-CA4D-B227-F77FDE861972}" type="datetime1">
              <a:rPr lang="en-GB">
                <a:solidFill>
                  <a:srgbClr val="000000"/>
                </a:solidFill>
              </a:rPr>
              <a:pPr>
                <a:buClr>
                  <a:prstClr val="white"/>
                </a:buClr>
                <a:defRPr/>
              </a:pPr>
              <a:t>29/07/2019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>
                <a:solidFill>
                  <a:srgbClr val="000000"/>
                </a:solidFill>
              </a:rPr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6B1AB2EF-3268-7C4F-BDAC-B4D1E934B94E}" type="slidenum">
              <a:rPr lang="en-US">
                <a:solidFill>
                  <a:srgbClr val="000000"/>
                </a:solidFill>
              </a:rPr>
              <a:pPr>
                <a:buClr>
                  <a:prstClr val="white"/>
                </a:buCl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1417703"/>
      </p:ext>
    </p:extLst>
  </p:cSld>
  <p:clrMapOvr>
    <a:masterClrMapping/>
  </p:clrMapOvr>
  <p:transition>
    <p:zoom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6474659"/>
      </p:ext>
    </p:extLst>
  </p:cSld>
  <p:clrMapOvr>
    <a:masterClrMapping/>
  </p:clrMapOvr>
  <p:transition>
    <p:zoom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36464"/>
      </p:ext>
    </p:extLst>
  </p:cSld>
  <p:clrMapOvr>
    <a:masterClrMapping/>
  </p:clrMapOvr>
  <p:transition>
    <p:zoom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0203193"/>
      </p:ext>
    </p:extLst>
  </p:cSld>
  <p:clrMapOvr>
    <a:masterClrMapping/>
  </p:clrMapOvr>
  <p:transition>
    <p:zoom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296248"/>
      </p:ext>
    </p:extLst>
  </p:cSld>
  <p:clrMapOvr>
    <a:masterClrMapping/>
  </p:clrMapOvr>
  <p:transition>
    <p:zoom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02609506"/>
      </p:ext>
    </p:extLst>
  </p:cSld>
  <p:clrMapOvr>
    <a:masterClrMapping/>
  </p:clrMapOvr>
  <p:transition>
    <p:zoom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789610"/>
      </p:ext>
    </p:extLst>
  </p:cSld>
  <p:clrMapOvr>
    <a:masterClrMapping/>
  </p:clrMapOvr>
  <p:transition>
    <p:zoom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41647049"/>
      </p:ext>
    </p:extLst>
  </p:cSld>
  <p:clrMapOvr>
    <a:masterClrMapping/>
  </p:clrMapOvr>
  <p:transition>
    <p:zoom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143702"/>
      </p:ext>
    </p:extLst>
  </p:cSld>
  <p:clrMapOvr>
    <a:masterClrMapping/>
  </p:clrMapOvr>
  <p:transition>
    <p:zoom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255502"/>
      </p:ext>
    </p:extLst>
  </p:cSld>
  <p:clrMapOvr>
    <a:masterClrMapping/>
  </p:clrMapOvr>
  <p:transition>
    <p:zoom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097040"/>
      </p:ext>
    </p:extLst>
  </p:cSld>
  <p:clrMapOvr>
    <a:masterClrMapping/>
  </p:clrMapOvr>
  <p:transition>
    <p:zoom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62243485"/>
      </p:ext>
    </p:extLst>
  </p:cSld>
  <p:clrMapOvr>
    <a:masterClrMapping/>
  </p:clrMapOvr>
  <p:transition>
    <p:zoom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30623471"/>
      </p:ext>
    </p:extLst>
  </p:cSld>
  <p:clrMapOvr>
    <a:masterClrMapping/>
  </p:clrMapOvr>
  <p:transition>
    <p:zoom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0811834"/>
      </p:ext>
    </p:extLst>
  </p:cSld>
  <p:clrMapOvr>
    <a:masterClrMapping/>
  </p:clrMapOvr>
  <p:transition>
    <p:zoom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548887"/>
      </p:ext>
    </p:extLst>
  </p:cSld>
  <p:clrMapOvr>
    <a:masterClrMapping/>
  </p:clrMapOvr>
  <p:transition>
    <p:zoom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8673209"/>
      </p:ext>
    </p:extLst>
  </p:cSld>
  <p:clrMapOvr>
    <a:masterClrMapping/>
  </p:clrMapOvr>
  <p:transition>
    <p:zoom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6181059"/>
      </p:ext>
    </p:extLst>
  </p:cSld>
  <p:clrMapOvr>
    <a:masterClrMapping/>
  </p:clrMapOvr>
  <p:transition>
    <p:zoom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4261015"/>
      </p:ext>
    </p:extLst>
  </p:cSld>
  <p:clrMapOvr>
    <a:masterClrMapping/>
  </p:clrMapOvr>
  <p:transition>
    <p:zoom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7290078"/>
      </p:ext>
    </p:extLst>
  </p:cSld>
  <p:clrMapOvr>
    <a:masterClrMapping/>
  </p:clrMapOvr>
  <p:transition>
    <p:zoom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6280388"/>
      </p:ext>
    </p:extLst>
  </p:cSld>
  <p:clrMapOvr>
    <a:masterClrMapping/>
  </p:clrMapOvr>
  <p:transition>
    <p:zoom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157397"/>
      </p:ext>
    </p:extLst>
  </p:cSld>
  <p:clrMapOvr>
    <a:masterClrMapping/>
  </p:clrMapOvr>
  <p:transition>
    <p:zoom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1734122"/>
      </p:ext>
    </p:extLst>
  </p:cSld>
  <p:clrMapOvr>
    <a:masterClrMapping/>
  </p:clrMapOvr>
  <p:transition>
    <p:zoom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332083"/>
      </p:ext>
    </p:extLst>
  </p:cSld>
  <p:clrMapOvr>
    <a:masterClrMapping/>
  </p:clrMapOvr>
  <p:transition>
    <p:zoom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2853323"/>
      </p:ext>
    </p:extLst>
  </p:cSld>
  <p:clrMapOvr>
    <a:masterClrMapping/>
  </p:clrMapOvr>
  <p:transition>
    <p:zoom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075034"/>
      </p:ext>
    </p:extLst>
  </p:cSld>
  <p:clrMapOvr>
    <a:masterClrMapping/>
  </p:clrMapOvr>
  <p:transition>
    <p:zoom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4665974"/>
      </p:ext>
    </p:extLst>
  </p:cSld>
  <p:clrMapOvr>
    <a:masterClrMapping/>
  </p:clrMapOvr>
  <p:transition>
    <p:zoom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990420"/>
      </p:ext>
    </p:extLst>
  </p:cSld>
  <p:clrMapOvr>
    <a:masterClrMapping/>
  </p:clrMapOvr>
  <p:transition>
    <p:zoom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678338"/>
      </p:ext>
    </p:extLst>
  </p:cSld>
  <p:clrMapOvr>
    <a:masterClrMapping/>
  </p:clrMapOvr>
  <p:transition>
    <p:zoom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91989685"/>
      </p:ext>
    </p:extLst>
  </p:cSld>
  <p:clrMapOvr>
    <a:masterClrMapping/>
  </p:clrMapOvr>
  <p:transition>
    <p:zo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1158536"/>
      </p:ext>
    </p:extLst>
  </p:cSld>
  <p:clrMapOvr>
    <a:masterClrMapping/>
  </p:clrMapOvr>
  <p:transition>
    <p:zoom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61106845"/>
      </p:ext>
    </p:extLst>
  </p:cSld>
  <p:clrMapOvr>
    <a:masterClrMapping/>
  </p:clrMapOvr>
  <p:transition>
    <p:zoom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926673"/>
      </p:ext>
    </p:extLst>
  </p:cSld>
  <p:clrMapOvr>
    <a:masterClrMapping/>
  </p:clrMapOvr>
  <p:transition>
    <p:zoom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7696766"/>
      </p:ext>
    </p:extLst>
  </p:cSld>
  <p:clrMapOvr>
    <a:masterClrMapping/>
  </p:clrMapOvr>
  <p:transition>
    <p:zoom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1749408"/>
      </p:ext>
    </p:extLst>
  </p:cSld>
  <p:clrMapOvr>
    <a:masterClrMapping/>
  </p:clrMapOvr>
  <p:transition>
    <p:zoom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A84EE139-3CA0-CA4D-B227-F77FDE861972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6B1AB2EF-3268-7C4F-BDAC-B4D1E934B94E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655584"/>
      </p:ext>
    </p:extLst>
  </p:cSld>
  <p:clrMapOvr>
    <a:masterClrMapping/>
  </p:clrMapOvr>
  <p:transition>
    <p:zoom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BC48AAF4-8B32-3C40-BAF9-75DB70309A95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36266D9D-D7BF-B847-8D08-E2B974A92044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5285286"/>
      </p:ext>
    </p:extLst>
  </p:cSld>
  <p:clrMapOvr>
    <a:masterClrMapping/>
  </p:clrMapOvr>
  <p:transition>
    <p:zoom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B2765459-915F-2F4E-A4F5-6E097DB02BFA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DABC03F3-F85B-FC45-90F9-9E7DD86292CB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15017"/>
      </p:ext>
    </p:extLst>
  </p:cSld>
  <p:clrMapOvr>
    <a:masterClrMapping/>
  </p:clrMapOvr>
  <p:transition>
    <p:zoom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469C5DB7-F7A6-9944-A20A-351EB27E945B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4FDE90B3-2E7E-CA45-AE8B-F8FC4516FC3A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9045659"/>
      </p:ext>
    </p:extLst>
  </p:cSld>
  <p:clrMapOvr>
    <a:masterClrMapping/>
  </p:clrMapOvr>
  <p:transition>
    <p:zoom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4A7F6928-E95C-FD45-8210-A4C6A8D50A7D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0A1FE89F-DBA6-1640-9E51-888FF097F4DD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087376"/>
      </p:ext>
    </p:extLst>
  </p:cSld>
  <p:clrMapOvr>
    <a:masterClrMapping/>
  </p:clrMapOvr>
  <p:transition>
    <p:zoom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0F95BBC9-59FE-8E46-A191-9BE3D91D047D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177AFB35-0967-564F-8399-0428A66112C7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648333"/>
      </p:ext>
    </p:extLst>
  </p:cSld>
  <p:clrMapOvr>
    <a:masterClrMapping/>
  </p:clrMapOvr>
  <p:transition>
    <p:zoom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1472595"/>
      </p:ext>
    </p:extLst>
  </p:cSld>
  <p:clrMapOvr>
    <a:masterClrMapping/>
  </p:clrMapOvr>
  <p:transition>
    <p:zoom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ED3E9FD4-36C3-AB41-9E9E-80E6EF6FDF4C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76F10C7F-DF25-E741-9316-16F33227C4D6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255145"/>
      </p:ext>
    </p:extLst>
  </p:cSld>
  <p:clrMapOvr>
    <a:masterClrMapping/>
  </p:clrMapOvr>
  <p:transition>
    <p:zoom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8A782689-06D4-0646-86F0-6C70A8ECD4D4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AC0541EB-8086-2D4F-A672-07D6E891D0E1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6024095"/>
      </p:ext>
    </p:extLst>
  </p:cSld>
  <p:clrMapOvr>
    <a:masterClrMapping/>
  </p:clrMapOvr>
  <p:transition>
    <p:zoom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GB" noProof="0"/>
              <a:t>Drag picture to placeholder or click icon to add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78729FA8-489E-624D-AD86-C64DE635E12C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1880EAFF-ADB0-BA49-BE36-97FA22603F29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44623"/>
      </p:ext>
    </p:extLst>
  </p:cSld>
  <p:clrMapOvr>
    <a:masterClrMapping/>
  </p:clrMapOvr>
  <p:transition>
    <p:zoom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28BE4A04-631A-D640-917B-7EE0A288201A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BDDC218E-6C60-D74B-986C-7F289C670FB3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0822969"/>
      </p:ext>
    </p:extLst>
  </p:cSld>
  <p:clrMapOvr>
    <a:masterClrMapping/>
  </p:clrMapOvr>
  <p:transition>
    <p:zoom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6D0C8098-B08E-014D-AA73-68D652069F41}" type="datetime1">
              <a:rPr lang="en-GB"/>
              <a:pPr>
                <a:buClr>
                  <a:prstClr val="white"/>
                </a:buClr>
                <a:defRPr/>
              </a:pPr>
              <a:t>29/07/2019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EDDB953E-8729-A145-B8BF-2CC8B0C16D6C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325083"/>
      </p:ext>
    </p:extLst>
  </p:cSld>
  <p:clrMapOvr>
    <a:masterClrMapping/>
  </p:clrMapOvr>
  <p:transition>
    <p:zoom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8945407"/>
      </p:ext>
    </p:extLst>
  </p:cSld>
  <p:clrMapOvr>
    <a:masterClrMapping/>
  </p:clrMapOvr>
  <p:transition>
    <p:zoom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900978"/>
      </p:ext>
    </p:extLst>
  </p:cSld>
  <p:clrMapOvr>
    <a:masterClrMapping/>
  </p:clrMapOvr>
  <p:transition>
    <p:zoom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27327775"/>
      </p:ext>
    </p:extLst>
  </p:cSld>
  <p:clrMapOvr>
    <a:masterClrMapping/>
  </p:clrMapOvr>
  <p:transition>
    <p:zoom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0532604"/>
      </p:ext>
    </p:extLst>
  </p:cSld>
  <p:clrMapOvr>
    <a:masterClrMapping/>
  </p:clrMapOvr>
  <p:transition>
    <p:zoom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0669731"/>
      </p:ext>
    </p:extLst>
  </p:cSld>
  <p:clrMapOvr>
    <a:masterClrMapping/>
  </p:clrMapOvr>
  <p:transition>
    <p:zoom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363279"/>
      </p:ext>
    </p:extLst>
  </p:cSld>
  <p:clrMapOvr>
    <a:masterClrMapping/>
  </p:clrMapOvr>
  <p:transition>
    <p:zoom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2165656"/>
      </p:ext>
    </p:extLst>
  </p:cSld>
  <p:clrMapOvr>
    <a:masterClrMapping/>
  </p:clrMapOvr>
  <p:transition>
    <p:zoom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0245976"/>
      </p:ext>
    </p:extLst>
  </p:cSld>
  <p:clrMapOvr>
    <a:masterClrMapping/>
  </p:clrMapOvr>
  <p:transition>
    <p:zoom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37652965"/>
      </p:ext>
    </p:extLst>
  </p:cSld>
  <p:clrMapOvr>
    <a:masterClrMapping/>
  </p:clrMapOvr>
  <p:transition>
    <p:zoom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64774417"/>
      </p:ext>
    </p:extLst>
  </p:cSld>
  <p:clrMapOvr>
    <a:masterClrMapping/>
  </p:clrMapOvr>
  <p:transition>
    <p:zoom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2598529"/>
      </p:ext>
    </p:extLst>
  </p:cSld>
  <p:clrMapOvr>
    <a:masterClrMapping/>
  </p:clrMapOvr>
  <p:transition>
    <p:zoom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250267"/>
      </p:ext>
    </p:extLst>
  </p:cSld>
  <p:clrMapOvr>
    <a:masterClrMapping/>
  </p:clrMapOvr>
  <p:transition>
    <p:zoom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302447"/>
      </p:ext>
    </p:extLst>
  </p:cSld>
  <p:clrMapOvr>
    <a:masterClrMapping/>
  </p:clrMapOvr>
  <p:transition>
    <p:zoom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975142"/>
      </p:ext>
    </p:extLst>
  </p:cSld>
  <p:clrMapOvr>
    <a:masterClrMapping/>
  </p:clrMapOvr>
  <p:transition>
    <p:zoom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8547621"/>
      </p:ext>
    </p:extLst>
  </p:cSld>
  <p:clrMapOvr>
    <a:masterClrMapping/>
  </p:clrMapOvr>
  <p:transition>
    <p:zoom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71377150"/>
      </p:ext>
    </p:extLst>
  </p:cSld>
  <p:clrMapOvr>
    <a:masterClrMapping/>
  </p:clrMapOvr>
  <p:transition>
    <p:zoom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8422665"/>
      </p:ext>
    </p:extLst>
  </p:cSld>
  <p:clrMapOvr>
    <a:masterClrMapping/>
  </p:clrMapOvr>
  <p:transition>
    <p:zoom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2481847"/>
      </p:ext>
    </p:extLst>
  </p:cSld>
  <p:clrMapOvr>
    <a:masterClrMapping/>
  </p:clrMapOvr>
  <p:transition>
    <p:zoom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03188"/>
      </p:ext>
    </p:extLst>
  </p:cSld>
  <p:clrMapOvr>
    <a:masterClrMapping/>
  </p:clrMapOvr>
  <p:transition>
    <p:zoom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2924501"/>
      </p:ext>
    </p:extLst>
  </p:cSld>
  <p:clrMapOvr>
    <a:masterClrMapping/>
  </p:clrMapOvr>
  <p:transition>
    <p:zoom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1322972"/>
      </p:ext>
    </p:extLst>
  </p:cSld>
  <p:clrMapOvr>
    <a:masterClrMapping/>
  </p:clrMapOvr>
  <p:transition>
    <p:zoom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27182806"/>
      </p:ext>
    </p:extLst>
  </p:cSld>
  <p:clrMapOvr>
    <a:masterClrMapping/>
  </p:clrMapOvr>
  <p:transition>
    <p:zoom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75232854"/>
      </p:ext>
    </p:extLst>
  </p:cSld>
  <p:clrMapOvr>
    <a:masterClrMapping/>
  </p:clrMapOvr>
  <p:transition>
    <p:zoom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905964"/>
      </p:ext>
    </p:extLst>
  </p:cSld>
  <p:clrMapOvr>
    <a:masterClrMapping/>
  </p:clrMapOvr>
  <p:transition>
    <p:zoom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3577632"/>
      </p:ext>
    </p:extLst>
  </p:cSld>
  <p:clrMapOvr>
    <a:masterClrMapping/>
  </p:clrMapOvr>
  <p:transition>
    <p:zoom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标题 - 顶部对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Shape 48"/>
          <p:cNvSpPr>
            <a:spLocks noGrp="1"/>
          </p:cNvSpPr>
          <p:nvPr>
            <p:ph type="title"/>
          </p:nvPr>
        </p:nvSpPr>
        <p:spPr>
          <a:xfrm>
            <a:off x="669727" y="312539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49" name="Shape 49"/>
          <p:cNvSpPr>
            <a:spLocks noGrp="1"/>
          </p:cNvSpPr>
          <p:nvPr>
            <p:ph type="sldNum" sz="quarter" idx="2"/>
          </p:nvPr>
        </p:nvSpPr>
        <p:spPr>
          <a:xfrm>
            <a:off x="4437983" y="6505277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05745"/>
      </p:ext>
    </p:extLst>
  </p:cSld>
  <p:clrMapOvr>
    <a:masterClrMapping/>
  </p:clrMapOvr>
  <p:transition spd="med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9060438"/>
      </p:ext>
    </p:extLst>
  </p:cSld>
  <p:clrMapOvr>
    <a:masterClrMapping/>
  </p:clrMapOvr>
  <p:transition>
    <p:zoom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98143200"/>
      </p:ext>
    </p:extLst>
  </p:cSld>
  <p:clrMapOvr>
    <a:masterClrMapping/>
  </p:clrMapOvr>
  <p:transition>
    <p:zoom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223511"/>
      </p:ext>
    </p:extLst>
  </p:cSld>
  <p:clrMapOvr>
    <a:masterClrMapping/>
  </p:clrMapOvr>
  <p:transition>
    <p:zoom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8763740"/>
      </p:ext>
    </p:extLst>
  </p:cSld>
  <p:clrMapOvr>
    <a:masterClrMapping/>
  </p:clrMapOvr>
  <p:transition>
    <p:zoom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073029"/>
      </p:ext>
    </p:extLst>
  </p:cSld>
  <p:clrMapOvr>
    <a:masterClrMapping/>
  </p:clrMapOvr>
  <p:transition>
    <p:zoom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5681250"/>
      </p:ext>
    </p:extLst>
  </p:cSld>
  <p:clrMapOvr>
    <a:masterClrMapping/>
  </p:clrMapOvr>
  <p:transition>
    <p:zoom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869856"/>
      </p:ext>
    </p:extLst>
  </p:cSld>
  <p:clrMapOvr>
    <a:masterClrMapping/>
  </p:clrMapOvr>
  <p:transition>
    <p:zoom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7534081"/>
      </p:ext>
    </p:extLst>
  </p:cSld>
  <p:clrMapOvr>
    <a:masterClrMapping/>
  </p:clrMapOvr>
  <p:transition>
    <p:zoom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83264213"/>
      </p:ext>
    </p:extLst>
  </p:cSld>
  <p:clrMapOvr>
    <a:masterClrMapping/>
  </p:clrMapOvr>
  <p:transition>
    <p:zoom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39806844"/>
      </p:ext>
    </p:extLst>
  </p:cSld>
  <p:clrMapOvr>
    <a:masterClrMapping/>
  </p:clrMapOvr>
  <p:transition>
    <p:zoom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846871"/>
      </p:ext>
    </p:extLst>
  </p:cSld>
  <p:clrMapOvr>
    <a:masterClrMapping/>
  </p:clrMapOvr>
  <p:transition>
    <p:zoom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7574493"/>
      </p:ext>
    </p:extLst>
  </p:cSld>
  <p:clrMapOvr>
    <a:masterClrMapping/>
  </p:clrMapOvr>
  <p:transition>
    <p:zoom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53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67.xml"/><Relationship Id="rId7" Type="http://schemas.openxmlformats.org/officeDocument/2006/relationships/slideLayout" Target="../slideLayouts/slideLayout71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66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11" Type="http://schemas.openxmlformats.org/officeDocument/2006/relationships/slideLayout" Target="../slideLayouts/slideLayout75.xml"/><Relationship Id="rId5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74.xml"/><Relationship Id="rId4" Type="http://schemas.openxmlformats.org/officeDocument/2006/relationships/slideLayout" Target="../slideLayouts/slideLayout68.xml"/><Relationship Id="rId9" Type="http://schemas.openxmlformats.org/officeDocument/2006/relationships/slideLayout" Target="../slideLayouts/slideLayout73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76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theme" Target="../theme/theme14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86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image" Target="../media/image1.jpeg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theme" Target="../theme/theme15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Relationship Id="rId14" Type="http://schemas.openxmlformats.org/officeDocument/2006/relationships/image" Target="../media/image1.jpeg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theme" Target="../theme/theme16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4" Type="http://schemas.openxmlformats.org/officeDocument/2006/relationships/image" Target="../media/image1.jpeg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103.xml"/></Relationships>
</file>

<file path=ppt/slideMasters/_rels/slideMaster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104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.xml"/><Relationship Id="rId13" Type="http://schemas.openxmlformats.org/officeDocument/2006/relationships/theme" Target="../theme/theme19.xml"/><Relationship Id="rId3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11.xml"/><Relationship Id="rId12" Type="http://schemas.openxmlformats.org/officeDocument/2006/relationships/slideLayout" Target="../slideLayouts/slideLayout116.xml"/><Relationship Id="rId2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5.xml"/><Relationship Id="rId5" Type="http://schemas.openxmlformats.org/officeDocument/2006/relationships/slideLayout" Target="../slideLayouts/slideLayout109.xml"/><Relationship Id="rId10" Type="http://schemas.openxmlformats.org/officeDocument/2006/relationships/slideLayout" Target="../slideLayouts/slideLayout114.xml"/><Relationship Id="rId4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13.xml"/><Relationship Id="rId1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jpeg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117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20.xml"/><Relationship Id="rId7" Type="http://schemas.openxmlformats.org/officeDocument/2006/relationships/slideLayout" Target="../slideLayouts/slideLayout124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119.xml"/><Relationship Id="rId1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23.xml"/><Relationship Id="rId11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122.xml"/><Relationship Id="rId10" Type="http://schemas.openxmlformats.org/officeDocument/2006/relationships/slideLayout" Target="../slideLayouts/slideLayout127.xml"/><Relationship Id="rId4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6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30.xml"/><Relationship Id="rId1" Type="http://schemas.openxmlformats.org/officeDocument/2006/relationships/slideLayout" Target="../slideLayouts/slideLayout129.xml"/><Relationship Id="rId6" Type="http://schemas.openxmlformats.org/officeDocument/2006/relationships/slideLayout" Target="../slideLayouts/slideLayout134.xml"/><Relationship Id="rId11" Type="http://schemas.openxmlformats.org/officeDocument/2006/relationships/theme" Target="../theme/theme22.xml"/><Relationship Id="rId5" Type="http://schemas.openxmlformats.org/officeDocument/2006/relationships/slideLayout" Target="../slideLayouts/slideLayout133.xml"/><Relationship Id="rId10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132.xml"/><Relationship Id="rId9" Type="http://schemas.openxmlformats.org/officeDocument/2006/relationships/slideLayout" Target="../slideLayouts/slideLayout137.xml"/></Relationships>
</file>

<file path=ppt/slideMasters/_rels/slideMaster23.xml.rels><?xml version="1.0" encoding="UTF-8" standalone="yes"?>
<Relationships xmlns="http://schemas.openxmlformats.org/package/2006/relationships"><Relationship Id="rId3" Type="http://schemas.openxmlformats.org/officeDocument/2006/relationships/theme" Target="../theme/theme23.xml"/><Relationship Id="rId2" Type="http://schemas.openxmlformats.org/officeDocument/2006/relationships/slideLayout" Target="../slideLayouts/slideLayout140.xml"/><Relationship Id="rId1" Type="http://schemas.openxmlformats.org/officeDocument/2006/relationships/slideLayout" Target="../slideLayouts/slideLayout139.xml"/><Relationship Id="rId4" Type="http://schemas.openxmlformats.org/officeDocument/2006/relationships/image" Target="../media/image1.jpeg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.xml"/><Relationship Id="rId13" Type="http://schemas.openxmlformats.org/officeDocument/2006/relationships/theme" Target="../theme/theme24.xml"/><Relationship Id="rId3" Type="http://schemas.openxmlformats.org/officeDocument/2006/relationships/slideLayout" Target="../slideLayouts/slideLayout143.xml"/><Relationship Id="rId7" Type="http://schemas.openxmlformats.org/officeDocument/2006/relationships/slideLayout" Target="../slideLayouts/slideLayout147.xml"/><Relationship Id="rId12" Type="http://schemas.openxmlformats.org/officeDocument/2006/relationships/slideLayout" Target="../slideLayouts/slideLayout152.xml"/><Relationship Id="rId2" Type="http://schemas.openxmlformats.org/officeDocument/2006/relationships/slideLayout" Target="../slideLayouts/slideLayout142.xml"/><Relationship Id="rId1" Type="http://schemas.openxmlformats.org/officeDocument/2006/relationships/slideLayout" Target="../slideLayouts/slideLayout141.xml"/><Relationship Id="rId6" Type="http://schemas.openxmlformats.org/officeDocument/2006/relationships/slideLayout" Target="../slideLayouts/slideLayout146.xml"/><Relationship Id="rId11" Type="http://schemas.openxmlformats.org/officeDocument/2006/relationships/slideLayout" Target="../slideLayouts/slideLayout151.xml"/><Relationship Id="rId5" Type="http://schemas.openxmlformats.org/officeDocument/2006/relationships/slideLayout" Target="../slideLayouts/slideLayout145.xml"/><Relationship Id="rId10" Type="http://schemas.openxmlformats.org/officeDocument/2006/relationships/slideLayout" Target="../slideLayouts/slideLayout150.xml"/><Relationship Id="rId4" Type="http://schemas.openxmlformats.org/officeDocument/2006/relationships/slideLayout" Target="../slideLayouts/slideLayout144.xml"/><Relationship Id="rId9" Type="http://schemas.openxmlformats.org/officeDocument/2006/relationships/slideLayout" Target="../slideLayouts/slideLayout149.xml"/><Relationship Id="rId14" Type="http://schemas.openxmlformats.org/officeDocument/2006/relationships/image" Target="../media/image1.jpeg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59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154.xml"/><Relationship Id="rId1" Type="http://schemas.openxmlformats.org/officeDocument/2006/relationships/slideLayout" Target="../slideLayouts/slideLayout153.xml"/><Relationship Id="rId6" Type="http://schemas.openxmlformats.org/officeDocument/2006/relationships/slideLayout" Target="../slideLayouts/slideLayout158.xml"/><Relationship Id="rId11" Type="http://schemas.openxmlformats.org/officeDocument/2006/relationships/slideLayout" Target="../slideLayouts/slideLayout163.xml"/><Relationship Id="rId5" Type="http://schemas.openxmlformats.org/officeDocument/2006/relationships/slideLayout" Target="../slideLayouts/slideLayout157.xml"/><Relationship Id="rId10" Type="http://schemas.openxmlformats.org/officeDocument/2006/relationships/slideLayout" Target="../slideLayouts/slideLayout162.xml"/><Relationship Id="rId4" Type="http://schemas.openxmlformats.org/officeDocument/2006/relationships/slideLayout" Target="../slideLayouts/slideLayout156.xml"/><Relationship Id="rId9" Type="http://schemas.openxmlformats.org/officeDocument/2006/relationships/slideLayout" Target="../slideLayouts/slideLayout161.xml"/></Relationships>
</file>

<file path=ppt/slideMasters/_rels/slideMaster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26.xml"/><Relationship Id="rId1" Type="http://schemas.openxmlformats.org/officeDocument/2006/relationships/slideLayout" Target="../slideLayouts/slideLayout164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67.xml"/><Relationship Id="rId7" Type="http://schemas.openxmlformats.org/officeDocument/2006/relationships/slideLayout" Target="../slideLayouts/slideLayout171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166.xml"/><Relationship Id="rId1" Type="http://schemas.openxmlformats.org/officeDocument/2006/relationships/slideLayout" Target="../slideLayouts/slideLayout165.xml"/><Relationship Id="rId6" Type="http://schemas.openxmlformats.org/officeDocument/2006/relationships/slideLayout" Target="../slideLayouts/slideLayout170.xml"/><Relationship Id="rId11" Type="http://schemas.openxmlformats.org/officeDocument/2006/relationships/slideLayout" Target="../slideLayouts/slideLayout175.xml"/><Relationship Id="rId5" Type="http://schemas.openxmlformats.org/officeDocument/2006/relationships/slideLayout" Target="../slideLayouts/slideLayout169.xml"/><Relationship Id="rId10" Type="http://schemas.openxmlformats.org/officeDocument/2006/relationships/slideLayout" Target="../slideLayouts/slideLayout174.xml"/><Relationship Id="rId4" Type="http://schemas.openxmlformats.org/officeDocument/2006/relationships/slideLayout" Target="../slideLayouts/slideLayout168.xml"/><Relationship Id="rId9" Type="http://schemas.openxmlformats.org/officeDocument/2006/relationships/slideLayout" Target="../slideLayouts/slideLayout173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3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78.xml"/><Relationship Id="rId7" Type="http://schemas.openxmlformats.org/officeDocument/2006/relationships/slideLayout" Target="../slideLayouts/slideLayout182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177.xml"/><Relationship Id="rId1" Type="http://schemas.openxmlformats.org/officeDocument/2006/relationships/slideLayout" Target="../slideLayouts/slideLayout176.xml"/><Relationship Id="rId6" Type="http://schemas.openxmlformats.org/officeDocument/2006/relationships/slideLayout" Target="../slideLayouts/slideLayout181.xml"/><Relationship Id="rId11" Type="http://schemas.openxmlformats.org/officeDocument/2006/relationships/slideLayout" Target="../slideLayouts/slideLayout186.xml"/><Relationship Id="rId5" Type="http://schemas.openxmlformats.org/officeDocument/2006/relationships/slideLayout" Target="../slideLayouts/slideLayout180.xml"/><Relationship Id="rId10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179.xml"/><Relationship Id="rId9" Type="http://schemas.openxmlformats.org/officeDocument/2006/relationships/slideLayout" Target="../slideLayouts/slideLayout184.xml"/></Relationships>
</file>

<file path=ppt/slideMasters/_rels/slideMaster29.xml.rels><?xml version="1.0" encoding="UTF-8" standalone="yes"?>
<Relationships xmlns="http://schemas.openxmlformats.org/package/2006/relationships"><Relationship Id="rId3" Type="http://schemas.openxmlformats.org/officeDocument/2006/relationships/theme" Target="../theme/theme29.xml"/><Relationship Id="rId2" Type="http://schemas.openxmlformats.org/officeDocument/2006/relationships/slideLayout" Target="../slideLayouts/slideLayout188.xml"/><Relationship Id="rId1" Type="http://schemas.openxmlformats.org/officeDocument/2006/relationships/slideLayout" Target="../slideLayouts/slideLayout187.xml"/><Relationship Id="rId4" Type="http://schemas.openxmlformats.org/officeDocument/2006/relationships/image" Target="../media/image1.jpe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.jpeg"/></Relationships>
</file>

<file path=ppt/slideMasters/_rels/slideMaster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30.xml"/><Relationship Id="rId1" Type="http://schemas.openxmlformats.org/officeDocument/2006/relationships/slideLayout" Target="../slideLayouts/slideLayout189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7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92.xml"/><Relationship Id="rId7" Type="http://schemas.openxmlformats.org/officeDocument/2006/relationships/slideLayout" Target="../slideLayouts/slideLayout196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191.xml"/><Relationship Id="rId1" Type="http://schemas.openxmlformats.org/officeDocument/2006/relationships/slideLayout" Target="../slideLayouts/slideLayout190.xml"/><Relationship Id="rId6" Type="http://schemas.openxmlformats.org/officeDocument/2006/relationships/slideLayout" Target="../slideLayouts/slideLayout195.xml"/><Relationship Id="rId11" Type="http://schemas.openxmlformats.org/officeDocument/2006/relationships/slideLayout" Target="../slideLayouts/slideLayout200.xml"/><Relationship Id="rId5" Type="http://schemas.openxmlformats.org/officeDocument/2006/relationships/slideLayout" Target="../slideLayouts/slideLayout194.xml"/><Relationship Id="rId10" Type="http://schemas.openxmlformats.org/officeDocument/2006/relationships/slideLayout" Target="../slideLayouts/slideLayout199.xml"/><Relationship Id="rId4" Type="http://schemas.openxmlformats.org/officeDocument/2006/relationships/slideLayout" Target="../slideLayouts/slideLayout193.xml"/><Relationship Id="rId9" Type="http://schemas.openxmlformats.org/officeDocument/2006/relationships/slideLayout" Target="../slideLayouts/slideLayout198.xml"/></Relationships>
</file>

<file path=ppt/slideMasters/_rels/slideMaster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32.xml"/><Relationship Id="rId1" Type="http://schemas.openxmlformats.org/officeDocument/2006/relationships/slideLayout" Target="../slideLayouts/slideLayout201.xml"/></Relationships>
</file>

<file path=ppt/slideMasters/_rels/slideMaster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33.xml"/><Relationship Id="rId1" Type="http://schemas.openxmlformats.org/officeDocument/2006/relationships/slideLayout" Target="../slideLayouts/slideLayout202.xml"/></Relationships>
</file>

<file path=ppt/slideMasters/_rels/slideMaster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34.xml"/><Relationship Id="rId1" Type="http://schemas.openxmlformats.org/officeDocument/2006/relationships/slideLayout" Target="../slideLayouts/slideLayout203.xml"/></Relationships>
</file>

<file path=ppt/slideMasters/_rels/slideMaster35.xml.rels><?xml version="1.0" encoding="UTF-8" standalone="yes"?>
<Relationships xmlns="http://schemas.openxmlformats.org/package/2006/relationships"><Relationship Id="rId3" Type="http://schemas.openxmlformats.org/officeDocument/2006/relationships/theme" Target="../theme/theme35.xml"/><Relationship Id="rId2" Type="http://schemas.openxmlformats.org/officeDocument/2006/relationships/slideLayout" Target="../slideLayouts/slideLayout205.xml"/><Relationship Id="rId1" Type="http://schemas.openxmlformats.org/officeDocument/2006/relationships/slideLayout" Target="../slideLayouts/slideLayout204.xml"/><Relationship Id="rId4" Type="http://schemas.openxmlformats.org/officeDocument/2006/relationships/image" Target="../media/image1.jpeg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3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08.xml"/><Relationship Id="rId7" Type="http://schemas.openxmlformats.org/officeDocument/2006/relationships/slideLayout" Target="../slideLayouts/slideLayout212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207.xml"/><Relationship Id="rId1" Type="http://schemas.openxmlformats.org/officeDocument/2006/relationships/slideLayout" Target="../slideLayouts/slideLayout206.xml"/><Relationship Id="rId6" Type="http://schemas.openxmlformats.org/officeDocument/2006/relationships/slideLayout" Target="../slideLayouts/slideLayout211.xml"/><Relationship Id="rId11" Type="http://schemas.openxmlformats.org/officeDocument/2006/relationships/slideLayout" Target="../slideLayouts/slideLayout216.xml"/><Relationship Id="rId5" Type="http://schemas.openxmlformats.org/officeDocument/2006/relationships/slideLayout" Target="../slideLayouts/slideLayout210.xml"/><Relationship Id="rId10" Type="http://schemas.openxmlformats.org/officeDocument/2006/relationships/slideLayout" Target="../slideLayouts/slideLayout215.xml"/><Relationship Id="rId4" Type="http://schemas.openxmlformats.org/officeDocument/2006/relationships/slideLayout" Target="../slideLayouts/slideLayout209.xml"/><Relationship Id="rId9" Type="http://schemas.openxmlformats.org/officeDocument/2006/relationships/slideLayout" Target="../slideLayouts/slideLayout21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19.xml"/><Relationship Id="rId7" Type="http://schemas.openxmlformats.org/officeDocument/2006/relationships/slideLayout" Target="../slideLayouts/slideLayout223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218.xml"/><Relationship Id="rId1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222.xml"/><Relationship Id="rId11" Type="http://schemas.openxmlformats.org/officeDocument/2006/relationships/slideLayout" Target="../slideLayouts/slideLayout227.xml"/><Relationship Id="rId5" Type="http://schemas.openxmlformats.org/officeDocument/2006/relationships/slideLayout" Target="../slideLayouts/slideLayout221.xml"/><Relationship Id="rId10" Type="http://schemas.openxmlformats.org/officeDocument/2006/relationships/slideLayout" Target="../slideLayouts/slideLayout226.xml"/><Relationship Id="rId4" Type="http://schemas.openxmlformats.org/officeDocument/2006/relationships/slideLayout" Target="../slideLayouts/slideLayout220.xml"/><Relationship Id="rId9" Type="http://schemas.openxmlformats.org/officeDocument/2006/relationships/slideLayout" Target="../slideLayouts/slideLayout225.xml"/></Relationships>
</file>

<file path=ppt/slideMasters/_rels/slideMaster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38.xml"/><Relationship Id="rId1" Type="http://schemas.openxmlformats.org/officeDocument/2006/relationships/slideLayout" Target="../slideLayouts/slideLayout228.xml"/></Relationships>
</file>

<file path=ppt/slideMasters/_rels/slideMaster3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1.xml"/><Relationship Id="rId2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29.xml"/><Relationship Id="rId5" Type="http://schemas.openxmlformats.org/officeDocument/2006/relationships/image" Target="../media/image1.jpeg"/><Relationship Id="rId4" Type="http://schemas.openxmlformats.org/officeDocument/2006/relationships/theme" Target="../theme/theme3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33.xml"/><Relationship Id="rId1" Type="http://schemas.openxmlformats.org/officeDocument/2006/relationships/slideLayout" Target="../slideLayouts/slideLayout232.xml"/><Relationship Id="rId5" Type="http://schemas.openxmlformats.org/officeDocument/2006/relationships/image" Target="../media/image1.jpeg"/><Relationship Id="rId4" Type="http://schemas.openxmlformats.org/officeDocument/2006/relationships/theme" Target="../theme/theme40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37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1.jpeg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40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4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chemeClr val="tx2"/>
              </a:solidFill>
              <a:latin typeface="Times New Roman" charset="0"/>
              <a:ea typeface="+mn-ea"/>
              <a:cs typeface="+mn-cs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  <a:ea typeface="+mn-ea"/>
                  <a:cs typeface="+mn-cs"/>
                </a:rPr>
                <a:t>Institute for Computational Cosmology</a:t>
              </a: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2" r:id="rId1"/>
    <p:sldLayoutId id="2147485723" r:id="rId2"/>
    <p:sldLayoutId id="2147485724" r:id="rId3"/>
    <p:sldLayoutId id="2147485725" r:id="rId4"/>
    <p:sldLayoutId id="2147485726" r:id="rId5"/>
    <p:sldLayoutId id="2147485727" r:id="rId6"/>
    <p:sldLayoutId id="2147485728" r:id="rId7"/>
    <p:sldLayoutId id="2147485729" r:id="rId8"/>
    <p:sldLayoutId id="2147485730" r:id="rId9"/>
    <p:sldLayoutId id="2147485731" r:id="rId10"/>
    <p:sldLayoutId id="2147485732" r:id="rId11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3686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36869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7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1798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84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63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defTabSz="457200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1200">
                <a:solidFill>
                  <a:prstClr val="white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fld id="{7D349640-9ABA-594B-99A1-5D1966640DC2}" type="datetime1">
              <a:rPr lang="en-GB"/>
              <a:pPr>
                <a:defRPr/>
              </a:pPr>
              <a:t>29/07/2019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defTabSz="457200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1200">
                <a:solidFill>
                  <a:prstClr val="white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defTabSz="457200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1200">
                <a:solidFill>
                  <a:prstClr val="white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fld id="{3FD5CBBB-B9CA-DF4B-8742-91CC16D42C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584333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6290" r:id="rId1"/>
    <p:sldLayoutId id="2147486291" r:id="rId2"/>
    <p:sldLayoutId id="2147486292" r:id="rId3"/>
    <p:sldLayoutId id="2147486293" r:id="rId4"/>
    <p:sldLayoutId id="2147486294" r:id="rId5"/>
    <p:sldLayoutId id="2147486295" r:id="rId6"/>
    <p:sldLayoutId id="2147486296" r:id="rId7"/>
    <p:sldLayoutId id="2147486297" r:id="rId8"/>
    <p:sldLayoutId id="2147486298" r:id="rId9"/>
    <p:sldLayoutId id="2147486299" r:id="rId10"/>
    <p:sldLayoutId id="2147486300" r:id="rId11"/>
  </p:sldLayoutIdLst>
  <p:transition>
    <p:zoom/>
  </p:transition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1 h 614"/>
                <a:gd name="T14" fmla="*/ 459 w 478"/>
                <a:gd name="T15" fmla="*/ 206 h 614"/>
                <a:gd name="T16" fmla="*/ 452 w 478"/>
                <a:gd name="T17" fmla="*/ 238 h 614"/>
                <a:gd name="T18" fmla="*/ 439 w 478"/>
                <a:gd name="T19" fmla="*/ 280 h 614"/>
                <a:gd name="T20" fmla="*/ 403 w 478"/>
                <a:gd name="T21" fmla="*/ 375 h 614"/>
                <a:gd name="T22" fmla="*/ 354 w 478"/>
                <a:gd name="T23" fmla="*/ 462 h 614"/>
                <a:gd name="T24" fmla="*/ 321 w 478"/>
                <a:gd name="T25" fmla="*/ 511 h 614"/>
                <a:gd name="T26" fmla="*/ 287 w 478"/>
                <a:gd name="T27" fmla="*/ 554 h 614"/>
                <a:gd name="T28" fmla="*/ 257 w 478"/>
                <a:gd name="T29" fmla="*/ 589 h 614"/>
                <a:gd name="T30" fmla="*/ 247 w 478"/>
                <a:gd name="T31" fmla="*/ 600 h 614"/>
                <a:gd name="T32" fmla="*/ 246 w 478"/>
                <a:gd name="T33" fmla="*/ 600 h 614"/>
                <a:gd name="T34" fmla="*/ 236 w 478"/>
                <a:gd name="T35" fmla="*/ 590 h 614"/>
                <a:gd name="T36" fmla="*/ 216 w 478"/>
                <a:gd name="T37" fmla="*/ 572 h 614"/>
                <a:gd name="T38" fmla="*/ 206 w 478"/>
                <a:gd name="T39" fmla="*/ 563 h 614"/>
                <a:gd name="T40" fmla="*/ 195 w 478"/>
                <a:gd name="T41" fmla="*/ 551 h 614"/>
                <a:gd name="T42" fmla="*/ 180 w 478"/>
                <a:gd name="T43" fmla="*/ 533 h 614"/>
                <a:gd name="T44" fmla="*/ 159 w 478"/>
                <a:gd name="T45" fmla="*/ 500 h 614"/>
                <a:gd name="T46" fmla="*/ 144 w 478"/>
                <a:gd name="T47" fmla="*/ 477 h 614"/>
                <a:gd name="T48" fmla="*/ 129 w 478"/>
                <a:gd name="T49" fmla="*/ 456 h 614"/>
                <a:gd name="T50" fmla="*/ 105 w 478"/>
                <a:gd name="T51" fmla="*/ 424 h 614"/>
                <a:gd name="T52" fmla="*/ 80 w 478"/>
                <a:gd name="T53" fmla="*/ 392 h 614"/>
                <a:gd name="T54" fmla="*/ 64 w 478"/>
                <a:gd name="T55" fmla="*/ 359 h 614"/>
                <a:gd name="T56" fmla="*/ 54 w 478"/>
                <a:gd name="T57" fmla="*/ 330 h 614"/>
                <a:gd name="T58" fmla="*/ 42 w 478"/>
                <a:gd name="T59" fmla="*/ 296 h 614"/>
                <a:gd name="T60" fmla="*/ 32 w 478"/>
                <a:gd name="T61" fmla="*/ 267 h 614"/>
                <a:gd name="T62" fmla="*/ 23 w 478"/>
                <a:gd name="T63" fmla="*/ 231 h 614"/>
                <a:gd name="T64" fmla="*/ 14 w 478"/>
                <a:gd name="T65" fmla="*/ 193 h 614"/>
                <a:gd name="T66" fmla="*/ 8 w 478"/>
                <a:gd name="T67" fmla="*/ 157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14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8 h 8"/>
                <a:gd name="T8" fmla="*/ 478 w 480"/>
                <a:gd name="T9" fmla="*/ 18 h 8"/>
                <a:gd name="T10" fmla="*/ 480 w 480"/>
                <a:gd name="T11" fmla="*/ 1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3 h 126"/>
                <a:gd name="T2" fmla="*/ 5 w 15"/>
                <a:gd name="T3" fmla="*/ 133 h 126"/>
                <a:gd name="T4" fmla="*/ 19 w 15"/>
                <a:gd name="T5" fmla="*/ 93 h 126"/>
                <a:gd name="T6" fmla="*/ 20 w 15"/>
                <a:gd name="T7" fmla="*/ 48 h 126"/>
                <a:gd name="T8" fmla="*/ 22 w 15"/>
                <a:gd name="T9" fmla="*/ 18 h 126"/>
                <a:gd name="T10" fmla="*/ 22 w 15"/>
                <a:gd name="T11" fmla="*/ 1 h 126"/>
                <a:gd name="T12" fmla="*/ 17 w 15"/>
                <a:gd name="T13" fmla="*/ 0 h 126"/>
                <a:gd name="T14" fmla="*/ 17 w 15"/>
                <a:gd name="T15" fmla="*/ 18 h 126"/>
                <a:gd name="T16" fmla="*/ 16 w 15"/>
                <a:gd name="T17" fmla="*/ 48 h 126"/>
                <a:gd name="T18" fmla="*/ 5 w 15"/>
                <a:gd name="T19" fmla="*/ 91 h 126"/>
                <a:gd name="T20" fmla="*/ 0 w 15"/>
                <a:gd name="T21" fmla="*/ 133 h 126"/>
                <a:gd name="T22" fmla="*/ 0 w 15"/>
                <a:gd name="T23" fmla="*/ 133 h 126"/>
                <a:gd name="T24" fmla="*/ 5 w 15"/>
                <a:gd name="T25" fmla="*/ 13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2 h 139"/>
                <a:gd name="T2" fmla="*/ 6 w 34"/>
                <a:gd name="T3" fmla="*/ 132 h 139"/>
                <a:gd name="T4" fmla="*/ 25 w 34"/>
                <a:gd name="T5" fmla="*/ 92 h 139"/>
                <a:gd name="T6" fmla="*/ 31 w 34"/>
                <a:gd name="T7" fmla="*/ 67 h 139"/>
                <a:gd name="T8" fmla="*/ 36 w 34"/>
                <a:gd name="T9" fmla="*/ 36 h 139"/>
                <a:gd name="T10" fmla="*/ 41 w 34"/>
                <a:gd name="T11" fmla="*/ 0 h 139"/>
                <a:gd name="T12" fmla="*/ 36 w 34"/>
                <a:gd name="T13" fmla="*/ 0 h 139"/>
                <a:gd name="T14" fmla="*/ 31 w 34"/>
                <a:gd name="T15" fmla="*/ 34 h 139"/>
                <a:gd name="T16" fmla="*/ 26 w 34"/>
                <a:gd name="T17" fmla="*/ 65 h 139"/>
                <a:gd name="T18" fmla="*/ 13 w 34"/>
                <a:gd name="T19" fmla="*/ 90 h 139"/>
                <a:gd name="T20" fmla="*/ 0 w 34"/>
                <a:gd name="T21" fmla="*/ 132 h 139"/>
                <a:gd name="T22" fmla="*/ 0 w 34"/>
                <a:gd name="T23" fmla="*/ 132 h 139"/>
                <a:gd name="T24" fmla="*/ 6 w 34"/>
                <a:gd name="T25" fmla="*/ 13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6 w 44"/>
                <a:gd name="T7" fmla="*/ 43 h 43"/>
                <a:gd name="T8" fmla="*/ 3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2 h 90"/>
                <a:gd name="T8" fmla="*/ 35 w 66"/>
                <a:gd name="T9" fmla="*/ 68 h 90"/>
                <a:gd name="T10" fmla="*/ 45 w 66"/>
                <a:gd name="T11" fmla="*/ 77 h 90"/>
                <a:gd name="T12" fmla="*/ 54 w 66"/>
                <a:gd name="T13" fmla="*/ 90 h 90"/>
                <a:gd name="T14" fmla="*/ 61 w 66"/>
                <a:gd name="T15" fmla="*/ 97 h 90"/>
                <a:gd name="T16" fmla="*/ 66 w 66"/>
                <a:gd name="T17" fmla="*/ 92 h 90"/>
                <a:gd name="T18" fmla="*/ 59 w 66"/>
                <a:gd name="T19" fmla="*/ 85 h 90"/>
                <a:gd name="T20" fmla="*/ 48 w 66"/>
                <a:gd name="T21" fmla="*/ 72 h 90"/>
                <a:gd name="T22" fmla="*/ 40 w 66"/>
                <a:gd name="T23" fmla="*/ 6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4 w 103"/>
                <a:gd name="T13" fmla="*/ 114 h 174"/>
                <a:gd name="T14" fmla="*/ 77 w 103"/>
                <a:gd name="T15" fmla="*/ 130 h 174"/>
                <a:gd name="T16" fmla="*/ 89 w 103"/>
                <a:gd name="T17" fmla="*/ 150 h 174"/>
                <a:gd name="T18" fmla="*/ 105 w 103"/>
                <a:gd name="T19" fmla="*/ 174 h 174"/>
                <a:gd name="T20" fmla="*/ 110 w 103"/>
                <a:gd name="T21" fmla="*/ 170 h 174"/>
                <a:gd name="T22" fmla="*/ 95 w 103"/>
                <a:gd name="T23" fmla="*/ 147 h 174"/>
                <a:gd name="T24" fmla="*/ 81 w 103"/>
                <a:gd name="T25" fmla="*/ 127 h 174"/>
                <a:gd name="T26" fmla="*/ 6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3 h 181"/>
                <a:gd name="T10" fmla="*/ 44 w 50"/>
                <a:gd name="T11" fmla="*/ 174 h 181"/>
                <a:gd name="T12" fmla="*/ 50 w 50"/>
                <a:gd name="T13" fmla="*/ 170 h 181"/>
                <a:gd name="T14" fmla="*/ 31 w 50"/>
                <a:gd name="T15" fmla="*/ 11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0 h 148"/>
                <a:gd name="T10" fmla="*/ 4 w 12"/>
                <a:gd name="T11" fmla="*/ 155 h 148"/>
                <a:gd name="T12" fmla="*/ 12 w 12"/>
                <a:gd name="T13" fmla="*/ 155 h 148"/>
                <a:gd name="T14" fmla="*/ 7 w 12"/>
                <a:gd name="T15" fmla="*/ 11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1 h 655"/>
                <a:gd name="T24" fmla="*/ 441 w 514"/>
                <a:gd name="T25" fmla="*/ 401 h 655"/>
                <a:gd name="T26" fmla="*/ 421 w 514"/>
                <a:gd name="T27" fmla="*/ 448 h 655"/>
                <a:gd name="T28" fmla="*/ 396 w 514"/>
                <a:gd name="T29" fmla="*/ 497 h 655"/>
                <a:gd name="T30" fmla="*/ 359 w 514"/>
                <a:gd name="T31" fmla="*/ 549 h 655"/>
                <a:gd name="T32" fmla="*/ 316 w 514"/>
                <a:gd name="T33" fmla="*/ 598 h 655"/>
                <a:gd name="T34" fmla="*/ 280 w 514"/>
                <a:gd name="T35" fmla="*/ 634 h 655"/>
                <a:gd name="T36" fmla="*/ 269 w 514"/>
                <a:gd name="T37" fmla="*/ 645 h 655"/>
                <a:gd name="T38" fmla="*/ 265 w 514"/>
                <a:gd name="T39" fmla="*/ 648 h 655"/>
                <a:gd name="T40" fmla="*/ 259 w 514"/>
                <a:gd name="T41" fmla="*/ 643 h 655"/>
                <a:gd name="T42" fmla="*/ 247 w 514"/>
                <a:gd name="T43" fmla="*/ 634 h 655"/>
                <a:gd name="T44" fmla="*/ 226 w 514"/>
                <a:gd name="T45" fmla="*/ 618 h 655"/>
                <a:gd name="T46" fmla="*/ 218 w 514"/>
                <a:gd name="T47" fmla="*/ 609 h 655"/>
                <a:gd name="T48" fmla="*/ 206 w 514"/>
                <a:gd name="T49" fmla="*/ 593 h 655"/>
                <a:gd name="T50" fmla="*/ 185 w 514"/>
                <a:gd name="T51" fmla="*/ 569 h 655"/>
                <a:gd name="T52" fmla="*/ 160 w 514"/>
                <a:gd name="T53" fmla="*/ 531 h 655"/>
                <a:gd name="T54" fmla="*/ 116 w 514"/>
                <a:gd name="T55" fmla="*/ 455 h 655"/>
                <a:gd name="T56" fmla="*/ 82 w 514"/>
                <a:gd name="T57" fmla="*/ 383 h 655"/>
                <a:gd name="T58" fmla="*/ 65 w 514"/>
                <a:gd name="T59" fmla="*/ 34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8 h 175"/>
                <a:gd name="T6" fmla="*/ 15 w 184"/>
                <a:gd name="T7" fmla="*/ 168 h 175"/>
                <a:gd name="T8" fmla="*/ 15 w 184"/>
                <a:gd name="T9" fmla="*/ 168 h 175"/>
                <a:gd name="T10" fmla="*/ 17 w 184"/>
                <a:gd name="T11" fmla="*/ 168 h 175"/>
                <a:gd name="T12" fmla="*/ 18 w 184"/>
                <a:gd name="T13" fmla="*/ 165 h 175"/>
                <a:gd name="T14" fmla="*/ 17 w 184"/>
                <a:gd name="T15" fmla="*/ 161 h 175"/>
                <a:gd name="T16" fmla="*/ 15 w 184"/>
                <a:gd name="T17" fmla="*/ 154 h 175"/>
                <a:gd name="T18" fmla="*/ 15 w 184"/>
                <a:gd name="T19" fmla="*/ 150 h 175"/>
                <a:gd name="T20" fmla="*/ 15 w 184"/>
                <a:gd name="T21" fmla="*/ 147 h 175"/>
                <a:gd name="T22" fmla="*/ 15 w 184"/>
                <a:gd name="T23" fmla="*/ 141 h 175"/>
                <a:gd name="T24" fmla="*/ 13 w 184"/>
                <a:gd name="T25" fmla="*/ 132 h 175"/>
                <a:gd name="T26" fmla="*/ 12 w 184"/>
                <a:gd name="T27" fmla="*/ 125 h 175"/>
                <a:gd name="T28" fmla="*/ 10 w 184"/>
                <a:gd name="T29" fmla="*/ 116 h 175"/>
                <a:gd name="T30" fmla="*/ 8 w 184"/>
                <a:gd name="T31" fmla="*/ 105 h 175"/>
                <a:gd name="T32" fmla="*/ 8 w 184"/>
                <a:gd name="T33" fmla="*/ 96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7 w 58"/>
                <a:gd name="T15" fmla="*/ 6 h 89"/>
                <a:gd name="T16" fmla="*/ 40 w 58"/>
                <a:gd name="T17" fmla="*/ 4 h 89"/>
                <a:gd name="T18" fmla="*/ 47 w 58"/>
                <a:gd name="T19" fmla="*/ 2 h 89"/>
                <a:gd name="T20" fmla="*/ 48 w 58"/>
                <a:gd name="T21" fmla="*/ 4 h 89"/>
                <a:gd name="T22" fmla="*/ 48 w 58"/>
                <a:gd name="T23" fmla="*/ 7 h 89"/>
                <a:gd name="T24" fmla="*/ 48 w 58"/>
                <a:gd name="T25" fmla="*/ 9 h 89"/>
                <a:gd name="T26" fmla="*/ 50 w 58"/>
                <a:gd name="T27" fmla="*/ 27 h 89"/>
                <a:gd name="T28" fmla="*/ 45 w 58"/>
                <a:gd name="T29" fmla="*/ 33 h 89"/>
                <a:gd name="T30" fmla="*/ 40 w 58"/>
                <a:gd name="T31" fmla="*/ 34 h 89"/>
                <a:gd name="T32" fmla="*/ 40 w 58"/>
                <a:gd name="T33" fmla="*/ 42 h 89"/>
                <a:gd name="T34" fmla="*/ 43 w 58"/>
                <a:gd name="T35" fmla="*/ 45 h 89"/>
                <a:gd name="T36" fmla="*/ 45 w 58"/>
                <a:gd name="T37" fmla="*/ 54 h 89"/>
                <a:gd name="T38" fmla="*/ 48 w 58"/>
                <a:gd name="T39" fmla="*/ 33 h 89"/>
                <a:gd name="T40" fmla="*/ 50 w 58"/>
                <a:gd name="T41" fmla="*/ 31 h 89"/>
                <a:gd name="T42" fmla="*/ 53 w 58"/>
                <a:gd name="T43" fmla="*/ 31 h 89"/>
                <a:gd name="T44" fmla="*/ 58 w 58"/>
                <a:gd name="T45" fmla="*/ 31 h 89"/>
                <a:gd name="T46" fmla="*/ 65 w 58"/>
                <a:gd name="T47" fmla="*/ 38 h 89"/>
                <a:gd name="T48" fmla="*/ 58 w 58"/>
                <a:gd name="T49" fmla="*/ 40 h 89"/>
                <a:gd name="T50" fmla="*/ 53 w 58"/>
                <a:gd name="T51" fmla="*/ 34 h 89"/>
                <a:gd name="T52" fmla="*/ 50 w 58"/>
                <a:gd name="T53" fmla="*/ 34 h 89"/>
                <a:gd name="T54" fmla="*/ 48 w 58"/>
                <a:gd name="T55" fmla="*/ 36 h 89"/>
                <a:gd name="T56" fmla="*/ 50 w 58"/>
                <a:gd name="T57" fmla="*/ 40 h 89"/>
                <a:gd name="T58" fmla="*/ 50 w 58"/>
                <a:gd name="T59" fmla="*/ 51 h 89"/>
                <a:gd name="T60" fmla="*/ 43 w 58"/>
                <a:gd name="T61" fmla="*/ 62 h 89"/>
                <a:gd name="T62" fmla="*/ 47 w 58"/>
                <a:gd name="T63" fmla="*/ 81 h 89"/>
                <a:gd name="T64" fmla="*/ 4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7 w 58"/>
                <a:gd name="T71" fmla="*/ 76 h 89"/>
                <a:gd name="T72" fmla="*/ 3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1 w 56"/>
                <a:gd name="T19" fmla="*/ 2 h 89"/>
                <a:gd name="T20" fmla="*/ 33 w 56"/>
                <a:gd name="T21" fmla="*/ 4 h 89"/>
                <a:gd name="T22" fmla="*/ 33 w 56"/>
                <a:gd name="T23" fmla="*/ 7 h 89"/>
                <a:gd name="T24" fmla="*/ 36 w 56"/>
                <a:gd name="T25" fmla="*/ 11 h 89"/>
                <a:gd name="T26" fmla="*/ 34 w 56"/>
                <a:gd name="T27" fmla="*/ 29 h 89"/>
                <a:gd name="T28" fmla="*/ 29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31 w 56"/>
                <a:gd name="T37" fmla="*/ 54 h 89"/>
                <a:gd name="T38" fmla="*/ 33 w 56"/>
                <a:gd name="T39" fmla="*/ 33 h 89"/>
                <a:gd name="T40" fmla="*/ 36 w 56"/>
                <a:gd name="T41" fmla="*/ 31 h 89"/>
                <a:gd name="T42" fmla="*/ 39 w 56"/>
                <a:gd name="T43" fmla="*/ 31 h 89"/>
                <a:gd name="T44" fmla="*/ 46 w 56"/>
                <a:gd name="T45" fmla="*/ 33 h 89"/>
                <a:gd name="T46" fmla="*/ 49 w 56"/>
                <a:gd name="T47" fmla="*/ 38 h 89"/>
                <a:gd name="T48" fmla="*/ 41 w 56"/>
                <a:gd name="T49" fmla="*/ 40 h 89"/>
                <a:gd name="T50" fmla="*/ 39 w 56"/>
                <a:gd name="T51" fmla="*/ 34 h 89"/>
                <a:gd name="T52" fmla="*/ 36 w 56"/>
                <a:gd name="T53" fmla="*/ 34 h 89"/>
                <a:gd name="T54" fmla="*/ 34 w 56"/>
                <a:gd name="T55" fmla="*/ 36 h 89"/>
                <a:gd name="T56" fmla="*/ 34 w 56"/>
                <a:gd name="T57" fmla="*/ 42 h 89"/>
                <a:gd name="T58" fmla="*/ 34 w 56"/>
                <a:gd name="T59" fmla="*/ 56 h 89"/>
                <a:gd name="T60" fmla="*/ 29 w 56"/>
                <a:gd name="T61" fmla="*/ 63 h 89"/>
                <a:gd name="T62" fmla="*/ 31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5 w 56"/>
                <a:gd name="T15" fmla="*/ 6 h 87"/>
                <a:gd name="T16" fmla="*/ 37 w 56"/>
                <a:gd name="T17" fmla="*/ 4 h 87"/>
                <a:gd name="T18" fmla="*/ 45 w 56"/>
                <a:gd name="T19" fmla="*/ 0 h 87"/>
                <a:gd name="T20" fmla="*/ 46 w 56"/>
                <a:gd name="T21" fmla="*/ 4 h 87"/>
                <a:gd name="T22" fmla="*/ 46 w 56"/>
                <a:gd name="T23" fmla="*/ 8 h 87"/>
                <a:gd name="T24" fmla="*/ 50 w 56"/>
                <a:gd name="T25" fmla="*/ 9 h 87"/>
                <a:gd name="T26" fmla="*/ 48 w 56"/>
                <a:gd name="T27" fmla="*/ 27 h 87"/>
                <a:gd name="T28" fmla="*/ 43 w 56"/>
                <a:gd name="T29" fmla="*/ 33 h 87"/>
                <a:gd name="T30" fmla="*/ 40 w 56"/>
                <a:gd name="T31" fmla="*/ 35 h 87"/>
                <a:gd name="T32" fmla="*/ 40 w 56"/>
                <a:gd name="T33" fmla="*/ 44 h 87"/>
                <a:gd name="T34" fmla="*/ 43 w 56"/>
                <a:gd name="T35" fmla="*/ 45 h 87"/>
                <a:gd name="T36" fmla="*/ 45 w 56"/>
                <a:gd name="T37" fmla="*/ 56 h 87"/>
                <a:gd name="T38" fmla="*/ 46 w 56"/>
                <a:gd name="T39" fmla="*/ 33 h 87"/>
                <a:gd name="T40" fmla="*/ 50 w 56"/>
                <a:gd name="T41" fmla="*/ 29 h 87"/>
                <a:gd name="T42" fmla="*/ 53 w 56"/>
                <a:gd name="T43" fmla="*/ 29 h 87"/>
                <a:gd name="T44" fmla="*/ 60 w 56"/>
                <a:gd name="T45" fmla="*/ 33 h 87"/>
                <a:gd name="T46" fmla="*/ 63 w 56"/>
                <a:gd name="T47" fmla="*/ 38 h 87"/>
                <a:gd name="T48" fmla="*/ 55 w 56"/>
                <a:gd name="T49" fmla="*/ 38 h 87"/>
                <a:gd name="T50" fmla="*/ 53 w 56"/>
                <a:gd name="T51" fmla="*/ 35 h 87"/>
                <a:gd name="T52" fmla="*/ 50 w 56"/>
                <a:gd name="T53" fmla="*/ 35 h 87"/>
                <a:gd name="T54" fmla="*/ 48 w 56"/>
                <a:gd name="T55" fmla="*/ 36 h 87"/>
                <a:gd name="T56" fmla="*/ 48 w 56"/>
                <a:gd name="T57" fmla="*/ 40 h 87"/>
                <a:gd name="T58" fmla="*/ 50 w 56"/>
                <a:gd name="T59" fmla="*/ 51 h 87"/>
                <a:gd name="T60" fmla="*/ 42 w 56"/>
                <a:gd name="T61" fmla="*/ 62 h 87"/>
                <a:gd name="T62" fmla="*/ 4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7 w 56"/>
                <a:gd name="T71" fmla="*/ 76 h 87"/>
                <a:gd name="T72" fmla="*/ 3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6 h 124"/>
                <a:gd name="T2" fmla="*/ 72 w 146"/>
                <a:gd name="T3" fmla="*/ 0 h 124"/>
                <a:gd name="T4" fmla="*/ 139 w 146"/>
                <a:gd name="T5" fmla="*/ 106 h 124"/>
                <a:gd name="T6" fmla="*/ 139 w 146"/>
                <a:gd name="T7" fmla="*/ 129 h 124"/>
                <a:gd name="T8" fmla="*/ 72 w 146"/>
                <a:gd name="T9" fmla="*/ 30 h 124"/>
                <a:gd name="T10" fmla="*/ 2 w 146"/>
                <a:gd name="T11" fmla="*/ 131 h 124"/>
                <a:gd name="T12" fmla="*/ 0 w 146"/>
                <a:gd name="T13" fmla="*/ 10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4 h 171"/>
                <a:gd name="T2" fmla="*/ 5 w 5"/>
                <a:gd name="T3" fmla="*/ 16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2 h 171"/>
                <a:gd name="T10" fmla="*/ 3 w 5"/>
                <a:gd name="T11" fmla="*/ 164 h 171"/>
                <a:gd name="T12" fmla="*/ 3 w 5"/>
                <a:gd name="T13" fmla="*/ 164 h 171"/>
                <a:gd name="T14" fmla="*/ 5 w 5"/>
                <a:gd name="T15" fmla="*/ 164 h 171"/>
                <a:gd name="T16" fmla="*/ 5 w 5"/>
                <a:gd name="T17" fmla="*/ 162 h 171"/>
                <a:gd name="T18" fmla="*/ 3 w 5"/>
                <a:gd name="T19" fmla="*/ 16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8 w 505"/>
                <a:gd name="T1" fmla="*/ 7 h 9"/>
                <a:gd name="T2" fmla="*/ 49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8 w 505"/>
                <a:gd name="T9" fmla="*/ 7 h 9"/>
                <a:gd name="T10" fmla="*/ 49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4 h 37"/>
                <a:gd name="T2" fmla="*/ 3 w 6"/>
                <a:gd name="T3" fmla="*/ 4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3 h 37"/>
                <a:gd name="T14" fmla="*/ 0 w 6"/>
                <a:gd name="T15" fmla="*/ 43 h 37"/>
                <a:gd name="T16" fmla="*/ 3 w 6"/>
                <a:gd name="T17" fmla="*/ 4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4 h 131"/>
                <a:gd name="T2" fmla="*/ 5 w 16"/>
                <a:gd name="T3" fmla="*/ 124 h 131"/>
                <a:gd name="T4" fmla="*/ 11 w 16"/>
                <a:gd name="T5" fmla="*/ 7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9 h 131"/>
                <a:gd name="T20" fmla="*/ 0 w 16"/>
                <a:gd name="T21" fmla="*/ 123 h 131"/>
                <a:gd name="T22" fmla="*/ 0 w 16"/>
                <a:gd name="T23" fmla="*/ 123 h 131"/>
                <a:gd name="T24" fmla="*/ 5 w 16"/>
                <a:gd name="T25" fmla="*/ 12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9 w 110"/>
                <a:gd name="T13" fmla="*/ 223 h 344"/>
                <a:gd name="T14" fmla="*/ 81 w 110"/>
                <a:gd name="T15" fmla="*/ 182 h 344"/>
                <a:gd name="T16" fmla="*/ 92 w 110"/>
                <a:gd name="T17" fmla="*/ 139 h 344"/>
                <a:gd name="T18" fmla="*/ 102 w 110"/>
                <a:gd name="T19" fmla="*/ 93 h 344"/>
                <a:gd name="T20" fmla="*/ 110 w 110"/>
                <a:gd name="T21" fmla="*/ 48 h 344"/>
                <a:gd name="T22" fmla="*/ 117 w 110"/>
                <a:gd name="T23" fmla="*/ 1 h 344"/>
                <a:gd name="T24" fmla="*/ 112 w 110"/>
                <a:gd name="T25" fmla="*/ 0 h 344"/>
                <a:gd name="T26" fmla="*/ 104 w 110"/>
                <a:gd name="T27" fmla="*/ 47 h 344"/>
                <a:gd name="T28" fmla="*/ 95 w 110"/>
                <a:gd name="T29" fmla="*/ 93 h 344"/>
                <a:gd name="T30" fmla="*/ 87 w 110"/>
                <a:gd name="T31" fmla="*/ 137 h 344"/>
                <a:gd name="T32" fmla="*/ 76 w 110"/>
                <a:gd name="T33" fmla="*/ 180 h 344"/>
                <a:gd name="T34" fmla="*/ 6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4 w 131"/>
                <a:gd name="T13" fmla="*/ 90 h 155"/>
                <a:gd name="T14" fmla="*/ 95 w 131"/>
                <a:gd name="T15" fmla="*/ 65 h 155"/>
                <a:gd name="T16" fmla="*/ 118 w 131"/>
                <a:gd name="T17" fmla="*/ 34 h 155"/>
                <a:gd name="T18" fmla="*/ 138 w 131"/>
                <a:gd name="T19" fmla="*/ 3 h 155"/>
                <a:gd name="T20" fmla="*/ 133 w 131"/>
                <a:gd name="T21" fmla="*/ 0 h 155"/>
                <a:gd name="T22" fmla="*/ 112 w 131"/>
                <a:gd name="T23" fmla="*/ 30 h 155"/>
                <a:gd name="T24" fmla="*/ 9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7 w 46"/>
                <a:gd name="T9" fmla="*/ 34 h 40"/>
                <a:gd name="T10" fmla="*/ 34 w 46"/>
                <a:gd name="T11" fmla="*/ 40 h 40"/>
                <a:gd name="T12" fmla="*/ 39 w 46"/>
                <a:gd name="T13" fmla="*/ 34 h 40"/>
                <a:gd name="T14" fmla="*/ 30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5 w 82"/>
                <a:gd name="T7" fmla="*/ 77 h 108"/>
                <a:gd name="T8" fmla="*/ 60 w 82"/>
                <a:gd name="T9" fmla="*/ 97 h 108"/>
                <a:gd name="T10" fmla="*/ 72 w 82"/>
                <a:gd name="T11" fmla="*/ 108 h 108"/>
                <a:gd name="T12" fmla="*/ 75 w 82"/>
                <a:gd name="T13" fmla="*/ 104 h 108"/>
                <a:gd name="T14" fmla="*/ 65 w 82"/>
                <a:gd name="T15" fmla="*/ 92 h 108"/>
                <a:gd name="T16" fmla="*/ 49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8 h 186"/>
                <a:gd name="T14" fmla="*/ 57 w 92"/>
                <a:gd name="T15" fmla="*/ 143 h 186"/>
                <a:gd name="T16" fmla="*/ 71 w 92"/>
                <a:gd name="T17" fmla="*/ 168 h 186"/>
                <a:gd name="T18" fmla="*/ 87 w 92"/>
                <a:gd name="T19" fmla="*/ 193 h 186"/>
                <a:gd name="T20" fmla="*/ 92 w 92"/>
                <a:gd name="T21" fmla="*/ 192 h 186"/>
                <a:gd name="T22" fmla="*/ 77 w 92"/>
                <a:gd name="T23" fmla="*/ 164 h 186"/>
                <a:gd name="T24" fmla="*/ 62 w 92"/>
                <a:gd name="T25" fmla="*/ 139 h 186"/>
                <a:gd name="T26" fmla="*/ 51 w 92"/>
                <a:gd name="T27" fmla="*/ 11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7 h 173"/>
                <a:gd name="T8" fmla="*/ 33 w 50"/>
                <a:gd name="T9" fmla="*/ 130 h 173"/>
                <a:gd name="T10" fmla="*/ 43 w 50"/>
                <a:gd name="T11" fmla="*/ 166 h 173"/>
                <a:gd name="T12" fmla="*/ 50 w 50"/>
                <a:gd name="T13" fmla="*/ 164 h 173"/>
                <a:gd name="T14" fmla="*/ 38 w 50"/>
                <a:gd name="T15" fmla="*/ 12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3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8 w 352"/>
                <a:gd name="T1" fmla="*/ 1 h 456"/>
                <a:gd name="T2" fmla="*/ 236 w 352"/>
                <a:gd name="T3" fmla="*/ 14 h 456"/>
                <a:gd name="T4" fmla="*/ 223 w 352"/>
                <a:gd name="T5" fmla="*/ 41 h 456"/>
                <a:gd name="T6" fmla="*/ 212 w 352"/>
                <a:gd name="T7" fmla="*/ 90 h 456"/>
                <a:gd name="T8" fmla="*/ 205 w 352"/>
                <a:gd name="T9" fmla="*/ 149 h 456"/>
                <a:gd name="T10" fmla="*/ 202 w 352"/>
                <a:gd name="T11" fmla="*/ 193 h 456"/>
                <a:gd name="T12" fmla="*/ 205 w 352"/>
                <a:gd name="T13" fmla="*/ 211 h 456"/>
                <a:gd name="T14" fmla="*/ 212 w 352"/>
                <a:gd name="T15" fmla="*/ 211 h 456"/>
                <a:gd name="T16" fmla="*/ 228 w 352"/>
                <a:gd name="T17" fmla="*/ 211 h 456"/>
                <a:gd name="T18" fmla="*/ 256 w 352"/>
                <a:gd name="T19" fmla="*/ 211 h 456"/>
                <a:gd name="T20" fmla="*/ 294 w 352"/>
                <a:gd name="T21" fmla="*/ 205 h 456"/>
                <a:gd name="T22" fmla="*/ 326 w 352"/>
                <a:gd name="T23" fmla="*/ 196 h 456"/>
                <a:gd name="T24" fmla="*/ 343 w 352"/>
                <a:gd name="T25" fmla="*/ 186 h 456"/>
                <a:gd name="T26" fmla="*/ 359 w 352"/>
                <a:gd name="T27" fmla="*/ 166 h 456"/>
                <a:gd name="T28" fmla="*/ 348 w 352"/>
                <a:gd name="T29" fmla="*/ 274 h 456"/>
                <a:gd name="T30" fmla="*/ 326 w 352"/>
                <a:gd name="T31" fmla="*/ 263 h 456"/>
                <a:gd name="T32" fmla="*/ 298 w 352"/>
                <a:gd name="T33" fmla="*/ 254 h 456"/>
                <a:gd name="T34" fmla="*/ 269 w 352"/>
                <a:gd name="T35" fmla="*/ 249 h 456"/>
                <a:gd name="T36" fmla="*/ 244 w 352"/>
                <a:gd name="T37" fmla="*/ 245 h 456"/>
                <a:gd name="T38" fmla="*/ 217 w 352"/>
                <a:gd name="T39" fmla="*/ 244 h 456"/>
                <a:gd name="T40" fmla="*/ 212 w 352"/>
                <a:gd name="T41" fmla="*/ 244 h 456"/>
                <a:gd name="T42" fmla="*/ 202 w 352"/>
                <a:gd name="T43" fmla="*/ 245 h 456"/>
                <a:gd name="T44" fmla="*/ 202 w 352"/>
                <a:gd name="T45" fmla="*/ 263 h 456"/>
                <a:gd name="T46" fmla="*/ 202 w 352"/>
                <a:gd name="T47" fmla="*/ 283 h 456"/>
                <a:gd name="T48" fmla="*/ 207 w 352"/>
                <a:gd name="T49" fmla="*/ 345 h 456"/>
                <a:gd name="T50" fmla="*/ 217 w 352"/>
                <a:gd name="T51" fmla="*/ 402 h 456"/>
                <a:gd name="T52" fmla="*/ 225 w 352"/>
                <a:gd name="T53" fmla="*/ 426 h 456"/>
                <a:gd name="T54" fmla="*/ 241 w 352"/>
                <a:gd name="T55" fmla="*/ 447 h 456"/>
                <a:gd name="T56" fmla="*/ 116 w 352"/>
                <a:gd name="T57" fmla="*/ 447 h 456"/>
                <a:gd name="T58" fmla="*/ 124 w 352"/>
                <a:gd name="T59" fmla="*/ 433 h 456"/>
                <a:gd name="T60" fmla="*/ 139 w 352"/>
                <a:gd name="T61" fmla="*/ 401 h 456"/>
                <a:gd name="T62" fmla="*/ 144 w 352"/>
                <a:gd name="T63" fmla="*/ 386 h 456"/>
                <a:gd name="T64" fmla="*/ 149 w 352"/>
                <a:gd name="T65" fmla="*/ 372 h 456"/>
                <a:gd name="T66" fmla="*/ 152 w 352"/>
                <a:gd name="T67" fmla="*/ 346 h 456"/>
                <a:gd name="T68" fmla="*/ 159 w 352"/>
                <a:gd name="T69" fmla="*/ 305 h 456"/>
                <a:gd name="T70" fmla="*/ 160 w 352"/>
                <a:gd name="T71" fmla="*/ 263 h 456"/>
                <a:gd name="T72" fmla="*/ 159 w 352"/>
                <a:gd name="T73" fmla="*/ 247 h 456"/>
                <a:gd name="T74" fmla="*/ 154 w 352"/>
                <a:gd name="T75" fmla="*/ 245 h 456"/>
                <a:gd name="T76" fmla="*/ 149 w 352"/>
                <a:gd name="T77" fmla="*/ 245 h 456"/>
                <a:gd name="T78" fmla="*/ 134 w 352"/>
                <a:gd name="T79" fmla="*/ 244 h 456"/>
                <a:gd name="T80" fmla="*/ 105 w 352"/>
                <a:gd name="T81" fmla="*/ 245 h 456"/>
                <a:gd name="T82" fmla="*/ 75 w 352"/>
                <a:gd name="T83" fmla="*/ 249 h 456"/>
                <a:gd name="T84" fmla="*/ 44 w 352"/>
                <a:gd name="T85" fmla="*/ 258 h 456"/>
                <a:gd name="T86" fmla="*/ 19 w 352"/>
                <a:gd name="T87" fmla="*/ 269 h 456"/>
                <a:gd name="T88" fmla="*/ 1 w 352"/>
                <a:gd name="T89" fmla="*/ 27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3 h 20"/>
                <a:gd name="T2" fmla="*/ 3 w 14"/>
                <a:gd name="T3" fmla="*/ 13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7 w 20"/>
                <a:gd name="T7" fmla="*/ 20 h 45"/>
                <a:gd name="T8" fmla="*/ 22 w 20"/>
                <a:gd name="T9" fmla="*/ 13 h 45"/>
                <a:gd name="T10" fmla="*/ 27 w 20"/>
                <a:gd name="T11" fmla="*/ 6 h 45"/>
                <a:gd name="T12" fmla="*/ 24 w 20"/>
                <a:gd name="T13" fmla="*/ 0 h 45"/>
                <a:gd name="T14" fmla="*/ 1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2 h 65"/>
                <a:gd name="T2" fmla="*/ 5 w 12"/>
                <a:gd name="T3" fmla="*/ 72 h 65"/>
                <a:gd name="T4" fmla="*/ 5 w 12"/>
                <a:gd name="T5" fmla="*/ 59 h 65"/>
                <a:gd name="T6" fmla="*/ 7 w 12"/>
                <a:gd name="T7" fmla="*/ 4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5 h 65"/>
                <a:gd name="T18" fmla="*/ 2 w 12"/>
                <a:gd name="T19" fmla="*/ 57 h 65"/>
                <a:gd name="T20" fmla="*/ 0 w 12"/>
                <a:gd name="T21" fmla="*/ 72 h 65"/>
                <a:gd name="T22" fmla="*/ 0 w 12"/>
                <a:gd name="T23" fmla="*/ 72 h 65"/>
                <a:gd name="T24" fmla="*/ 5 w 12"/>
                <a:gd name="T25" fmla="*/ 7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3 h 20"/>
                <a:gd name="T14" fmla="*/ 5 w 7"/>
                <a:gd name="T15" fmla="*/ 13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2 w 35"/>
                <a:gd name="T1" fmla="*/ 0 h 7"/>
                <a:gd name="T2" fmla="*/ 4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15 h 7"/>
                <a:gd name="T10" fmla="*/ 9 w 35"/>
                <a:gd name="T11" fmla="*/ 17 h 7"/>
                <a:gd name="T12" fmla="*/ 42 w 35"/>
                <a:gd name="T13" fmla="*/ 17 h 7"/>
                <a:gd name="T14" fmla="*/ 42 w 35"/>
                <a:gd name="T15" fmla="*/ 17 h 7"/>
                <a:gd name="T16" fmla="*/ 4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9 w 56"/>
                <a:gd name="T1" fmla="*/ 0 h 10"/>
                <a:gd name="T2" fmla="*/ 49 w 56"/>
                <a:gd name="T3" fmla="*/ 0 h 10"/>
                <a:gd name="T4" fmla="*/ 35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7 w 56"/>
                <a:gd name="T19" fmla="*/ 5 h 10"/>
                <a:gd name="T20" fmla="*/ 49 w 56"/>
                <a:gd name="T21" fmla="*/ 5 h 10"/>
                <a:gd name="T22" fmla="*/ 49 w 56"/>
                <a:gd name="T23" fmla="*/ 5 h 10"/>
                <a:gd name="T24" fmla="*/ 4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6 w 41"/>
                <a:gd name="T1" fmla="*/ 0 h 18"/>
                <a:gd name="T2" fmla="*/ 46 w 41"/>
                <a:gd name="T3" fmla="*/ 0 h 18"/>
                <a:gd name="T4" fmla="*/ 38 w 41"/>
                <a:gd name="T5" fmla="*/ 4 h 18"/>
                <a:gd name="T6" fmla="*/ 3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11 h 18"/>
                <a:gd name="T14" fmla="*/ 14 w 41"/>
                <a:gd name="T15" fmla="*/ 9 h 18"/>
                <a:gd name="T16" fmla="*/ 30 w 41"/>
                <a:gd name="T17" fmla="*/ 9 h 18"/>
                <a:gd name="T18" fmla="*/ 39 w 41"/>
                <a:gd name="T19" fmla="*/ 9 h 18"/>
                <a:gd name="T20" fmla="*/ 48 w 41"/>
                <a:gd name="T21" fmla="*/ 5 h 18"/>
                <a:gd name="T22" fmla="*/ 48 w 41"/>
                <a:gd name="T23" fmla="*/ 5 h 18"/>
                <a:gd name="T24" fmla="*/ 4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9 h 124"/>
                <a:gd name="T2" fmla="*/ 5 w 5"/>
                <a:gd name="T3" fmla="*/ 12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6 h 124"/>
                <a:gd name="T10" fmla="*/ 2 w 5"/>
                <a:gd name="T11" fmla="*/ 129 h 124"/>
                <a:gd name="T12" fmla="*/ 2 w 5"/>
                <a:gd name="T13" fmla="*/ 129 h 124"/>
                <a:gd name="T14" fmla="*/ 5 w 5"/>
                <a:gd name="T15" fmla="*/ 131 h 124"/>
                <a:gd name="T16" fmla="*/ 5 w 5"/>
                <a:gd name="T17" fmla="*/ 126 h 124"/>
                <a:gd name="T18" fmla="*/ 2 w 5"/>
                <a:gd name="T19" fmla="*/ 12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9 w 13"/>
                <a:gd name="T5" fmla="*/ 5 h 10"/>
                <a:gd name="T6" fmla="*/ 20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7 w 32"/>
                <a:gd name="T5" fmla="*/ 19 h 16"/>
                <a:gd name="T6" fmla="*/ 37 w 32"/>
                <a:gd name="T7" fmla="*/ 23 h 16"/>
                <a:gd name="T8" fmla="*/ 39 w 32"/>
                <a:gd name="T9" fmla="*/ 18 h 16"/>
                <a:gd name="T10" fmla="*/ 2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6 h 16"/>
                <a:gd name="T8" fmla="*/ 34 w 56"/>
                <a:gd name="T9" fmla="*/ 19 h 16"/>
                <a:gd name="T10" fmla="*/ 47 w 56"/>
                <a:gd name="T11" fmla="*/ 23 h 16"/>
                <a:gd name="T12" fmla="*/ 49 w 56"/>
                <a:gd name="T13" fmla="*/ 16 h 16"/>
                <a:gd name="T14" fmla="*/ 34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5 w 32"/>
                <a:gd name="T7" fmla="*/ 9 h 9"/>
                <a:gd name="T8" fmla="*/ 25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1 w 18"/>
                <a:gd name="T1" fmla="*/ 103 h 112"/>
                <a:gd name="T2" fmla="*/ 11 w 18"/>
                <a:gd name="T3" fmla="*/ 103 h 112"/>
                <a:gd name="T4" fmla="*/ 9 w 18"/>
                <a:gd name="T5" fmla="*/ 7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7 h 112"/>
                <a:gd name="T20" fmla="*/ 9 w 18"/>
                <a:gd name="T21" fmla="*/ 105 h 112"/>
                <a:gd name="T22" fmla="*/ 9 w 18"/>
                <a:gd name="T23" fmla="*/ 105 h 112"/>
                <a:gd name="T24" fmla="*/ 11 w 18"/>
                <a:gd name="T25" fmla="*/ 10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3 w 16"/>
                <a:gd name="T1" fmla="*/ 29 h 32"/>
                <a:gd name="T2" fmla="*/ 23 w 16"/>
                <a:gd name="T3" fmla="*/ 29 h 32"/>
                <a:gd name="T4" fmla="*/ 18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5 w 16"/>
                <a:gd name="T11" fmla="*/ 18 h 32"/>
                <a:gd name="T12" fmla="*/ 20 w 16"/>
                <a:gd name="T13" fmla="*/ 32 h 32"/>
                <a:gd name="T14" fmla="*/ 20 w 16"/>
                <a:gd name="T15" fmla="*/ 32 h 32"/>
                <a:gd name="T16" fmla="*/ 2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7 h 7"/>
                <a:gd name="T4" fmla="*/ 123 w 123"/>
                <a:gd name="T5" fmla="*/ 13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5 w 13"/>
                <a:gd name="T1" fmla="*/ 0 h 16"/>
                <a:gd name="T2" fmla="*/ 15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9 h 16"/>
                <a:gd name="T10" fmla="*/ 5 w 13"/>
                <a:gd name="T11" fmla="*/ 8 h 16"/>
                <a:gd name="T12" fmla="*/ 20 w 13"/>
                <a:gd name="T13" fmla="*/ 5 h 16"/>
                <a:gd name="T14" fmla="*/ 20 w 13"/>
                <a:gd name="T15" fmla="*/ 5 h 16"/>
                <a:gd name="T16" fmla="*/ 15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0 h 41"/>
                <a:gd name="T6" fmla="*/ 0 w 23"/>
                <a:gd name="T7" fmla="*/ 43 h 41"/>
                <a:gd name="T8" fmla="*/ 5 w 23"/>
                <a:gd name="T9" fmla="*/ 48 h 41"/>
                <a:gd name="T10" fmla="*/ 13 w 23"/>
                <a:gd name="T11" fmla="*/ 3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8 h 39"/>
                <a:gd name="T8" fmla="*/ 5 w 16"/>
                <a:gd name="T9" fmla="*/ 34 h 39"/>
                <a:gd name="T10" fmla="*/ 0 w 16"/>
                <a:gd name="T11" fmla="*/ 45 h 39"/>
                <a:gd name="T12" fmla="*/ 6 w 16"/>
                <a:gd name="T13" fmla="*/ 46 h 39"/>
                <a:gd name="T14" fmla="*/ 10 w 16"/>
                <a:gd name="T15" fmla="*/ 36 h 39"/>
                <a:gd name="T16" fmla="*/ 11 w 16"/>
                <a:gd name="T17" fmla="*/ 3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5 w 13"/>
                <a:gd name="T1" fmla="*/ 0 h 58"/>
                <a:gd name="T2" fmla="*/ 15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3 h 58"/>
                <a:gd name="T10" fmla="*/ 0 w 13"/>
                <a:gd name="T11" fmla="*/ 51 h 58"/>
                <a:gd name="T12" fmla="*/ 5 w 13"/>
                <a:gd name="T13" fmla="*/ 51 h 58"/>
                <a:gd name="T14" fmla="*/ 15 w 13"/>
                <a:gd name="T15" fmla="*/ 34 h 58"/>
                <a:gd name="T16" fmla="*/ 17 w 13"/>
                <a:gd name="T17" fmla="*/ 27 h 58"/>
                <a:gd name="T18" fmla="*/ 19 w 13"/>
                <a:gd name="T19" fmla="*/ 14 h 58"/>
                <a:gd name="T20" fmla="*/ 20 w 13"/>
                <a:gd name="T21" fmla="*/ 0 h 58"/>
                <a:gd name="T22" fmla="*/ 20 w 13"/>
                <a:gd name="T23" fmla="*/ 0 h 58"/>
                <a:gd name="T24" fmla="*/ 15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1 w 6"/>
                <a:gd name="T5" fmla="*/ 7 h 16"/>
                <a:gd name="T6" fmla="*/ 1 w 6"/>
                <a:gd name="T7" fmla="*/ 5 h 16"/>
                <a:gd name="T8" fmla="*/ 1 w 6"/>
                <a:gd name="T9" fmla="*/ 16 h 16"/>
                <a:gd name="T10" fmla="*/ 1 w 6"/>
                <a:gd name="T11" fmla="*/ 23 h 16"/>
                <a:gd name="T12" fmla="*/ 18 w 6"/>
                <a:gd name="T13" fmla="*/ 21 h 16"/>
                <a:gd name="T14" fmla="*/ 18 w 6"/>
                <a:gd name="T15" fmla="*/ 16 h 16"/>
                <a:gd name="T16" fmla="*/ 18 w 6"/>
                <a:gd name="T17" fmla="*/ 7 h 16"/>
                <a:gd name="T18" fmla="*/ 1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6 w 30"/>
                <a:gd name="T7" fmla="*/ 7 h 9"/>
                <a:gd name="T8" fmla="*/ 19 w 30"/>
                <a:gd name="T9" fmla="*/ 9 h 9"/>
                <a:gd name="T10" fmla="*/ 23 w 30"/>
                <a:gd name="T11" fmla="*/ 9 h 9"/>
                <a:gd name="T12" fmla="*/ 23 w 30"/>
                <a:gd name="T13" fmla="*/ 2 h 9"/>
                <a:gd name="T14" fmla="*/ 19 w 30"/>
                <a:gd name="T15" fmla="*/ 2 h 9"/>
                <a:gd name="T16" fmla="*/ 16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3 h 16"/>
                <a:gd name="T2" fmla="*/ 1 w 65"/>
                <a:gd name="T3" fmla="*/ 23 h 16"/>
                <a:gd name="T4" fmla="*/ 16 w 65"/>
                <a:gd name="T5" fmla="*/ 18 h 16"/>
                <a:gd name="T6" fmla="*/ 29 w 65"/>
                <a:gd name="T7" fmla="*/ 16 h 16"/>
                <a:gd name="T8" fmla="*/ 53 w 65"/>
                <a:gd name="T9" fmla="*/ 16 h 16"/>
                <a:gd name="T10" fmla="*/ 72 w 65"/>
                <a:gd name="T11" fmla="*/ 7 h 16"/>
                <a:gd name="T12" fmla="*/ 72 w 65"/>
                <a:gd name="T13" fmla="*/ 0 h 16"/>
                <a:gd name="T14" fmla="*/ 5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6 h 16"/>
                <a:gd name="T22" fmla="*/ 0 w 65"/>
                <a:gd name="T23" fmla="*/ 16 h 16"/>
                <a:gd name="T24" fmla="*/ 1 w 65"/>
                <a:gd name="T25" fmla="*/ 2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9 h 22"/>
                <a:gd name="T2" fmla="*/ 1 w 42"/>
                <a:gd name="T3" fmla="*/ 29 h 22"/>
                <a:gd name="T4" fmla="*/ 9 w 42"/>
                <a:gd name="T5" fmla="*/ 25 h 22"/>
                <a:gd name="T6" fmla="*/ 18 w 42"/>
                <a:gd name="T7" fmla="*/ 2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0 h 22"/>
                <a:gd name="T20" fmla="*/ 0 w 42"/>
                <a:gd name="T21" fmla="*/ 25 h 22"/>
                <a:gd name="T22" fmla="*/ 0 w 42"/>
                <a:gd name="T23" fmla="*/ 25 h 22"/>
                <a:gd name="T24" fmla="*/ 1 w 42"/>
                <a:gd name="T25" fmla="*/ 29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7 w 20"/>
                <a:gd name="T1" fmla="*/ 18 h 18"/>
                <a:gd name="T2" fmla="*/ 27 w 20"/>
                <a:gd name="T3" fmla="*/ 18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7 w 20"/>
                <a:gd name="T13" fmla="*/ 25 h 18"/>
                <a:gd name="T14" fmla="*/ 27 w 20"/>
                <a:gd name="T15" fmla="*/ 25 h 18"/>
                <a:gd name="T16" fmla="*/ 27 w 2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7 w 30"/>
                <a:gd name="T1" fmla="*/ 8 h 13"/>
                <a:gd name="T2" fmla="*/ 37 w 30"/>
                <a:gd name="T3" fmla="*/ 8 h 13"/>
                <a:gd name="T4" fmla="*/ 2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5 w 30"/>
                <a:gd name="T13" fmla="*/ 13 h 13"/>
                <a:gd name="T14" fmla="*/ 35 w 30"/>
                <a:gd name="T15" fmla="*/ 13 h 13"/>
                <a:gd name="T16" fmla="*/ 37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4 w 41"/>
                <a:gd name="T1" fmla="*/ 1 h 9"/>
                <a:gd name="T2" fmla="*/ 3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4 w 41"/>
                <a:gd name="T13" fmla="*/ 4 h 9"/>
                <a:gd name="T14" fmla="*/ 34 w 41"/>
                <a:gd name="T15" fmla="*/ 4 h 9"/>
                <a:gd name="T16" fmla="*/ 3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3 w 39"/>
                <a:gd name="T1" fmla="*/ 0 h 13"/>
                <a:gd name="T2" fmla="*/ 43 w 39"/>
                <a:gd name="T3" fmla="*/ 0 h 13"/>
                <a:gd name="T4" fmla="*/ 35 w 39"/>
                <a:gd name="T5" fmla="*/ 5 h 13"/>
                <a:gd name="T6" fmla="*/ 2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7 w 39"/>
                <a:gd name="T17" fmla="*/ 13 h 13"/>
                <a:gd name="T18" fmla="*/ 36 w 39"/>
                <a:gd name="T19" fmla="*/ 11 h 13"/>
                <a:gd name="T20" fmla="*/ 46 w 39"/>
                <a:gd name="T21" fmla="*/ 5 h 13"/>
                <a:gd name="T22" fmla="*/ 46 w 39"/>
                <a:gd name="T23" fmla="*/ 5 h 13"/>
                <a:gd name="T24" fmla="*/ 4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3 h 20"/>
                <a:gd name="T6" fmla="*/ 3 w 10"/>
                <a:gd name="T7" fmla="*/ 27 h 20"/>
                <a:gd name="T8" fmla="*/ 8 w 10"/>
                <a:gd name="T9" fmla="*/ 25 h 20"/>
                <a:gd name="T10" fmla="*/ 8 w 10"/>
                <a:gd name="T11" fmla="*/ 22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2 h 20"/>
                <a:gd name="T38" fmla="*/ 3 w 10"/>
                <a:gd name="T39" fmla="*/ 23 h 20"/>
                <a:gd name="T40" fmla="*/ 7 w 10"/>
                <a:gd name="T41" fmla="*/ 25 h 20"/>
                <a:gd name="T42" fmla="*/ 7 w 10"/>
                <a:gd name="T43" fmla="*/ 22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6 h 63"/>
                <a:gd name="T10" fmla="*/ 15 w 13"/>
                <a:gd name="T11" fmla="*/ 70 h 63"/>
                <a:gd name="T12" fmla="*/ 20 w 13"/>
                <a:gd name="T13" fmla="*/ 70 h 63"/>
                <a:gd name="T14" fmla="*/ 19 w 13"/>
                <a:gd name="T15" fmla="*/ 45 h 63"/>
                <a:gd name="T16" fmla="*/ 15 w 13"/>
                <a:gd name="T17" fmla="*/ 25 h 63"/>
                <a:gd name="T18" fmla="*/ 14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8 h 49"/>
                <a:gd name="T8" fmla="*/ 9 w 18"/>
                <a:gd name="T9" fmla="*/ 29 h 49"/>
                <a:gd name="T10" fmla="*/ 9 w 18"/>
                <a:gd name="T11" fmla="*/ 35 h 49"/>
                <a:gd name="T12" fmla="*/ 11 w 18"/>
                <a:gd name="T13" fmla="*/ 35 h 49"/>
                <a:gd name="T14" fmla="*/ 9 w 18"/>
                <a:gd name="T15" fmla="*/ 27 h 49"/>
                <a:gd name="T16" fmla="*/ 9 w 18"/>
                <a:gd name="T17" fmla="*/ 16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4 w 25"/>
                <a:gd name="T9" fmla="*/ 29 h 38"/>
                <a:gd name="T10" fmla="*/ 27 w 25"/>
                <a:gd name="T11" fmla="*/ 38 h 38"/>
                <a:gd name="T12" fmla="*/ 32 w 25"/>
                <a:gd name="T13" fmla="*/ 36 h 38"/>
                <a:gd name="T14" fmla="*/ 27 w 25"/>
                <a:gd name="T15" fmla="*/ 25 h 38"/>
                <a:gd name="T16" fmla="*/ 2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23292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06" r:id="rId1"/>
    <p:sldLayoutId id="2147486307" r:id="rId2"/>
    <p:sldLayoutId id="2147486308" r:id="rId3"/>
    <p:sldLayoutId id="2147486309" r:id="rId4"/>
    <p:sldLayoutId id="2147486310" r:id="rId5"/>
    <p:sldLayoutId id="2147486311" r:id="rId6"/>
    <p:sldLayoutId id="2147486312" r:id="rId7"/>
    <p:sldLayoutId id="2147486313" r:id="rId8"/>
    <p:sldLayoutId id="2147486314" r:id="rId9"/>
    <p:sldLayoutId id="2147486315" r:id="rId10"/>
    <p:sldLayoutId id="2147486316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14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615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6148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6149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5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615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93382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35" r:id="rId1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86415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37" r:id="rId1"/>
    <p:sldLayoutId id="2147486338" r:id="rId2"/>
    <p:sldLayoutId id="2147486339" r:id="rId3"/>
    <p:sldLayoutId id="2147486340" r:id="rId4"/>
    <p:sldLayoutId id="2147486341" r:id="rId5"/>
    <p:sldLayoutId id="2147486342" r:id="rId6"/>
    <p:sldLayoutId id="2147486343" r:id="rId7"/>
    <p:sldLayoutId id="2147486344" r:id="rId8"/>
    <p:sldLayoutId id="2147486345" r:id="rId9"/>
    <p:sldLayoutId id="2147486346" r:id="rId10"/>
    <p:sldLayoutId id="2147486347" r:id="rId11"/>
    <p:sldLayoutId id="2147486348" r:id="rId1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90485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80" r:id="rId1"/>
    <p:sldLayoutId id="2147486381" r:id="rId2"/>
    <p:sldLayoutId id="2147486382" r:id="rId3"/>
    <p:sldLayoutId id="2147486383" r:id="rId4"/>
    <p:sldLayoutId id="2147486384" r:id="rId5"/>
    <p:sldLayoutId id="2147486385" r:id="rId6"/>
    <p:sldLayoutId id="2147486386" r:id="rId7"/>
    <p:sldLayoutId id="2147486387" r:id="rId8"/>
    <p:sldLayoutId id="2147486388" r:id="rId9"/>
    <p:sldLayoutId id="2147486389" r:id="rId10"/>
    <p:sldLayoutId id="2147486390" r:id="rId11"/>
    <p:sldLayoutId id="2147486391" r:id="rId12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3379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33797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798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720028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93" r:id="rId1"/>
    <p:sldLayoutId id="2147486789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051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057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8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9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0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1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2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3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4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5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6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7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8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69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0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1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2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3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4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5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6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7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8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79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0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1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2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3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4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5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6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7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8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89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0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1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2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3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4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5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6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7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8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99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0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1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2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3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4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5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6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7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8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09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0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1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2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3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4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5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6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7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8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19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0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1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2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3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4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5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6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7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8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29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30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31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32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052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053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4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05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0403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01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3993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39941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2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794751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04" r:id="rId1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35233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38" r:id="rId1"/>
    <p:sldLayoutId id="2147486439" r:id="rId2"/>
    <p:sldLayoutId id="2147486440" r:id="rId3"/>
    <p:sldLayoutId id="2147486441" r:id="rId4"/>
    <p:sldLayoutId id="2147486442" r:id="rId5"/>
    <p:sldLayoutId id="2147486443" r:id="rId6"/>
    <p:sldLayoutId id="2147486444" r:id="rId7"/>
    <p:sldLayoutId id="2147486445" r:id="rId8"/>
    <p:sldLayoutId id="2147486446" r:id="rId9"/>
    <p:sldLayoutId id="2147486447" r:id="rId10"/>
    <p:sldLayoutId id="2147486448" r:id="rId11"/>
    <p:sldLayoutId id="2147486449" r:id="rId12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8448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76" r:id="rId1"/>
    <p:sldLayoutId id="2147485777" r:id="rId2"/>
    <p:sldLayoutId id="2147485778" r:id="rId3"/>
    <p:sldLayoutId id="2147485779" r:id="rId4"/>
    <p:sldLayoutId id="2147485780" r:id="rId5"/>
    <p:sldLayoutId id="2147485781" r:id="rId6"/>
    <p:sldLayoutId id="2147485782" r:id="rId7"/>
    <p:sldLayoutId id="2147485783" r:id="rId8"/>
    <p:sldLayoutId id="2147485784" r:id="rId9"/>
    <p:sldLayoutId id="2147485785" r:id="rId10"/>
    <p:sldLayoutId id="2147485786" r:id="rId11"/>
    <p:sldLayoutId id="2147486301" r:id="rId1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867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8677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678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89516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54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152400" y="6858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8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9" name="Group 90"/>
          <p:cNvGrpSpPr>
            <a:grpSpLocks/>
          </p:cNvGrpSpPr>
          <p:nvPr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4167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57" r:id="rId1"/>
    <p:sldLayoutId id="2147486458" r:id="rId2"/>
    <p:sldLayoutId id="2147486459" r:id="rId3"/>
    <p:sldLayoutId id="2147486460" r:id="rId4"/>
    <p:sldLayoutId id="2147486461" r:id="rId5"/>
    <p:sldLayoutId id="2147486462" r:id="rId6"/>
    <p:sldLayoutId id="2147486463" r:id="rId7"/>
    <p:sldLayoutId id="2147486464" r:id="rId8"/>
    <p:sldLayoutId id="2147486465" r:id="rId9"/>
    <p:sldLayoutId id="2147486466" r:id="rId10"/>
    <p:sldLayoutId id="2147486467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hape 6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9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9pPr>
          </a:lstStyle>
          <a:p>
            <a:endParaRPr/>
          </a:p>
        </p:txBody>
      </p:sp>
      <p:sp>
        <p:nvSpPr>
          <p:cNvPr id="7" name="Shape 7"/>
          <p:cNvSpPr txBox="1">
            <a:spLocks noGrp="1"/>
          </p:cNvSpPr>
          <p:nvPr>
            <p:ph type="body" idx="1"/>
          </p:nvPr>
        </p:nvSpPr>
        <p:spPr>
          <a:xfrm>
            <a:off x="311700" y="1688433"/>
            <a:ext cx="8520600" cy="44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Shape 8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fld id="{00000000-1234-1234-1234-123412341234}" type="slidenum">
              <a:rPr lang="en" kern="0">
                <a:solidFill>
                  <a:srgbClr val="695D46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t>‹#›</a:t>
            </a:fld>
            <a:endParaRPr kern="0"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7439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6530" r:id="rId1"/>
    <p:sldLayoutId id="2147486531" r:id="rId2"/>
    <p:sldLayoutId id="2147486532" r:id="rId3"/>
    <p:sldLayoutId id="2147486533" r:id="rId4"/>
    <p:sldLayoutId id="2147486534" r:id="rId5"/>
    <p:sldLayoutId id="2147486535" r:id="rId6"/>
    <p:sldLayoutId id="2147486536" r:id="rId7"/>
    <p:sldLayoutId id="2147486537" r:id="rId8"/>
    <p:sldLayoutId id="2147486538" r:id="rId9"/>
    <p:sldLayoutId id="2147486539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43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249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0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1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2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3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4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5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6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7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8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9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0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1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2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3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4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5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6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7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8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9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0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1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2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3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4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5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6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7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8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9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0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1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2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3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4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5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6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7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8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9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0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1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2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3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4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5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6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7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8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9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0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1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2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3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4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5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6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7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8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9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0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1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2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3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4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5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6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7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8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9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0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1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2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3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4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44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45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6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247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4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82678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77" r:id="rId1"/>
    <p:sldLayoutId id="2147486578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8059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94" r:id="rId1"/>
    <p:sldLayoutId id="2147486595" r:id="rId2"/>
    <p:sldLayoutId id="2147486596" r:id="rId3"/>
    <p:sldLayoutId id="2147486597" r:id="rId4"/>
    <p:sldLayoutId id="2147486598" r:id="rId5"/>
    <p:sldLayoutId id="2147486599" r:id="rId6"/>
    <p:sldLayoutId id="2147486600" r:id="rId7"/>
    <p:sldLayoutId id="2147486601" r:id="rId8"/>
    <p:sldLayoutId id="2147486602" r:id="rId9"/>
    <p:sldLayoutId id="2147486603" r:id="rId10"/>
    <p:sldLayoutId id="2147486604" r:id="rId11"/>
    <p:sldLayoutId id="2147486605" r:id="rId1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4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6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916594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58" r:id="rId1"/>
    <p:sldLayoutId id="2147486659" r:id="rId2"/>
    <p:sldLayoutId id="2147486660" r:id="rId3"/>
    <p:sldLayoutId id="2147486661" r:id="rId4"/>
    <p:sldLayoutId id="2147486662" r:id="rId5"/>
    <p:sldLayoutId id="2147486663" r:id="rId6"/>
    <p:sldLayoutId id="2147486664" r:id="rId7"/>
    <p:sldLayoutId id="2147486665" r:id="rId8"/>
    <p:sldLayoutId id="2147486666" r:id="rId9"/>
    <p:sldLayoutId id="2147486667" r:id="rId10"/>
    <p:sldLayoutId id="2147486668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8037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58" tIns="47880" rIns="95758" bIns="47880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3891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38917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8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191828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70" r:id="rId1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035" algn="ctr" defTabSz="956919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071" algn="ctr" defTabSz="956919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106" algn="ctr" defTabSz="956919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142" algn="ctr" defTabSz="956919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085" indent="-239628" algn="l" defTabSz="956919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122" indent="-239628" algn="l" defTabSz="956919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160" indent="-239628" algn="l" defTabSz="956919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192" indent="-239628" algn="l" defTabSz="956919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0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35" algn="l" defTabSz="4570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71" algn="l" defTabSz="4570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06" algn="l" defTabSz="4570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42" algn="l" defTabSz="4570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78" algn="l" defTabSz="4570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14" algn="l" defTabSz="4570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48" algn="l" defTabSz="4570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285" algn="l" defTabSz="4570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4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6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783440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72" r:id="rId1"/>
    <p:sldLayoutId id="2147486673" r:id="rId2"/>
    <p:sldLayoutId id="2147486674" r:id="rId3"/>
    <p:sldLayoutId id="2147486675" r:id="rId4"/>
    <p:sldLayoutId id="2147486676" r:id="rId5"/>
    <p:sldLayoutId id="2147486677" r:id="rId6"/>
    <p:sldLayoutId id="2147486678" r:id="rId7"/>
    <p:sldLayoutId id="2147486679" r:id="rId8"/>
    <p:sldLayoutId id="2147486680" r:id="rId9"/>
    <p:sldLayoutId id="2147486681" r:id="rId10"/>
    <p:sldLayoutId id="2147486682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843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8441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2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3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4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5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6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7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8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9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0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1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2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3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4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5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6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7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8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9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0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1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2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3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4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5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6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7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8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9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0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1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2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3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4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5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6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7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8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9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0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1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2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3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4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5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6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7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8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9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0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1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2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3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4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5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6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7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8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9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0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1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2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3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4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5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6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7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8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9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0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1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2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3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4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5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6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8436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8437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438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8439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0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78152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84" r:id="rId1"/>
    <p:sldLayoutId id="2147486685" r:id="rId2"/>
    <p:sldLayoutId id="2147486686" r:id="rId3"/>
    <p:sldLayoutId id="2147486687" r:id="rId4"/>
    <p:sldLayoutId id="2147486688" r:id="rId5"/>
    <p:sldLayoutId id="2147486689" r:id="rId6"/>
    <p:sldLayoutId id="2147486690" r:id="rId7"/>
    <p:sldLayoutId id="2147486691" r:id="rId8"/>
    <p:sldLayoutId id="2147486692" r:id="rId9"/>
    <p:sldLayoutId id="2147486693" r:id="rId10"/>
    <p:sldLayoutId id="2147486694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638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639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3 h 614"/>
                <a:gd name="T14" fmla="*/ 459 w 478"/>
                <a:gd name="T15" fmla="*/ 196 h 614"/>
                <a:gd name="T16" fmla="*/ 452 w 478"/>
                <a:gd name="T17" fmla="*/ 228 h 614"/>
                <a:gd name="T18" fmla="*/ 439 w 478"/>
                <a:gd name="T19" fmla="*/ 270 h 614"/>
                <a:gd name="T20" fmla="*/ 403 w 478"/>
                <a:gd name="T21" fmla="*/ 365 h 614"/>
                <a:gd name="T22" fmla="*/ 354 w 478"/>
                <a:gd name="T23" fmla="*/ 451 h 614"/>
                <a:gd name="T24" fmla="*/ 321 w 478"/>
                <a:gd name="T25" fmla="*/ 491 h 614"/>
                <a:gd name="T26" fmla="*/ 287 w 478"/>
                <a:gd name="T27" fmla="*/ 534 h 614"/>
                <a:gd name="T28" fmla="*/ 257 w 478"/>
                <a:gd name="T29" fmla="*/ 569 h 614"/>
                <a:gd name="T30" fmla="*/ 247 w 478"/>
                <a:gd name="T31" fmla="*/ 580 h 614"/>
                <a:gd name="T32" fmla="*/ 246 w 478"/>
                <a:gd name="T33" fmla="*/ 580 h 614"/>
                <a:gd name="T34" fmla="*/ 236 w 478"/>
                <a:gd name="T35" fmla="*/ 570 h 614"/>
                <a:gd name="T36" fmla="*/ 216 w 478"/>
                <a:gd name="T37" fmla="*/ 552 h 614"/>
                <a:gd name="T38" fmla="*/ 206 w 478"/>
                <a:gd name="T39" fmla="*/ 543 h 614"/>
                <a:gd name="T40" fmla="*/ 195 w 478"/>
                <a:gd name="T41" fmla="*/ 531 h 614"/>
                <a:gd name="T42" fmla="*/ 180 w 478"/>
                <a:gd name="T43" fmla="*/ 513 h 614"/>
                <a:gd name="T44" fmla="*/ 159 w 478"/>
                <a:gd name="T45" fmla="*/ 480 h 614"/>
                <a:gd name="T46" fmla="*/ 144 w 478"/>
                <a:gd name="T47" fmla="*/ 458 h 614"/>
                <a:gd name="T48" fmla="*/ 129 w 478"/>
                <a:gd name="T49" fmla="*/ 446 h 614"/>
                <a:gd name="T50" fmla="*/ 105 w 478"/>
                <a:gd name="T51" fmla="*/ 414 h 614"/>
                <a:gd name="T52" fmla="*/ 80 w 478"/>
                <a:gd name="T53" fmla="*/ 382 h 614"/>
                <a:gd name="T54" fmla="*/ 64 w 478"/>
                <a:gd name="T55" fmla="*/ 349 h 614"/>
                <a:gd name="T56" fmla="*/ 54 w 478"/>
                <a:gd name="T57" fmla="*/ 320 h 614"/>
                <a:gd name="T58" fmla="*/ 42 w 478"/>
                <a:gd name="T59" fmla="*/ 286 h 614"/>
                <a:gd name="T60" fmla="*/ 32 w 478"/>
                <a:gd name="T61" fmla="*/ 257 h 614"/>
                <a:gd name="T62" fmla="*/ 23 w 478"/>
                <a:gd name="T63" fmla="*/ 221 h 614"/>
                <a:gd name="T64" fmla="*/ 14 w 478"/>
                <a:gd name="T65" fmla="*/ 183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47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60 h 8"/>
                <a:gd name="T8" fmla="*/ 478 w 480"/>
                <a:gd name="T9" fmla="*/ 60 h 8"/>
                <a:gd name="T10" fmla="*/ 480 w 480"/>
                <a:gd name="T11" fmla="*/ 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43 h 126"/>
                <a:gd name="T2" fmla="*/ 5 w 15"/>
                <a:gd name="T3" fmla="*/ 143 h 126"/>
                <a:gd name="T4" fmla="*/ 35 w 15"/>
                <a:gd name="T5" fmla="*/ 103 h 126"/>
                <a:gd name="T6" fmla="*/ 37 w 15"/>
                <a:gd name="T7" fmla="*/ 48 h 126"/>
                <a:gd name="T8" fmla="*/ 42 w 15"/>
                <a:gd name="T9" fmla="*/ 18 h 126"/>
                <a:gd name="T10" fmla="*/ 42 w 15"/>
                <a:gd name="T11" fmla="*/ 1 h 126"/>
                <a:gd name="T12" fmla="*/ 31 w 15"/>
                <a:gd name="T13" fmla="*/ 0 h 126"/>
                <a:gd name="T14" fmla="*/ 31 w 15"/>
                <a:gd name="T15" fmla="*/ 18 h 126"/>
                <a:gd name="T16" fmla="*/ 29 w 15"/>
                <a:gd name="T17" fmla="*/ 48 h 126"/>
                <a:gd name="T18" fmla="*/ 5 w 15"/>
                <a:gd name="T19" fmla="*/ 101 h 126"/>
                <a:gd name="T20" fmla="*/ 0 w 15"/>
                <a:gd name="T21" fmla="*/ 143 h 126"/>
                <a:gd name="T22" fmla="*/ 0 w 15"/>
                <a:gd name="T23" fmla="*/ 143 h 126"/>
                <a:gd name="T24" fmla="*/ 5 w 15"/>
                <a:gd name="T25" fmla="*/ 14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2 h 139"/>
                <a:gd name="T2" fmla="*/ 6 w 34"/>
                <a:gd name="T3" fmla="*/ 122 h 139"/>
                <a:gd name="T4" fmla="*/ 35 w 34"/>
                <a:gd name="T5" fmla="*/ 82 h 139"/>
                <a:gd name="T6" fmla="*/ 41 w 34"/>
                <a:gd name="T7" fmla="*/ 67 h 139"/>
                <a:gd name="T8" fmla="*/ 46 w 34"/>
                <a:gd name="T9" fmla="*/ 36 h 139"/>
                <a:gd name="T10" fmla="*/ 51 w 34"/>
                <a:gd name="T11" fmla="*/ 0 h 139"/>
                <a:gd name="T12" fmla="*/ 46 w 34"/>
                <a:gd name="T13" fmla="*/ 0 h 139"/>
                <a:gd name="T14" fmla="*/ 41 w 34"/>
                <a:gd name="T15" fmla="*/ 34 h 139"/>
                <a:gd name="T16" fmla="*/ 36 w 34"/>
                <a:gd name="T17" fmla="*/ 65 h 139"/>
                <a:gd name="T18" fmla="*/ 13 w 34"/>
                <a:gd name="T19" fmla="*/ 80 h 139"/>
                <a:gd name="T20" fmla="*/ 0 w 34"/>
                <a:gd name="T21" fmla="*/ 122 h 139"/>
                <a:gd name="T22" fmla="*/ 0 w 34"/>
                <a:gd name="T23" fmla="*/ 122 h 139"/>
                <a:gd name="T24" fmla="*/ 6 w 34"/>
                <a:gd name="T25" fmla="*/ 12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26 w 44"/>
                <a:gd name="T7" fmla="*/ 43 h 43"/>
                <a:gd name="T8" fmla="*/ 2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62 h 90"/>
                <a:gd name="T8" fmla="*/ 35 w 66"/>
                <a:gd name="T9" fmla="*/ 78 h 90"/>
                <a:gd name="T10" fmla="*/ 45 w 66"/>
                <a:gd name="T11" fmla="*/ 87 h 90"/>
                <a:gd name="T12" fmla="*/ 54 w 66"/>
                <a:gd name="T13" fmla="*/ 100 h 90"/>
                <a:gd name="T14" fmla="*/ 61 w 66"/>
                <a:gd name="T15" fmla="*/ 107 h 90"/>
                <a:gd name="T16" fmla="*/ 66 w 66"/>
                <a:gd name="T17" fmla="*/ 102 h 90"/>
                <a:gd name="T18" fmla="*/ 59 w 66"/>
                <a:gd name="T19" fmla="*/ 95 h 90"/>
                <a:gd name="T20" fmla="*/ 48 w 66"/>
                <a:gd name="T21" fmla="*/ 82 h 90"/>
                <a:gd name="T22" fmla="*/ 40 w 66"/>
                <a:gd name="T23" fmla="*/ 7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74 w 103"/>
                <a:gd name="T13" fmla="*/ 114 h 174"/>
                <a:gd name="T14" fmla="*/ 87 w 103"/>
                <a:gd name="T15" fmla="*/ 130 h 174"/>
                <a:gd name="T16" fmla="*/ 99 w 103"/>
                <a:gd name="T17" fmla="*/ 150 h 174"/>
                <a:gd name="T18" fmla="*/ 115 w 103"/>
                <a:gd name="T19" fmla="*/ 174 h 174"/>
                <a:gd name="T20" fmla="*/ 120 w 103"/>
                <a:gd name="T21" fmla="*/ 170 h 174"/>
                <a:gd name="T22" fmla="*/ 105 w 103"/>
                <a:gd name="T23" fmla="*/ 147 h 174"/>
                <a:gd name="T24" fmla="*/ 91 w 103"/>
                <a:gd name="T25" fmla="*/ 127 h 174"/>
                <a:gd name="T26" fmla="*/ 7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3 h 181"/>
                <a:gd name="T10" fmla="*/ 44 w 50"/>
                <a:gd name="T11" fmla="*/ 164 h 181"/>
                <a:gd name="T12" fmla="*/ 50 w 50"/>
                <a:gd name="T13" fmla="*/ 160 h 181"/>
                <a:gd name="T14" fmla="*/ 31 w 50"/>
                <a:gd name="T15" fmla="*/ 10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20 h 148"/>
                <a:gd name="T10" fmla="*/ 4 w 12"/>
                <a:gd name="T11" fmla="*/ 165 h 148"/>
                <a:gd name="T12" fmla="*/ 12 w 12"/>
                <a:gd name="T13" fmla="*/ 165 h 148"/>
                <a:gd name="T14" fmla="*/ 7 w 12"/>
                <a:gd name="T15" fmla="*/ 12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1 h 655"/>
                <a:gd name="T26" fmla="*/ 421 w 514"/>
                <a:gd name="T27" fmla="*/ 438 h 655"/>
                <a:gd name="T28" fmla="*/ 396 w 514"/>
                <a:gd name="T29" fmla="*/ 487 h 655"/>
                <a:gd name="T30" fmla="*/ 359 w 514"/>
                <a:gd name="T31" fmla="*/ 539 h 655"/>
                <a:gd name="T32" fmla="*/ 316 w 514"/>
                <a:gd name="T33" fmla="*/ 588 h 655"/>
                <a:gd name="T34" fmla="*/ 280 w 514"/>
                <a:gd name="T35" fmla="*/ 624 h 655"/>
                <a:gd name="T36" fmla="*/ 269 w 514"/>
                <a:gd name="T37" fmla="*/ 635 h 655"/>
                <a:gd name="T38" fmla="*/ 265 w 514"/>
                <a:gd name="T39" fmla="*/ 638 h 655"/>
                <a:gd name="T40" fmla="*/ 259 w 514"/>
                <a:gd name="T41" fmla="*/ 633 h 655"/>
                <a:gd name="T42" fmla="*/ 247 w 514"/>
                <a:gd name="T43" fmla="*/ 624 h 655"/>
                <a:gd name="T44" fmla="*/ 226 w 514"/>
                <a:gd name="T45" fmla="*/ 608 h 655"/>
                <a:gd name="T46" fmla="*/ 218 w 514"/>
                <a:gd name="T47" fmla="*/ 599 h 655"/>
                <a:gd name="T48" fmla="*/ 206 w 514"/>
                <a:gd name="T49" fmla="*/ 583 h 655"/>
                <a:gd name="T50" fmla="*/ 185 w 514"/>
                <a:gd name="T51" fmla="*/ 559 h 655"/>
                <a:gd name="T52" fmla="*/ 160 w 514"/>
                <a:gd name="T53" fmla="*/ 521 h 655"/>
                <a:gd name="T54" fmla="*/ 116 w 514"/>
                <a:gd name="T55" fmla="*/ 445 h 655"/>
                <a:gd name="T56" fmla="*/ 82 w 514"/>
                <a:gd name="T57" fmla="*/ 373 h 655"/>
                <a:gd name="T58" fmla="*/ 65 w 514"/>
                <a:gd name="T59" fmla="*/ 33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58 h 175"/>
                <a:gd name="T6" fmla="*/ 15 w 184"/>
                <a:gd name="T7" fmla="*/ 158 h 175"/>
                <a:gd name="T8" fmla="*/ 15 w 184"/>
                <a:gd name="T9" fmla="*/ 158 h 175"/>
                <a:gd name="T10" fmla="*/ 17 w 184"/>
                <a:gd name="T11" fmla="*/ 158 h 175"/>
                <a:gd name="T12" fmla="*/ 18 w 184"/>
                <a:gd name="T13" fmla="*/ 155 h 175"/>
                <a:gd name="T14" fmla="*/ 17 w 184"/>
                <a:gd name="T15" fmla="*/ 151 h 175"/>
                <a:gd name="T16" fmla="*/ 15 w 184"/>
                <a:gd name="T17" fmla="*/ 144 h 175"/>
                <a:gd name="T18" fmla="*/ 15 w 184"/>
                <a:gd name="T19" fmla="*/ 140 h 175"/>
                <a:gd name="T20" fmla="*/ 15 w 184"/>
                <a:gd name="T21" fmla="*/ 137 h 175"/>
                <a:gd name="T22" fmla="*/ 15 w 184"/>
                <a:gd name="T23" fmla="*/ 131 h 175"/>
                <a:gd name="T24" fmla="*/ 13 w 184"/>
                <a:gd name="T25" fmla="*/ 122 h 175"/>
                <a:gd name="T26" fmla="*/ 12 w 184"/>
                <a:gd name="T27" fmla="*/ 115 h 175"/>
                <a:gd name="T28" fmla="*/ 10 w 184"/>
                <a:gd name="T29" fmla="*/ 106 h 175"/>
                <a:gd name="T30" fmla="*/ 8 w 184"/>
                <a:gd name="T31" fmla="*/ 95 h 175"/>
                <a:gd name="T32" fmla="*/ 8 w 184"/>
                <a:gd name="T33" fmla="*/ 87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7 w 58"/>
                <a:gd name="T15" fmla="*/ 6 h 89"/>
                <a:gd name="T16" fmla="*/ 50 w 58"/>
                <a:gd name="T17" fmla="*/ 4 h 89"/>
                <a:gd name="T18" fmla="*/ 57 w 58"/>
                <a:gd name="T19" fmla="*/ 2 h 89"/>
                <a:gd name="T20" fmla="*/ 58 w 58"/>
                <a:gd name="T21" fmla="*/ 4 h 89"/>
                <a:gd name="T22" fmla="*/ 58 w 58"/>
                <a:gd name="T23" fmla="*/ 7 h 89"/>
                <a:gd name="T24" fmla="*/ 58 w 58"/>
                <a:gd name="T25" fmla="*/ 9 h 89"/>
                <a:gd name="T26" fmla="*/ 60 w 58"/>
                <a:gd name="T27" fmla="*/ 27 h 89"/>
                <a:gd name="T28" fmla="*/ 55 w 58"/>
                <a:gd name="T29" fmla="*/ 33 h 89"/>
                <a:gd name="T30" fmla="*/ 50 w 58"/>
                <a:gd name="T31" fmla="*/ 34 h 89"/>
                <a:gd name="T32" fmla="*/ 50 w 58"/>
                <a:gd name="T33" fmla="*/ 42 h 89"/>
                <a:gd name="T34" fmla="*/ 53 w 58"/>
                <a:gd name="T35" fmla="*/ 45 h 89"/>
                <a:gd name="T36" fmla="*/ 55 w 58"/>
                <a:gd name="T37" fmla="*/ 54 h 89"/>
                <a:gd name="T38" fmla="*/ 58 w 58"/>
                <a:gd name="T39" fmla="*/ 33 h 89"/>
                <a:gd name="T40" fmla="*/ 60 w 58"/>
                <a:gd name="T41" fmla="*/ 31 h 89"/>
                <a:gd name="T42" fmla="*/ 63 w 58"/>
                <a:gd name="T43" fmla="*/ 31 h 89"/>
                <a:gd name="T44" fmla="*/ 68 w 58"/>
                <a:gd name="T45" fmla="*/ 31 h 89"/>
                <a:gd name="T46" fmla="*/ 75 w 58"/>
                <a:gd name="T47" fmla="*/ 38 h 89"/>
                <a:gd name="T48" fmla="*/ 68 w 58"/>
                <a:gd name="T49" fmla="*/ 40 h 89"/>
                <a:gd name="T50" fmla="*/ 63 w 58"/>
                <a:gd name="T51" fmla="*/ 34 h 89"/>
                <a:gd name="T52" fmla="*/ 60 w 58"/>
                <a:gd name="T53" fmla="*/ 34 h 89"/>
                <a:gd name="T54" fmla="*/ 58 w 58"/>
                <a:gd name="T55" fmla="*/ 36 h 89"/>
                <a:gd name="T56" fmla="*/ 60 w 58"/>
                <a:gd name="T57" fmla="*/ 40 h 89"/>
                <a:gd name="T58" fmla="*/ 60 w 58"/>
                <a:gd name="T59" fmla="*/ 51 h 89"/>
                <a:gd name="T60" fmla="*/ 53 w 58"/>
                <a:gd name="T61" fmla="*/ 62 h 89"/>
                <a:gd name="T62" fmla="*/ 57 w 58"/>
                <a:gd name="T63" fmla="*/ 81 h 89"/>
                <a:gd name="T64" fmla="*/ 5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7 w 58"/>
                <a:gd name="T71" fmla="*/ 76 h 89"/>
                <a:gd name="T72" fmla="*/ 4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8 w 56"/>
                <a:gd name="T21" fmla="*/ 4 h 89"/>
                <a:gd name="T22" fmla="*/ 28 w 56"/>
                <a:gd name="T23" fmla="*/ 7 h 89"/>
                <a:gd name="T24" fmla="*/ 28 w 56"/>
                <a:gd name="T25" fmla="*/ 11 h 89"/>
                <a:gd name="T26" fmla="*/ 28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8 w 56"/>
                <a:gd name="T39" fmla="*/ 33 h 89"/>
                <a:gd name="T40" fmla="*/ 28 w 56"/>
                <a:gd name="T41" fmla="*/ 31 h 89"/>
                <a:gd name="T42" fmla="*/ 29 w 56"/>
                <a:gd name="T43" fmla="*/ 31 h 89"/>
                <a:gd name="T44" fmla="*/ 36 w 56"/>
                <a:gd name="T45" fmla="*/ 33 h 89"/>
                <a:gd name="T46" fmla="*/ 39 w 56"/>
                <a:gd name="T47" fmla="*/ 38 h 89"/>
                <a:gd name="T48" fmla="*/ 31 w 56"/>
                <a:gd name="T49" fmla="*/ 40 h 89"/>
                <a:gd name="T50" fmla="*/ 29 w 56"/>
                <a:gd name="T51" fmla="*/ 34 h 89"/>
                <a:gd name="T52" fmla="*/ 28 w 56"/>
                <a:gd name="T53" fmla="*/ 34 h 89"/>
                <a:gd name="T54" fmla="*/ 28 w 56"/>
                <a:gd name="T55" fmla="*/ 36 h 89"/>
                <a:gd name="T56" fmla="*/ 28 w 56"/>
                <a:gd name="T57" fmla="*/ 42 h 89"/>
                <a:gd name="T58" fmla="*/ 28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45 w 56"/>
                <a:gd name="T15" fmla="*/ 6 h 87"/>
                <a:gd name="T16" fmla="*/ 47 w 56"/>
                <a:gd name="T17" fmla="*/ 4 h 87"/>
                <a:gd name="T18" fmla="*/ 55 w 56"/>
                <a:gd name="T19" fmla="*/ 0 h 87"/>
                <a:gd name="T20" fmla="*/ 56 w 56"/>
                <a:gd name="T21" fmla="*/ 4 h 87"/>
                <a:gd name="T22" fmla="*/ 56 w 56"/>
                <a:gd name="T23" fmla="*/ 8 h 87"/>
                <a:gd name="T24" fmla="*/ 60 w 56"/>
                <a:gd name="T25" fmla="*/ 9 h 87"/>
                <a:gd name="T26" fmla="*/ 58 w 56"/>
                <a:gd name="T27" fmla="*/ 27 h 87"/>
                <a:gd name="T28" fmla="*/ 53 w 56"/>
                <a:gd name="T29" fmla="*/ 33 h 87"/>
                <a:gd name="T30" fmla="*/ 50 w 56"/>
                <a:gd name="T31" fmla="*/ 35 h 87"/>
                <a:gd name="T32" fmla="*/ 50 w 56"/>
                <a:gd name="T33" fmla="*/ 44 h 87"/>
                <a:gd name="T34" fmla="*/ 53 w 56"/>
                <a:gd name="T35" fmla="*/ 45 h 87"/>
                <a:gd name="T36" fmla="*/ 55 w 56"/>
                <a:gd name="T37" fmla="*/ 56 h 87"/>
                <a:gd name="T38" fmla="*/ 56 w 56"/>
                <a:gd name="T39" fmla="*/ 33 h 87"/>
                <a:gd name="T40" fmla="*/ 60 w 56"/>
                <a:gd name="T41" fmla="*/ 29 h 87"/>
                <a:gd name="T42" fmla="*/ 63 w 56"/>
                <a:gd name="T43" fmla="*/ 29 h 87"/>
                <a:gd name="T44" fmla="*/ 70 w 56"/>
                <a:gd name="T45" fmla="*/ 33 h 87"/>
                <a:gd name="T46" fmla="*/ 73 w 56"/>
                <a:gd name="T47" fmla="*/ 38 h 87"/>
                <a:gd name="T48" fmla="*/ 65 w 56"/>
                <a:gd name="T49" fmla="*/ 38 h 87"/>
                <a:gd name="T50" fmla="*/ 63 w 56"/>
                <a:gd name="T51" fmla="*/ 35 h 87"/>
                <a:gd name="T52" fmla="*/ 60 w 56"/>
                <a:gd name="T53" fmla="*/ 35 h 87"/>
                <a:gd name="T54" fmla="*/ 58 w 56"/>
                <a:gd name="T55" fmla="*/ 36 h 87"/>
                <a:gd name="T56" fmla="*/ 58 w 56"/>
                <a:gd name="T57" fmla="*/ 40 h 87"/>
                <a:gd name="T58" fmla="*/ 60 w 56"/>
                <a:gd name="T59" fmla="*/ 51 h 87"/>
                <a:gd name="T60" fmla="*/ 52 w 56"/>
                <a:gd name="T61" fmla="*/ 62 h 87"/>
                <a:gd name="T62" fmla="*/ 5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7 w 56"/>
                <a:gd name="T71" fmla="*/ 76 h 87"/>
                <a:gd name="T72" fmla="*/ 4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6 h 124"/>
                <a:gd name="T2" fmla="*/ 72 w 146"/>
                <a:gd name="T3" fmla="*/ 0 h 124"/>
                <a:gd name="T4" fmla="*/ 129 w 146"/>
                <a:gd name="T5" fmla="*/ 116 h 124"/>
                <a:gd name="T6" fmla="*/ 129 w 146"/>
                <a:gd name="T7" fmla="*/ 139 h 124"/>
                <a:gd name="T8" fmla="*/ 72 w 146"/>
                <a:gd name="T9" fmla="*/ 30 h 124"/>
                <a:gd name="T10" fmla="*/ 2 w 146"/>
                <a:gd name="T11" fmla="*/ 141 h 124"/>
                <a:gd name="T12" fmla="*/ 0 w 146"/>
                <a:gd name="T13" fmla="*/ 11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54 h 171"/>
                <a:gd name="T2" fmla="*/ 5 w 5"/>
                <a:gd name="T3" fmla="*/ 15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2 h 171"/>
                <a:gd name="T10" fmla="*/ 3 w 5"/>
                <a:gd name="T11" fmla="*/ 154 h 171"/>
                <a:gd name="T12" fmla="*/ 3 w 5"/>
                <a:gd name="T13" fmla="*/ 154 h 171"/>
                <a:gd name="T14" fmla="*/ 5 w 5"/>
                <a:gd name="T15" fmla="*/ 154 h 171"/>
                <a:gd name="T16" fmla="*/ 5 w 5"/>
                <a:gd name="T17" fmla="*/ 152 h 171"/>
                <a:gd name="T18" fmla="*/ 3 w 5"/>
                <a:gd name="T19" fmla="*/ 15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88 w 505"/>
                <a:gd name="T1" fmla="*/ 7 h 9"/>
                <a:gd name="T2" fmla="*/ 48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88 w 505"/>
                <a:gd name="T9" fmla="*/ 7 h 9"/>
                <a:gd name="T10" fmla="*/ 48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54 h 37"/>
                <a:gd name="T2" fmla="*/ 3 w 6"/>
                <a:gd name="T3" fmla="*/ 5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53 h 37"/>
                <a:gd name="T14" fmla="*/ 0 w 6"/>
                <a:gd name="T15" fmla="*/ 53 h 37"/>
                <a:gd name="T16" fmla="*/ 3 w 6"/>
                <a:gd name="T17" fmla="*/ 5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14 h 131"/>
                <a:gd name="T2" fmla="*/ 5 w 16"/>
                <a:gd name="T3" fmla="*/ 114 h 131"/>
                <a:gd name="T4" fmla="*/ 11 w 16"/>
                <a:gd name="T5" fmla="*/ 6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69 h 131"/>
                <a:gd name="T20" fmla="*/ 0 w 16"/>
                <a:gd name="T21" fmla="*/ 113 h 131"/>
                <a:gd name="T22" fmla="*/ 0 w 16"/>
                <a:gd name="T23" fmla="*/ 113 h 131"/>
                <a:gd name="T24" fmla="*/ 5 w 16"/>
                <a:gd name="T25" fmla="*/ 11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9 w 110"/>
                <a:gd name="T13" fmla="*/ 223 h 344"/>
                <a:gd name="T14" fmla="*/ 91 w 110"/>
                <a:gd name="T15" fmla="*/ 182 h 344"/>
                <a:gd name="T16" fmla="*/ 102 w 110"/>
                <a:gd name="T17" fmla="*/ 139 h 344"/>
                <a:gd name="T18" fmla="*/ 112 w 110"/>
                <a:gd name="T19" fmla="*/ 93 h 344"/>
                <a:gd name="T20" fmla="*/ 120 w 110"/>
                <a:gd name="T21" fmla="*/ 48 h 344"/>
                <a:gd name="T22" fmla="*/ 127 w 110"/>
                <a:gd name="T23" fmla="*/ 1 h 344"/>
                <a:gd name="T24" fmla="*/ 122 w 110"/>
                <a:gd name="T25" fmla="*/ 0 h 344"/>
                <a:gd name="T26" fmla="*/ 114 w 110"/>
                <a:gd name="T27" fmla="*/ 47 h 344"/>
                <a:gd name="T28" fmla="*/ 105 w 110"/>
                <a:gd name="T29" fmla="*/ 93 h 344"/>
                <a:gd name="T30" fmla="*/ 97 w 110"/>
                <a:gd name="T31" fmla="*/ 137 h 344"/>
                <a:gd name="T32" fmla="*/ 86 w 110"/>
                <a:gd name="T33" fmla="*/ 180 h 344"/>
                <a:gd name="T34" fmla="*/ 7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84 w 131"/>
                <a:gd name="T13" fmla="*/ 90 h 155"/>
                <a:gd name="T14" fmla="*/ 105 w 131"/>
                <a:gd name="T15" fmla="*/ 65 h 155"/>
                <a:gd name="T16" fmla="*/ 128 w 131"/>
                <a:gd name="T17" fmla="*/ 34 h 155"/>
                <a:gd name="T18" fmla="*/ 148 w 131"/>
                <a:gd name="T19" fmla="*/ 3 h 155"/>
                <a:gd name="T20" fmla="*/ 143 w 131"/>
                <a:gd name="T21" fmla="*/ 0 h 155"/>
                <a:gd name="T22" fmla="*/ 122 w 131"/>
                <a:gd name="T23" fmla="*/ 30 h 155"/>
                <a:gd name="T24" fmla="*/ 10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24 w 46"/>
                <a:gd name="T11" fmla="*/ 40 h 40"/>
                <a:gd name="T12" fmla="*/ 29 w 46"/>
                <a:gd name="T13" fmla="*/ 34 h 40"/>
                <a:gd name="T14" fmla="*/ 23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0 w 82"/>
                <a:gd name="T9" fmla="*/ 97 h 108"/>
                <a:gd name="T10" fmla="*/ 62 w 82"/>
                <a:gd name="T11" fmla="*/ 108 h 108"/>
                <a:gd name="T12" fmla="*/ 65 w 82"/>
                <a:gd name="T13" fmla="*/ 104 h 108"/>
                <a:gd name="T14" fmla="*/ 55 w 82"/>
                <a:gd name="T15" fmla="*/ 92 h 108"/>
                <a:gd name="T16" fmla="*/ 41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8 h 186"/>
                <a:gd name="T14" fmla="*/ 57 w 92"/>
                <a:gd name="T15" fmla="*/ 153 h 186"/>
                <a:gd name="T16" fmla="*/ 71 w 92"/>
                <a:gd name="T17" fmla="*/ 178 h 186"/>
                <a:gd name="T18" fmla="*/ 87 w 92"/>
                <a:gd name="T19" fmla="*/ 203 h 186"/>
                <a:gd name="T20" fmla="*/ 92 w 92"/>
                <a:gd name="T21" fmla="*/ 202 h 186"/>
                <a:gd name="T22" fmla="*/ 77 w 92"/>
                <a:gd name="T23" fmla="*/ 174 h 186"/>
                <a:gd name="T24" fmla="*/ 62 w 92"/>
                <a:gd name="T25" fmla="*/ 149 h 186"/>
                <a:gd name="T26" fmla="*/ 51 w 92"/>
                <a:gd name="T27" fmla="*/ 12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0 h 173"/>
                <a:gd name="T10" fmla="*/ 43 w 50"/>
                <a:gd name="T11" fmla="*/ 156 h 173"/>
                <a:gd name="T12" fmla="*/ 50 w 50"/>
                <a:gd name="T13" fmla="*/ 154 h 173"/>
                <a:gd name="T14" fmla="*/ 38 w 50"/>
                <a:gd name="T15" fmla="*/ 11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8 w 352"/>
                <a:gd name="T1" fmla="*/ 1 h 456"/>
                <a:gd name="T2" fmla="*/ 246 w 352"/>
                <a:gd name="T3" fmla="*/ 14 h 456"/>
                <a:gd name="T4" fmla="*/ 233 w 352"/>
                <a:gd name="T5" fmla="*/ 41 h 456"/>
                <a:gd name="T6" fmla="*/ 222 w 352"/>
                <a:gd name="T7" fmla="*/ 90 h 456"/>
                <a:gd name="T8" fmla="*/ 215 w 352"/>
                <a:gd name="T9" fmla="*/ 149 h 456"/>
                <a:gd name="T10" fmla="*/ 212 w 352"/>
                <a:gd name="T11" fmla="*/ 193 h 456"/>
                <a:gd name="T12" fmla="*/ 215 w 352"/>
                <a:gd name="T13" fmla="*/ 211 h 456"/>
                <a:gd name="T14" fmla="*/ 222 w 352"/>
                <a:gd name="T15" fmla="*/ 211 h 456"/>
                <a:gd name="T16" fmla="*/ 238 w 352"/>
                <a:gd name="T17" fmla="*/ 211 h 456"/>
                <a:gd name="T18" fmla="*/ 266 w 352"/>
                <a:gd name="T19" fmla="*/ 211 h 456"/>
                <a:gd name="T20" fmla="*/ 304 w 352"/>
                <a:gd name="T21" fmla="*/ 205 h 456"/>
                <a:gd name="T22" fmla="*/ 336 w 352"/>
                <a:gd name="T23" fmla="*/ 196 h 456"/>
                <a:gd name="T24" fmla="*/ 353 w 352"/>
                <a:gd name="T25" fmla="*/ 186 h 456"/>
                <a:gd name="T26" fmla="*/ 369 w 352"/>
                <a:gd name="T27" fmla="*/ 166 h 456"/>
                <a:gd name="T28" fmla="*/ 358 w 352"/>
                <a:gd name="T29" fmla="*/ 264 h 456"/>
                <a:gd name="T30" fmla="*/ 336 w 352"/>
                <a:gd name="T31" fmla="*/ 253 h 456"/>
                <a:gd name="T32" fmla="*/ 308 w 352"/>
                <a:gd name="T33" fmla="*/ 244 h 456"/>
                <a:gd name="T34" fmla="*/ 279 w 352"/>
                <a:gd name="T35" fmla="*/ 239 h 456"/>
                <a:gd name="T36" fmla="*/ 254 w 352"/>
                <a:gd name="T37" fmla="*/ 235 h 456"/>
                <a:gd name="T38" fmla="*/ 227 w 352"/>
                <a:gd name="T39" fmla="*/ 234 h 456"/>
                <a:gd name="T40" fmla="*/ 222 w 352"/>
                <a:gd name="T41" fmla="*/ 234 h 456"/>
                <a:gd name="T42" fmla="*/ 212 w 352"/>
                <a:gd name="T43" fmla="*/ 235 h 456"/>
                <a:gd name="T44" fmla="*/ 212 w 352"/>
                <a:gd name="T45" fmla="*/ 253 h 456"/>
                <a:gd name="T46" fmla="*/ 212 w 352"/>
                <a:gd name="T47" fmla="*/ 273 h 456"/>
                <a:gd name="T48" fmla="*/ 217 w 352"/>
                <a:gd name="T49" fmla="*/ 335 h 456"/>
                <a:gd name="T50" fmla="*/ 227 w 352"/>
                <a:gd name="T51" fmla="*/ 392 h 456"/>
                <a:gd name="T52" fmla="*/ 235 w 352"/>
                <a:gd name="T53" fmla="*/ 416 h 456"/>
                <a:gd name="T54" fmla="*/ 251 w 352"/>
                <a:gd name="T55" fmla="*/ 437 h 456"/>
                <a:gd name="T56" fmla="*/ 116 w 352"/>
                <a:gd name="T57" fmla="*/ 437 h 456"/>
                <a:gd name="T58" fmla="*/ 124 w 352"/>
                <a:gd name="T59" fmla="*/ 423 h 456"/>
                <a:gd name="T60" fmla="*/ 139 w 352"/>
                <a:gd name="T61" fmla="*/ 391 h 456"/>
                <a:gd name="T62" fmla="*/ 144 w 352"/>
                <a:gd name="T63" fmla="*/ 376 h 456"/>
                <a:gd name="T64" fmla="*/ 149 w 352"/>
                <a:gd name="T65" fmla="*/ 362 h 456"/>
                <a:gd name="T66" fmla="*/ 152 w 352"/>
                <a:gd name="T67" fmla="*/ 336 h 456"/>
                <a:gd name="T68" fmla="*/ 159 w 352"/>
                <a:gd name="T69" fmla="*/ 295 h 456"/>
                <a:gd name="T70" fmla="*/ 160 w 352"/>
                <a:gd name="T71" fmla="*/ 253 h 456"/>
                <a:gd name="T72" fmla="*/ 159 w 352"/>
                <a:gd name="T73" fmla="*/ 237 h 456"/>
                <a:gd name="T74" fmla="*/ 154 w 352"/>
                <a:gd name="T75" fmla="*/ 235 h 456"/>
                <a:gd name="T76" fmla="*/ 149 w 352"/>
                <a:gd name="T77" fmla="*/ 235 h 456"/>
                <a:gd name="T78" fmla="*/ 134 w 352"/>
                <a:gd name="T79" fmla="*/ 234 h 456"/>
                <a:gd name="T80" fmla="*/ 105 w 352"/>
                <a:gd name="T81" fmla="*/ 235 h 456"/>
                <a:gd name="T82" fmla="*/ 75 w 352"/>
                <a:gd name="T83" fmla="*/ 239 h 456"/>
                <a:gd name="T84" fmla="*/ 44 w 352"/>
                <a:gd name="T85" fmla="*/ 248 h 456"/>
                <a:gd name="T86" fmla="*/ 19 w 352"/>
                <a:gd name="T87" fmla="*/ 259 h 456"/>
                <a:gd name="T88" fmla="*/ 1 w 352"/>
                <a:gd name="T89" fmla="*/ 26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7 w 20"/>
                <a:gd name="T7" fmla="*/ 20 h 45"/>
                <a:gd name="T8" fmla="*/ 34 w 20"/>
                <a:gd name="T9" fmla="*/ 13 h 45"/>
                <a:gd name="T10" fmla="*/ 44 w 20"/>
                <a:gd name="T11" fmla="*/ 6 h 45"/>
                <a:gd name="T12" fmla="*/ 38 w 20"/>
                <a:gd name="T13" fmla="*/ 0 h 45"/>
                <a:gd name="T14" fmla="*/ 2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82 h 65"/>
                <a:gd name="T2" fmla="*/ 5 w 12"/>
                <a:gd name="T3" fmla="*/ 82 h 65"/>
                <a:gd name="T4" fmla="*/ 5 w 12"/>
                <a:gd name="T5" fmla="*/ 69 h 65"/>
                <a:gd name="T6" fmla="*/ 7 w 12"/>
                <a:gd name="T7" fmla="*/ 5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55 h 65"/>
                <a:gd name="T18" fmla="*/ 2 w 12"/>
                <a:gd name="T19" fmla="*/ 67 h 65"/>
                <a:gd name="T20" fmla="*/ 0 w 12"/>
                <a:gd name="T21" fmla="*/ 82 h 65"/>
                <a:gd name="T22" fmla="*/ 0 w 12"/>
                <a:gd name="T23" fmla="*/ 82 h 65"/>
                <a:gd name="T24" fmla="*/ 5 w 12"/>
                <a:gd name="T25" fmla="*/ 8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52 w 35"/>
                <a:gd name="T1" fmla="*/ 0 h 7"/>
                <a:gd name="T2" fmla="*/ 5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56 h 7"/>
                <a:gd name="T10" fmla="*/ 9 w 35"/>
                <a:gd name="T11" fmla="*/ 64 h 7"/>
                <a:gd name="T12" fmla="*/ 52 w 35"/>
                <a:gd name="T13" fmla="*/ 64 h 7"/>
                <a:gd name="T14" fmla="*/ 52 w 35"/>
                <a:gd name="T15" fmla="*/ 64 h 7"/>
                <a:gd name="T16" fmla="*/ 5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39 w 56"/>
                <a:gd name="T1" fmla="*/ 0 h 10"/>
                <a:gd name="T2" fmla="*/ 39 w 56"/>
                <a:gd name="T3" fmla="*/ 0 h 10"/>
                <a:gd name="T4" fmla="*/ 28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28 w 56"/>
                <a:gd name="T19" fmla="*/ 5 h 10"/>
                <a:gd name="T20" fmla="*/ 39 w 56"/>
                <a:gd name="T21" fmla="*/ 5 h 10"/>
                <a:gd name="T22" fmla="*/ 39 w 56"/>
                <a:gd name="T23" fmla="*/ 5 h 10"/>
                <a:gd name="T24" fmla="*/ 3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6 w 41"/>
                <a:gd name="T1" fmla="*/ 0 h 18"/>
                <a:gd name="T2" fmla="*/ 56 w 41"/>
                <a:gd name="T3" fmla="*/ 0 h 18"/>
                <a:gd name="T4" fmla="*/ 48 w 41"/>
                <a:gd name="T5" fmla="*/ 4 h 18"/>
                <a:gd name="T6" fmla="*/ 4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40 w 41"/>
                <a:gd name="T17" fmla="*/ 9 h 18"/>
                <a:gd name="T18" fmla="*/ 49 w 41"/>
                <a:gd name="T19" fmla="*/ 9 h 18"/>
                <a:gd name="T20" fmla="*/ 58 w 41"/>
                <a:gd name="T21" fmla="*/ 5 h 18"/>
                <a:gd name="T22" fmla="*/ 58 w 41"/>
                <a:gd name="T23" fmla="*/ 5 h 18"/>
                <a:gd name="T24" fmla="*/ 5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9 h 124"/>
                <a:gd name="T2" fmla="*/ 5 w 5"/>
                <a:gd name="T3" fmla="*/ 13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6 h 124"/>
                <a:gd name="T10" fmla="*/ 2 w 5"/>
                <a:gd name="T11" fmla="*/ 139 h 124"/>
                <a:gd name="T12" fmla="*/ 2 w 5"/>
                <a:gd name="T13" fmla="*/ 139 h 124"/>
                <a:gd name="T14" fmla="*/ 5 w 5"/>
                <a:gd name="T15" fmla="*/ 141 h 124"/>
                <a:gd name="T16" fmla="*/ 5 w 5"/>
                <a:gd name="T17" fmla="*/ 136 h 124"/>
                <a:gd name="T18" fmla="*/ 2 w 5"/>
                <a:gd name="T19" fmla="*/ 13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40 w 13"/>
                <a:gd name="T5" fmla="*/ 5 h 10"/>
                <a:gd name="T6" fmla="*/ 43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7 w 32"/>
                <a:gd name="T5" fmla="*/ 34 h 16"/>
                <a:gd name="T6" fmla="*/ 47 w 32"/>
                <a:gd name="T7" fmla="*/ 43 h 16"/>
                <a:gd name="T8" fmla="*/ 50 w 32"/>
                <a:gd name="T9" fmla="*/ 32 h 16"/>
                <a:gd name="T10" fmla="*/ 3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8 h 16"/>
                <a:gd name="T8" fmla="*/ 28 w 56"/>
                <a:gd name="T9" fmla="*/ 34 h 16"/>
                <a:gd name="T10" fmla="*/ 37 w 56"/>
                <a:gd name="T11" fmla="*/ 43 h 16"/>
                <a:gd name="T12" fmla="*/ 39 w 56"/>
                <a:gd name="T13" fmla="*/ 28 h 16"/>
                <a:gd name="T14" fmla="*/ 2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16 w 32"/>
                <a:gd name="T7" fmla="*/ 9 h 9"/>
                <a:gd name="T8" fmla="*/ 16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3 h 112"/>
                <a:gd name="T2" fmla="*/ 9 w 18"/>
                <a:gd name="T3" fmla="*/ 93 h 112"/>
                <a:gd name="T4" fmla="*/ 9 w 18"/>
                <a:gd name="T5" fmla="*/ 6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67 h 112"/>
                <a:gd name="T20" fmla="*/ 9 w 18"/>
                <a:gd name="T21" fmla="*/ 95 h 112"/>
                <a:gd name="T22" fmla="*/ 9 w 18"/>
                <a:gd name="T23" fmla="*/ 95 h 112"/>
                <a:gd name="T24" fmla="*/ 9 w 18"/>
                <a:gd name="T25" fmla="*/ 9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43 w 16"/>
                <a:gd name="T1" fmla="*/ 29 h 32"/>
                <a:gd name="T2" fmla="*/ 43 w 16"/>
                <a:gd name="T3" fmla="*/ 29 h 32"/>
                <a:gd name="T4" fmla="*/ 3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26 w 16"/>
                <a:gd name="T11" fmla="*/ 18 h 32"/>
                <a:gd name="T12" fmla="*/ 36 w 16"/>
                <a:gd name="T13" fmla="*/ 32 h 32"/>
                <a:gd name="T14" fmla="*/ 36 w 16"/>
                <a:gd name="T15" fmla="*/ 32 h 32"/>
                <a:gd name="T16" fmla="*/ 4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64 h 7"/>
                <a:gd name="T4" fmla="*/ 123 w 123"/>
                <a:gd name="T5" fmla="*/ 49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30 w 13"/>
                <a:gd name="T1" fmla="*/ 0 h 16"/>
                <a:gd name="T2" fmla="*/ 30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43 w 13"/>
                <a:gd name="T13" fmla="*/ 5 h 16"/>
                <a:gd name="T14" fmla="*/ 43 w 13"/>
                <a:gd name="T15" fmla="*/ 5 h 16"/>
                <a:gd name="T16" fmla="*/ 30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40 h 41"/>
                <a:gd name="T6" fmla="*/ 0 w 23"/>
                <a:gd name="T7" fmla="*/ 53 h 41"/>
                <a:gd name="T8" fmla="*/ 5 w 23"/>
                <a:gd name="T9" fmla="*/ 58 h 41"/>
                <a:gd name="T10" fmla="*/ 13 w 23"/>
                <a:gd name="T11" fmla="*/ 4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8 h 39"/>
                <a:gd name="T8" fmla="*/ 5 w 16"/>
                <a:gd name="T9" fmla="*/ 44 h 39"/>
                <a:gd name="T10" fmla="*/ 0 w 16"/>
                <a:gd name="T11" fmla="*/ 55 h 39"/>
                <a:gd name="T12" fmla="*/ 6 w 16"/>
                <a:gd name="T13" fmla="*/ 56 h 39"/>
                <a:gd name="T14" fmla="*/ 10 w 16"/>
                <a:gd name="T15" fmla="*/ 46 h 39"/>
                <a:gd name="T16" fmla="*/ 11 w 16"/>
                <a:gd name="T17" fmla="*/ 4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30 w 13"/>
                <a:gd name="T1" fmla="*/ 0 h 58"/>
                <a:gd name="T2" fmla="*/ 30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1 h 58"/>
                <a:gd name="T12" fmla="*/ 5 w 13"/>
                <a:gd name="T13" fmla="*/ 41 h 58"/>
                <a:gd name="T14" fmla="*/ 30 w 13"/>
                <a:gd name="T15" fmla="*/ 29 h 58"/>
                <a:gd name="T16" fmla="*/ 34 w 13"/>
                <a:gd name="T17" fmla="*/ 27 h 58"/>
                <a:gd name="T18" fmla="*/ 40 w 13"/>
                <a:gd name="T19" fmla="*/ 14 h 58"/>
                <a:gd name="T20" fmla="*/ 43 w 13"/>
                <a:gd name="T21" fmla="*/ 0 h 58"/>
                <a:gd name="T22" fmla="*/ 43 w 13"/>
                <a:gd name="T23" fmla="*/ 0 h 58"/>
                <a:gd name="T24" fmla="*/ 30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55 w 6"/>
                <a:gd name="T5" fmla="*/ 7 h 16"/>
                <a:gd name="T6" fmla="*/ 1 w 6"/>
                <a:gd name="T7" fmla="*/ 5 h 16"/>
                <a:gd name="T8" fmla="*/ 1 w 6"/>
                <a:gd name="T9" fmla="*/ 28 h 16"/>
                <a:gd name="T10" fmla="*/ 1 w 6"/>
                <a:gd name="T11" fmla="*/ 43 h 16"/>
                <a:gd name="T12" fmla="*/ 88 w 6"/>
                <a:gd name="T13" fmla="*/ 38 h 16"/>
                <a:gd name="T14" fmla="*/ 88 w 6"/>
                <a:gd name="T15" fmla="*/ 28 h 16"/>
                <a:gd name="T16" fmla="*/ 88 w 6"/>
                <a:gd name="T17" fmla="*/ 7 h 16"/>
                <a:gd name="T18" fmla="*/ 8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5 w 30"/>
                <a:gd name="T11" fmla="*/ 9 h 9"/>
                <a:gd name="T12" fmla="*/ 15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43 h 16"/>
                <a:gd name="T2" fmla="*/ 1 w 65"/>
                <a:gd name="T3" fmla="*/ 43 h 16"/>
                <a:gd name="T4" fmla="*/ 16 w 65"/>
                <a:gd name="T5" fmla="*/ 32 h 16"/>
                <a:gd name="T6" fmla="*/ 29 w 65"/>
                <a:gd name="T7" fmla="*/ 28 h 16"/>
                <a:gd name="T8" fmla="*/ 63 w 65"/>
                <a:gd name="T9" fmla="*/ 28 h 16"/>
                <a:gd name="T10" fmla="*/ 82 w 65"/>
                <a:gd name="T11" fmla="*/ 7 h 16"/>
                <a:gd name="T12" fmla="*/ 82 w 65"/>
                <a:gd name="T13" fmla="*/ 0 h 16"/>
                <a:gd name="T14" fmla="*/ 6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8 h 16"/>
                <a:gd name="T22" fmla="*/ 0 w 65"/>
                <a:gd name="T23" fmla="*/ 28 h 16"/>
                <a:gd name="T24" fmla="*/ 1 w 65"/>
                <a:gd name="T25" fmla="*/ 4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45 h 22"/>
                <a:gd name="T2" fmla="*/ 1 w 42"/>
                <a:gd name="T3" fmla="*/ 45 h 22"/>
                <a:gd name="T4" fmla="*/ 9 w 42"/>
                <a:gd name="T5" fmla="*/ 37 h 22"/>
                <a:gd name="T6" fmla="*/ 18 w 42"/>
                <a:gd name="T7" fmla="*/ 3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30 h 22"/>
                <a:gd name="T20" fmla="*/ 0 w 42"/>
                <a:gd name="T21" fmla="*/ 37 h 22"/>
                <a:gd name="T22" fmla="*/ 0 w 42"/>
                <a:gd name="T23" fmla="*/ 37 h 22"/>
                <a:gd name="T24" fmla="*/ 1 w 42"/>
                <a:gd name="T25" fmla="*/ 4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44 w 20"/>
                <a:gd name="T1" fmla="*/ 29 h 18"/>
                <a:gd name="T2" fmla="*/ 44 w 20"/>
                <a:gd name="T3" fmla="*/ 29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44 w 20"/>
                <a:gd name="T13" fmla="*/ 43 h 18"/>
                <a:gd name="T14" fmla="*/ 44 w 20"/>
                <a:gd name="T15" fmla="*/ 43 h 18"/>
                <a:gd name="T16" fmla="*/ 44 w 20"/>
                <a:gd name="T17" fmla="*/ 29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9 w 30"/>
                <a:gd name="T1" fmla="*/ 8 h 13"/>
                <a:gd name="T2" fmla="*/ 49 w 30"/>
                <a:gd name="T3" fmla="*/ 8 h 13"/>
                <a:gd name="T4" fmla="*/ 3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45 w 30"/>
                <a:gd name="T13" fmla="*/ 13 h 13"/>
                <a:gd name="T14" fmla="*/ 45 w 30"/>
                <a:gd name="T15" fmla="*/ 13 h 13"/>
                <a:gd name="T16" fmla="*/ 49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24 w 41"/>
                <a:gd name="T1" fmla="*/ 1 h 9"/>
                <a:gd name="T2" fmla="*/ 2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24 w 41"/>
                <a:gd name="T13" fmla="*/ 4 h 9"/>
                <a:gd name="T14" fmla="*/ 24 w 41"/>
                <a:gd name="T15" fmla="*/ 4 h 9"/>
                <a:gd name="T16" fmla="*/ 2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53 w 39"/>
                <a:gd name="T1" fmla="*/ 0 h 13"/>
                <a:gd name="T2" fmla="*/ 53 w 39"/>
                <a:gd name="T3" fmla="*/ 0 h 13"/>
                <a:gd name="T4" fmla="*/ 45 w 39"/>
                <a:gd name="T5" fmla="*/ 5 h 13"/>
                <a:gd name="T6" fmla="*/ 3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7 w 39"/>
                <a:gd name="T17" fmla="*/ 13 h 13"/>
                <a:gd name="T18" fmla="*/ 46 w 39"/>
                <a:gd name="T19" fmla="*/ 11 h 13"/>
                <a:gd name="T20" fmla="*/ 56 w 39"/>
                <a:gd name="T21" fmla="*/ 5 h 13"/>
                <a:gd name="T22" fmla="*/ 56 w 39"/>
                <a:gd name="T23" fmla="*/ 5 h 13"/>
                <a:gd name="T24" fmla="*/ 5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36 h 20"/>
                <a:gd name="T6" fmla="*/ 3 w 10"/>
                <a:gd name="T7" fmla="*/ 44 h 20"/>
                <a:gd name="T8" fmla="*/ 8 w 10"/>
                <a:gd name="T9" fmla="*/ 40 h 20"/>
                <a:gd name="T10" fmla="*/ 8 w 10"/>
                <a:gd name="T11" fmla="*/ 34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34 h 20"/>
                <a:gd name="T38" fmla="*/ 3 w 10"/>
                <a:gd name="T39" fmla="*/ 36 h 20"/>
                <a:gd name="T40" fmla="*/ 7 w 10"/>
                <a:gd name="T41" fmla="*/ 40 h 20"/>
                <a:gd name="T42" fmla="*/ 7 w 10"/>
                <a:gd name="T43" fmla="*/ 34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6 h 63"/>
                <a:gd name="T10" fmla="*/ 30 w 13"/>
                <a:gd name="T11" fmla="*/ 80 h 63"/>
                <a:gd name="T12" fmla="*/ 43 w 13"/>
                <a:gd name="T13" fmla="*/ 80 h 63"/>
                <a:gd name="T14" fmla="*/ 40 w 13"/>
                <a:gd name="T15" fmla="*/ 55 h 63"/>
                <a:gd name="T16" fmla="*/ 30 w 13"/>
                <a:gd name="T17" fmla="*/ 25 h 63"/>
                <a:gd name="T18" fmla="*/ 2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2 h 49"/>
                <a:gd name="T8" fmla="*/ 9 w 18"/>
                <a:gd name="T9" fmla="*/ 19 h 49"/>
                <a:gd name="T10" fmla="*/ 9 w 18"/>
                <a:gd name="T11" fmla="*/ 25 h 49"/>
                <a:gd name="T12" fmla="*/ 9 w 18"/>
                <a:gd name="T13" fmla="*/ 25 h 49"/>
                <a:gd name="T14" fmla="*/ 9 w 18"/>
                <a:gd name="T15" fmla="*/ 17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34 w 25"/>
                <a:gd name="T9" fmla="*/ 29 h 38"/>
                <a:gd name="T10" fmla="*/ 37 w 25"/>
                <a:gd name="T11" fmla="*/ 38 h 38"/>
                <a:gd name="T12" fmla="*/ 46 w 25"/>
                <a:gd name="T13" fmla="*/ 36 h 38"/>
                <a:gd name="T14" fmla="*/ 37 w 25"/>
                <a:gd name="T15" fmla="*/ 25 h 38"/>
                <a:gd name="T16" fmla="*/ 3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8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6389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9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639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3948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96" r:id="rId1"/>
    <p:sldLayoutId id="2147486790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43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249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0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1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2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3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4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5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6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7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8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9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0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1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2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3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4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5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6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7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8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9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0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1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2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3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4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5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6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7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8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9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0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1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2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3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4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5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6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7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8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9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0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1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2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3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4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5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6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7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8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9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0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1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2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3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4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5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6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7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8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9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0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1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2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3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4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5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6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7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8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9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0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1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2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3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4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44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45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6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247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4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10296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48" r:id="rId1"/>
    <p:sldLayoutId id="2147486419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8037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660" tIns="47828" rIns="95660" bIns="47828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3481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34821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2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51172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00" r:id="rId1"/>
  </p:sldLayoutIdLst>
  <p:transition>
    <p:zoom/>
  </p:transition>
  <p:txStyles>
    <p:titleStyle>
      <a:lvl1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6559" algn="ctr" defTabSz="95592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3123" algn="ctr" defTabSz="95592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69688" algn="ctr" defTabSz="95592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6247" algn="ctr" defTabSz="95592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5600" indent="-355600" algn="l" defTabSz="954088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4700" indent="-295275" algn="l" defTabSz="954088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3800" indent="-236538" algn="l" defTabSz="954088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1638" indent="-236538" algn="l" defTabSz="954088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1063" indent="-236538" algn="l" defTabSz="95408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09379" indent="-239379" algn="l" defTabSz="95592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65941" indent="-239379" algn="l" defTabSz="95592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2505" indent="-239379" algn="l" defTabSz="95592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79064" indent="-239379" algn="l" defTabSz="95592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59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123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688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247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811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374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931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496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60685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19" r:id="rId1"/>
    <p:sldLayoutId id="2147486720" r:id="rId2"/>
    <p:sldLayoutId id="2147486721" r:id="rId3"/>
    <p:sldLayoutId id="2147486722" r:id="rId4"/>
    <p:sldLayoutId id="2147486723" r:id="rId5"/>
    <p:sldLayoutId id="2147486724" r:id="rId6"/>
    <p:sldLayoutId id="2147486725" r:id="rId7"/>
    <p:sldLayoutId id="2147486726" r:id="rId8"/>
    <p:sldLayoutId id="2147486727" r:id="rId9"/>
    <p:sldLayoutId id="2147486728" r:id="rId10"/>
    <p:sldLayoutId id="2147486729" r:id="rId11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3379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33797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798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6536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31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969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9705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6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7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8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9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0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1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2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3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4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5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6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7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8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9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0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1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2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3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4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5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6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7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8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9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0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1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2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3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4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5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6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7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8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9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0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1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2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3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4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5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6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7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8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9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0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1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2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3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4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5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6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7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8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9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0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1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2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3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4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5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6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7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8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9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0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1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2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3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4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5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6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7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8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9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80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970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9701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2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9703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4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26579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33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355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3561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3 h 614"/>
                <a:gd name="T14" fmla="*/ 459 w 478"/>
                <a:gd name="T15" fmla="*/ 196 h 614"/>
                <a:gd name="T16" fmla="*/ 452 w 478"/>
                <a:gd name="T17" fmla="*/ 228 h 614"/>
                <a:gd name="T18" fmla="*/ 439 w 478"/>
                <a:gd name="T19" fmla="*/ 270 h 614"/>
                <a:gd name="T20" fmla="*/ 403 w 478"/>
                <a:gd name="T21" fmla="*/ 365 h 614"/>
                <a:gd name="T22" fmla="*/ 354 w 478"/>
                <a:gd name="T23" fmla="*/ 451 h 614"/>
                <a:gd name="T24" fmla="*/ 321 w 478"/>
                <a:gd name="T25" fmla="*/ 491 h 614"/>
                <a:gd name="T26" fmla="*/ 287 w 478"/>
                <a:gd name="T27" fmla="*/ 534 h 614"/>
                <a:gd name="T28" fmla="*/ 257 w 478"/>
                <a:gd name="T29" fmla="*/ 569 h 614"/>
                <a:gd name="T30" fmla="*/ 247 w 478"/>
                <a:gd name="T31" fmla="*/ 580 h 614"/>
                <a:gd name="T32" fmla="*/ 246 w 478"/>
                <a:gd name="T33" fmla="*/ 580 h 614"/>
                <a:gd name="T34" fmla="*/ 236 w 478"/>
                <a:gd name="T35" fmla="*/ 570 h 614"/>
                <a:gd name="T36" fmla="*/ 216 w 478"/>
                <a:gd name="T37" fmla="*/ 552 h 614"/>
                <a:gd name="T38" fmla="*/ 206 w 478"/>
                <a:gd name="T39" fmla="*/ 543 h 614"/>
                <a:gd name="T40" fmla="*/ 195 w 478"/>
                <a:gd name="T41" fmla="*/ 531 h 614"/>
                <a:gd name="T42" fmla="*/ 180 w 478"/>
                <a:gd name="T43" fmla="*/ 513 h 614"/>
                <a:gd name="T44" fmla="*/ 159 w 478"/>
                <a:gd name="T45" fmla="*/ 480 h 614"/>
                <a:gd name="T46" fmla="*/ 144 w 478"/>
                <a:gd name="T47" fmla="*/ 458 h 614"/>
                <a:gd name="T48" fmla="*/ 129 w 478"/>
                <a:gd name="T49" fmla="*/ 446 h 614"/>
                <a:gd name="T50" fmla="*/ 105 w 478"/>
                <a:gd name="T51" fmla="*/ 414 h 614"/>
                <a:gd name="T52" fmla="*/ 80 w 478"/>
                <a:gd name="T53" fmla="*/ 382 h 614"/>
                <a:gd name="T54" fmla="*/ 64 w 478"/>
                <a:gd name="T55" fmla="*/ 349 h 614"/>
                <a:gd name="T56" fmla="*/ 54 w 478"/>
                <a:gd name="T57" fmla="*/ 320 h 614"/>
                <a:gd name="T58" fmla="*/ 42 w 478"/>
                <a:gd name="T59" fmla="*/ 286 h 614"/>
                <a:gd name="T60" fmla="*/ 32 w 478"/>
                <a:gd name="T61" fmla="*/ 257 h 614"/>
                <a:gd name="T62" fmla="*/ 23 w 478"/>
                <a:gd name="T63" fmla="*/ 221 h 614"/>
                <a:gd name="T64" fmla="*/ 14 w 478"/>
                <a:gd name="T65" fmla="*/ 183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2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47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60 h 8"/>
                <a:gd name="T8" fmla="*/ 478 w 480"/>
                <a:gd name="T9" fmla="*/ 60 h 8"/>
                <a:gd name="T10" fmla="*/ 480 w 480"/>
                <a:gd name="T11" fmla="*/ 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3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4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43 h 126"/>
                <a:gd name="T2" fmla="*/ 5 w 15"/>
                <a:gd name="T3" fmla="*/ 143 h 126"/>
                <a:gd name="T4" fmla="*/ 35 w 15"/>
                <a:gd name="T5" fmla="*/ 103 h 126"/>
                <a:gd name="T6" fmla="*/ 37 w 15"/>
                <a:gd name="T7" fmla="*/ 48 h 126"/>
                <a:gd name="T8" fmla="*/ 42 w 15"/>
                <a:gd name="T9" fmla="*/ 18 h 126"/>
                <a:gd name="T10" fmla="*/ 42 w 15"/>
                <a:gd name="T11" fmla="*/ 1 h 126"/>
                <a:gd name="T12" fmla="*/ 31 w 15"/>
                <a:gd name="T13" fmla="*/ 0 h 126"/>
                <a:gd name="T14" fmla="*/ 31 w 15"/>
                <a:gd name="T15" fmla="*/ 18 h 126"/>
                <a:gd name="T16" fmla="*/ 29 w 15"/>
                <a:gd name="T17" fmla="*/ 48 h 126"/>
                <a:gd name="T18" fmla="*/ 5 w 15"/>
                <a:gd name="T19" fmla="*/ 101 h 126"/>
                <a:gd name="T20" fmla="*/ 0 w 15"/>
                <a:gd name="T21" fmla="*/ 143 h 126"/>
                <a:gd name="T22" fmla="*/ 0 w 15"/>
                <a:gd name="T23" fmla="*/ 143 h 126"/>
                <a:gd name="T24" fmla="*/ 5 w 15"/>
                <a:gd name="T25" fmla="*/ 14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5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2 h 139"/>
                <a:gd name="T2" fmla="*/ 6 w 34"/>
                <a:gd name="T3" fmla="*/ 122 h 139"/>
                <a:gd name="T4" fmla="*/ 35 w 34"/>
                <a:gd name="T5" fmla="*/ 82 h 139"/>
                <a:gd name="T6" fmla="*/ 41 w 34"/>
                <a:gd name="T7" fmla="*/ 67 h 139"/>
                <a:gd name="T8" fmla="*/ 46 w 34"/>
                <a:gd name="T9" fmla="*/ 36 h 139"/>
                <a:gd name="T10" fmla="*/ 51 w 34"/>
                <a:gd name="T11" fmla="*/ 0 h 139"/>
                <a:gd name="T12" fmla="*/ 46 w 34"/>
                <a:gd name="T13" fmla="*/ 0 h 139"/>
                <a:gd name="T14" fmla="*/ 41 w 34"/>
                <a:gd name="T15" fmla="*/ 34 h 139"/>
                <a:gd name="T16" fmla="*/ 36 w 34"/>
                <a:gd name="T17" fmla="*/ 65 h 139"/>
                <a:gd name="T18" fmla="*/ 13 w 34"/>
                <a:gd name="T19" fmla="*/ 80 h 139"/>
                <a:gd name="T20" fmla="*/ 0 w 34"/>
                <a:gd name="T21" fmla="*/ 122 h 139"/>
                <a:gd name="T22" fmla="*/ 0 w 34"/>
                <a:gd name="T23" fmla="*/ 122 h 139"/>
                <a:gd name="T24" fmla="*/ 6 w 34"/>
                <a:gd name="T25" fmla="*/ 12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6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7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8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26 w 44"/>
                <a:gd name="T7" fmla="*/ 43 h 43"/>
                <a:gd name="T8" fmla="*/ 2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9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62 h 90"/>
                <a:gd name="T8" fmla="*/ 35 w 66"/>
                <a:gd name="T9" fmla="*/ 78 h 90"/>
                <a:gd name="T10" fmla="*/ 45 w 66"/>
                <a:gd name="T11" fmla="*/ 87 h 90"/>
                <a:gd name="T12" fmla="*/ 54 w 66"/>
                <a:gd name="T13" fmla="*/ 100 h 90"/>
                <a:gd name="T14" fmla="*/ 61 w 66"/>
                <a:gd name="T15" fmla="*/ 107 h 90"/>
                <a:gd name="T16" fmla="*/ 66 w 66"/>
                <a:gd name="T17" fmla="*/ 102 h 90"/>
                <a:gd name="T18" fmla="*/ 59 w 66"/>
                <a:gd name="T19" fmla="*/ 95 h 90"/>
                <a:gd name="T20" fmla="*/ 48 w 66"/>
                <a:gd name="T21" fmla="*/ 82 h 90"/>
                <a:gd name="T22" fmla="*/ 40 w 66"/>
                <a:gd name="T23" fmla="*/ 7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0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74 w 103"/>
                <a:gd name="T13" fmla="*/ 114 h 174"/>
                <a:gd name="T14" fmla="*/ 87 w 103"/>
                <a:gd name="T15" fmla="*/ 130 h 174"/>
                <a:gd name="T16" fmla="*/ 99 w 103"/>
                <a:gd name="T17" fmla="*/ 150 h 174"/>
                <a:gd name="T18" fmla="*/ 115 w 103"/>
                <a:gd name="T19" fmla="*/ 174 h 174"/>
                <a:gd name="T20" fmla="*/ 120 w 103"/>
                <a:gd name="T21" fmla="*/ 170 h 174"/>
                <a:gd name="T22" fmla="*/ 105 w 103"/>
                <a:gd name="T23" fmla="*/ 147 h 174"/>
                <a:gd name="T24" fmla="*/ 91 w 103"/>
                <a:gd name="T25" fmla="*/ 127 h 174"/>
                <a:gd name="T26" fmla="*/ 7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1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3 h 181"/>
                <a:gd name="T10" fmla="*/ 44 w 50"/>
                <a:gd name="T11" fmla="*/ 164 h 181"/>
                <a:gd name="T12" fmla="*/ 50 w 50"/>
                <a:gd name="T13" fmla="*/ 160 h 181"/>
                <a:gd name="T14" fmla="*/ 31 w 50"/>
                <a:gd name="T15" fmla="*/ 10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2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20 h 148"/>
                <a:gd name="T10" fmla="*/ 4 w 12"/>
                <a:gd name="T11" fmla="*/ 165 h 148"/>
                <a:gd name="T12" fmla="*/ 12 w 12"/>
                <a:gd name="T13" fmla="*/ 165 h 148"/>
                <a:gd name="T14" fmla="*/ 7 w 12"/>
                <a:gd name="T15" fmla="*/ 12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3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1 h 655"/>
                <a:gd name="T26" fmla="*/ 421 w 514"/>
                <a:gd name="T27" fmla="*/ 438 h 655"/>
                <a:gd name="T28" fmla="*/ 396 w 514"/>
                <a:gd name="T29" fmla="*/ 487 h 655"/>
                <a:gd name="T30" fmla="*/ 359 w 514"/>
                <a:gd name="T31" fmla="*/ 539 h 655"/>
                <a:gd name="T32" fmla="*/ 316 w 514"/>
                <a:gd name="T33" fmla="*/ 588 h 655"/>
                <a:gd name="T34" fmla="*/ 280 w 514"/>
                <a:gd name="T35" fmla="*/ 624 h 655"/>
                <a:gd name="T36" fmla="*/ 269 w 514"/>
                <a:gd name="T37" fmla="*/ 635 h 655"/>
                <a:gd name="T38" fmla="*/ 265 w 514"/>
                <a:gd name="T39" fmla="*/ 638 h 655"/>
                <a:gd name="T40" fmla="*/ 259 w 514"/>
                <a:gd name="T41" fmla="*/ 633 h 655"/>
                <a:gd name="T42" fmla="*/ 247 w 514"/>
                <a:gd name="T43" fmla="*/ 624 h 655"/>
                <a:gd name="T44" fmla="*/ 226 w 514"/>
                <a:gd name="T45" fmla="*/ 608 h 655"/>
                <a:gd name="T46" fmla="*/ 218 w 514"/>
                <a:gd name="T47" fmla="*/ 599 h 655"/>
                <a:gd name="T48" fmla="*/ 206 w 514"/>
                <a:gd name="T49" fmla="*/ 583 h 655"/>
                <a:gd name="T50" fmla="*/ 185 w 514"/>
                <a:gd name="T51" fmla="*/ 559 h 655"/>
                <a:gd name="T52" fmla="*/ 160 w 514"/>
                <a:gd name="T53" fmla="*/ 521 h 655"/>
                <a:gd name="T54" fmla="*/ 116 w 514"/>
                <a:gd name="T55" fmla="*/ 445 h 655"/>
                <a:gd name="T56" fmla="*/ 82 w 514"/>
                <a:gd name="T57" fmla="*/ 373 h 655"/>
                <a:gd name="T58" fmla="*/ 65 w 514"/>
                <a:gd name="T59" fmla="*/ 33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4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58 h 175"/>
                <a:gd name="T6" fmla="*/ 15 w 184"/>
                <a:gd name="T7" fmla="*/ 158 h 175"/>
                <a:gd name="T8" fmla="*/ 15 w 184"/>
                <a:gd name="T9" fmla="*/ 158 h 175"/>
                <a:gd name="T10" fmla="*/ 17 w 184"/>
                <a:gd name="T11" fmla="*/ 158 h 175"/>
                <a:gd name="T12" fmla="*/ 18 w 184"/>
                <a:gd name="T13" fmla="*/ 155 h 175"/>
                <a:gd name="T14" fmla="*/ 17 w 184"/>
                <a:gd name="T15" fmla="*/ 151 h 175"/>
                <a:gd name="T16" fmla="*/ 15 w 184"/>
                <a:gd name="T17" fmla="*/ 144 h 175"/>
                <a:gd name="T18" fmla="*/ 15 w 184"/>
                <a:gd name="T19" fmla="*/ 140 h 175"/>
                <a:gd name="T20" fmla="*/ 15 w 184"/>
                <a:gd name="T21" fmla="*/ 137 h 175"/>
                <a:gd name="T22" fmla="*/ 15 w 184"/>
                <a:gd name="T23" fmla="*/ 131 h 175"/>
                <a:gd name="T24" fmla="*/ 13 w 184"/>
                <a:gd name="T25" fmla="*/ 122 h 175"/>
                <a:gd name="T26" fmla="*/ 12 w 184"/>
                <a:gd name="T27" fmla="*/ 115 h 175"/>
                <a:gd name="T28" fmla="*/ 10 w 184"/>
                <a:gd name="T29" fmla="*/ 106 h 175"/>
                <a:gd name="T30" fmla="*/ 8 w 184"/>
                <a:gd name="T31" fmla="*/ 95 h 175"/>
                <a:gd name="T32" fmla="*/ 8 w 184"/>
                <a:gd name="T33" fmla="*/ 87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5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7 w 58"/>
                <a:gd name="T15" fmla="*/ 6 h 89"/>
                <a:gd name="T16" fmla="*/ 50 w 58"/>
                <a:gd name="T17" fmla="*/ 4 h 89"/>
                <a:gd name="T18" fmla="*/ 57 w 58"/>
                <a:gd name="T19" fmla="*/ 2 h 89"/>
                <a:gd name="T20" fmla="*/ 58 w 58"/>
                <a:gd name="T21" fmla="*/ 4 h 89"/>
                <a:gd name="T22" fmla="*/ 58 w 58"/>
                <a:gd name="T23" fmla="*/ 7 h 89"/>
                <a:gd name="T24" fmla="*/ 58 w 58"/>
                <a:gd name="T25" fmla="*/ 9 h 89"/>
                <a:gd name="T26" fmla="*/ 60 w 58"/>
                <a:gd name="T27" fmla="*/ 27 h 89"/>
                <a:gd name="T28" fmla="*/ 55 w 58"/>
                <a:gd name="T29" fmla="*/ 33 h 89"/>
                <a:gd name="T30" fmla="*/ 50 w 58"/>
                <a:gd name="T31" fmla="*/ 34 h 89"/>
                <a:gd name="T32" fmla="*/ 50 w 58"/>
                <a:gd name="T33" fmla="*/ 42 h 89"/>
                <a:gd name="T34" fmla="*/ 53 w 58"/>
                <a:gd name="T35" fmla="*/ 45 h 89"/>
                <a:gd name="T36" fmla="*/ 55 w 58"/>
                <a:gd name="T37" fmla="*/ 54 h 89"/>
                <a:gd name="T38" fmla="*/ 58 w 58"/>
                <a:gd name="T39" fmla="*/ 33 h 89"/>
                <a:gd name="T40" fmla="*/ 60 w 58"/>
                <a:gd name="T41" fmla="*/ 31 h 89"/>
                <a:gd name="T42" fmla="*/ 63 w 58"/>
                <a:gd name="T43" fmla="*/ 31 h 89"/>
                <a:gd name="T44" fmla="*/ 68 w 58"/>
                <a:gd name="T45" fmla="*/ 31 h 89"/>
                <a:gd name="T46" fmla="*/ 75 w 58"/>
                <a:gd name="T47" fmla="*/ 38 h 89"/>
                <a:gd name="T48" fmla="*/ 68 w 58"/>
                <a:gd name="T49" fmla="*/ 40 h 89"/>
                <a:gd name="T50" fmla="*/ 63 w 58"/>
                <a:gd name="T51" fmla="*/ 34 h 89"/>
                <a:gd name="T52" fmla="*/ 60 w 58"/>
                <a:gd name="T53" fmla="*/ 34 h 89"/>
                <a:gd name="T54" fmla="*/ 58 w 58"/>
                <a:gd name="T55" fmla="*/ 36 h 89"/>
                <a:gd name="T56" fmla="*/ 60 w 58"/>
                <a:gd name="T57" fmla="*/ 40 h 89"/>
                <a:gd name="T58" fmla="*/ 60 w 58"/>
                <a:gd name="T59" fmla="*/ 51 h 89"/>
                <a:gd name="T60" fmla="*/ 53 w 58"/>
                <a:gd name="T61" fmla="*/ 62 h 89"/>
                <a:gd name="T62" fmla="*/ 57 w 58"/>
                <a:gd name="T63" fmla="*/ 81 h 89"/>
                <a:gd name="T64" fmla="*/ 5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7 w 58"/>
                <a:gd name="T71" fmla="*/ 76 h 89"/>
                <a:gd name="T72" fmla="*/ 4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6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8 w 56"/>
                <a:gd name="T21" fmla="*/ 4 h 89"/>
                <a:gd name="T22" fmla="*/ 28 w 56"/>
                <a:gd name="T23" fmla="*/ 7 h 89"/>
                <a:gd name="T24" fmla="*/ 28 w 56"/>
                <a:gd name="T25" fmla="*/ 11 h 89"/>
                <a:gd name="T26" fmla="*/ 28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8 w 56"/>
                <a:gd name="T39" fmla="*/ 33 h 89"/>
                <a:gd name="T40" fmla="*/ 28 w 56"/>
                <a:gd name="T41" fmla="*/ 31 h 89"/>
                <a:gd name="T42" fmla="*/ 29 w 56"/>
                <a:gd name="T43" fmla="*/ 31 h 89"/>
                <a:gd name="T44" fmla="*/ 36 w 56"/>
                <a:gd name="T45" fmla="*/ 33 h 89"/>
                <a:gd name="T46" fmla="*/ 39 w 56"/>
                <a:gd name="T47" fmla="*/ 38 h 89"/>
                <a:gd name="T48" fmla="*/ 31 w 56"/>
                <a:gd name="T49" fmla="*/ 40 h 89"/>
                <a:gd name="T50" fmla="*/ 29 w 56"/>
                <a:gd name="T51" fmla="*/ 34 h 89"/>
                <a:gd name="T52" fmla="*/ 28 w 56"/>
                <a:gd name="T53" fmla="*/ 34 h 89"/>
                <a:gd name="T54" fmla="*/ 28 w 56"/>
                <a:gd name="T55" fmla="*/ 36 h 89"/>
                <a:gd name="T56" fmla="*/ 28 w 56"/>
                <a:gd name="T57" fmla="*/ 42 h 89"/>
                <a:gd name="T58" fmla="*/ 28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7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45 w 56"/>
                <a:gd name="T15" fmla="*/ 6 h 87"/>
                <a:gd name="T16" fmla="*/ 47 w 56"/>
                <a:gd name="T17" fmla="*/ 4 h 87"/>
                <a:gd name="T18" fmla="*/ 55 w 56"/>
                <a:gd name="T19" fmla="*/ 0 h 87"/>
                <a:gd name="T20" fmla="*/ 56 w 56"/>
                <a:gd name="T21" fmla="*/ 4 h 87"/>
                <a:gd name="T22" fmla="*/ 56 w 56"/>
                <a:gd name="T23" fmla="*/ 8 h 87"/>
                <a:gd name="T24" fmla="*/ 60 w 56"/>
                <a:gd name="T25" fmla="*/ 9 h 87"/>
                <a:gd name="T26" fmla="*/ 58 w 56"/>
                <a:gd name="T27" fmla="*/ 27 h 87"/>
                <a:gd name="T28" fmla="*/ 53 w 56"/>
                <a:gd name="T29" fmla="*/ 33 h 87"/>
                <a:gd name="T30" fmla="*/ 50 w 56"/>
                <a:gd name="T31" fmla="*/ 35 h 87"/>
                <a:gd name="T32" fmla="*/ 50 w 56"/>
                <a:gd name="T33" fmla="*/ 44 h 87"/>
                <a:gd name="T34" fmla="*/ 53 w 56"/>
                <a:gd name="T35" fmla="*/ 45 h 87"/>
                <a:gd name="T36" fmla="*/ 55 w 56"/>
                <a:gd name="T37" fmla="*/ 56 h 87"/>
                <a:gd name="T38" fmla="*/ 56 w 56"/>
                <a:gd name="T39" fmla="*/ 33 h 87"/>
                <a:gd name="T40" fmla="*/ 60 w 56"/>
                <a:gd name="T41" fmla="*/ 29 h 87"/>
                <a:gd name="T42" fmla="*/ 63 w 56"/>
                <a:gd name="T43" fmla="*/ 29 h 87"/>
                <a:gd name="T44" fmla="*/ 70 w 56"/>
                <a:gd name="T45" fmla="*/ 33 h 87"/>
                <a:gd name="T46" fmla="*/ 73 w 56"/>
                <a:gd name="T47" fmla="*/ 38 h 87"/>
                <a:gd name="T48" fmla="*/ 65 w 56"/>
                <a:gd name="T49" fmla="*/ 38 h 87"/>
                <a:gd name="T50" fmla="*/ 63 w 56"/>
                <a:gd name="T51" fmla="*/ 35 h 87"/>
                <a:gd name="T52" fmla="*/ 60 w 56"/>
                <a:gd name="T53" fmla="*/ 35 h 87"/>
                <a:gd name="T54" fmla="*/ 58 w 56"/>
                <a:gd name="T55" fmla="*/ 36 h 87"/>
                <a:gd name="T56" fmla="*/ 58 w 56"/>
                <a:gd name="T57" fmla="*/ 40 h 87"/>
                <a:gd name="T58" fmla="*/ 60 w 56"/>
                <a:gd name="T59" fmla="*/ 51 h 87"/>
                <a:gd name="T60" fmla="*/ 52 w 56"/>
                <a:gd name="T61" fmla="*/ 62 h 87"/>
                <a:gd name="T62" fmla="*/ 5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7 w 56"/>
                <a:gd name="T71" fmla="*/ 76 h 87"/>
                <a:gd name="T72" fmla="*/ 4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8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6 h 124"/>
                <a:gd name="T2" fmla="*/ 72 w 146"/>
                <a:gd name="T3" fmla="*/ 0 h 124"/>
                <a:gd name="T4" fmla="*/ 129 w 146"/>
                <a:gd name="T5" fmla="*/ 116 h 124"/>
                <a:gd name="T6" fmla="*/ 129 w 146"/>
                <a:gd name="T7" fmla="*/ 139 h 124"/>
                <a:gd name="T8" fmla="*/ 72 w 146"/>
                <a:gd name="T9" fmla="*/ 30 h 124"/>
                <a:gd name="T10" fmla="*/ 2 w 146"/>
                <a:gd name="T11" fmla="*/ 141 h 124"/>
                <a:gd name="T12" fmla="*/ 0 w 146"/>
                <a:gd name="T13" fmla="*/ 11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9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54 h 171"/>
                <a:gd name="T2" fmla="*/ 5 w 5"/>
                <a:gd name="T3" fmla="*/ 15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2 h 171"/>
                <a:gd name="T10" fmla="*/ 3 w 5"/>
                <a:gd name="T11" fmla="*/ 154 h 171"/>
                <a:gd name="T12" fmla="*/ 3 w 5"/>
                <a:gd name="T13" fmla="*/ 154 h 171"/>
                <a:gd name="T14" fmla="*/ 5 w 5"/>
                <a:gd name="T15" fmla="*/ 154 h 171"/>
                <a:gd name="T16" fmla="*/ 5 w 5"/>
                <a:gd name="T17" fmla="*/ 152 h 171"/>
                <a:gd name="T18" fmla="*/ 3 w 5"/>
                <a:gd name="T19" fmla="*/ 15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0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1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88 w 505"/>
                <a:gd name="T1" fmla="*/ 7 h 9"/>
                <a:gd name="T2" fmla="*/ 48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88 w 505"/>
                <a:gd name="T9" fmla="*/ 7 h 9"/>
                <a:gd name="T10" fmla="*/ 48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2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54 h 37"/>
                <a:gd name="T2" fmla="*/ 3 w 6"/>
                <a:gd name="T3" fmla="*/ 5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53 h 37"/>
                <a:gd name="T14" fmla="*/ 0 w 6"/>
                <a:gd name="T15" fmla="*/ 53 h 37"/>
                <a:gd name="T16" fmla="*/ 3 w 6"/>
                <a:gd name="T17" fmla="*/ 5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3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14 h 131"/>
                <a:gd name="T2" fmla="*/ 5 w 16"/>
                <a:gd name="T3" fmla="*/ 114 h 131"/>
                <a:gd name="T4" fmla="*/ 11 w 16"/>
                <a:gd name="T5" fmla="*/ 6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69 h 131"/>
                <a:gd name="T20" fmla="*/ 0 w 16"/>
                <a:gd name="T21" fmla="*/ 113 h 131"/>
                <a:gd name="T22" fmla="*/ 0 w 16"/>
                <a:gd name="T23" fmla="*/ 113 h 131"/>
                <a:gd name="T24" fmla="*/ 5 w 16"/>
                <a:gd name="T25" fmla="*/ 11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4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9 w 110"/>
                <a:gd name="T13" fmla="*/ 223 h 344"/>
                <a:gd name="T14" fmla="*/ 91 w 110"/>
                <a:gd name="T15" fmla="*/ 182 h 344"/>
                <a:gd name="T16" fmla="*/ 102 w 110"/>
                <a:gd name="T17" fmla="*/ 139 h 344"/>
                <a:gd name="T18" fmla="*/ 112 w 110"/>
                <a:gd name="T19" fmla="*/ 93 h 344"/>
                <a:gd name="T20" fmla="*/ 120 w 110"/>
                <a:gd name="T21" fmla="*/ 48 h 344"/>
                <a:gd name="T22" fmla="*/ 127 w 110"/>
                <a:gd name="T23" fmla="*/ 1 h 344"/>
                <a:gd name="T24" fmla="*/ 122 w 110"/>
                <a:gd name="T25" fmla="*/ 0 h 344"/>
                <a:gd name="T26" fmla="*/ 114 w 110"/>
                <a:gd name="T27" fmla="*/ 47 h 344"/>
                <a:gd name="T28" fmla="*/ 105 w 110"/>
                <a:gd name="T29" fmla="*/ 93 h 344"/>
                <a:gd name="T30" fmla="*/ 97 w 110"/>
                <a:gd name="T31" fmla="*/ 137 h 344"/>
                <a:gd name="T32" fmla="*/ 86 w 110"/>
                <a:gd name="T33" fmla="*/ 180 h 344"/>
                <a:gd name="T34" fmla="*/ 7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5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84 w 131"/>
                <a:gd name="T13" fmla="*/ 90 h 155"/>
                <a:gd name="T14" fmla="*/ 105 w 131"/>
                <a:gd name="T15" fmla="*/ 65 h 155"/>
                <a:gd name="T16" fmla="*/ 128 w 131"/>
                <a:gd name="T17" fmla="*/ 34 h 155"/>
                <a:gd name="T18" fmla="*/ 148 w 131"/>
                <a:gd name="T19" fmla="*/ 3 h 155"/>
                <a:gd name="T20" fmla="*/ 143 w 131"/>
                <a:gd name="T21" fmla="*/ 0 h 155"/>
                <a:gd name="T22" fmla="*/ 122 w 131"/>
                <a:gd name="T23" fmla="*/ 30 h 155"/>
                <a:gd name="T24" fmla="*/ 10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6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24 w 46"/>
                <a:gd name="T11" fmla="*/ 40 h 40"/>
                <a:gd name="T12" fmla="*/ 29 w 46"/>
                <a:gd name="T13" fmla="*/ 34 h 40"/>
                <a:gd name="T14" fmla="*/ 23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7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0 w 82"/>
                <a:gd name="T9" fmla="*/ 97 h 108"/>
                <a:gd name="T10" fmla="*/ 62 w 82"/>
                <a:gd name="T11" fmla="*/ 108 h 108"/>
                <a:gd name="T12" fmla="*/ 65 w 82"/>
                <a:gd name="T13" fmla="*/ 104 h 108"/>
                <a:gd name="T14" fmla="*/ 55 w 82"/>
                <a:gd name="T15" fmla="*/ 92 h 108"/>
                <a:gd name="T16" fmla="*/ 41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8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8 h 186"/>
                <a:gd name="T14" fmla="*/ 57 w 92"/>
                <a:gd name="T15" fmla="*/ 153 h 186"/>
                <a:gd name="T16" fmla="*/ 71 w 92"/>
                <a:gd name="T17" fmla="*/ 178 h 186"/>
                <a:gd name="T18" fmla="*/ 87 w 92"/>
                <a:gd name="T19" fmla="*/ 203 h 186"/>
                <a:gd name="T20" fmla="*/ 92 w 92"/>
                <a:gd name="T21" fmla="*/ 202 h 186"/>
                <a:gd name="T22" fmla="*/ 77 w 92"/>
                <a:gd name="T23" fmla="*/ 174 h 186"/>
                <a:gd name="T24" fmla="*/ 62 w 92"/>
                <a:gd name="T25" fmla="*/ 149 h 186"/>
                <a:gd name="T26" fmla="*/ 51 w 92"/>
                <a:gd name="T27" fmla="*/ 12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9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0 h 173"/>
                <a:gd name="T10" fmla="*/ 43 w 50"/>
                <a:gd name="T11" fmla="*/ 156 h 173"/>
                <a:gd name="T12" fmla="*/ 50 w 50"/>
                <a:gd name="T13" fmla="*/ 154 h 173"/>
                <a:gd name="T14" fmla="*/ 38 w 50"/>
                <a:gd name="T15" fmla="*/ 11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0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1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2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8 w 352"/>
                <a:gd name="T1" fmla="*/ 1 h 456"/>
                <a:gd name="T2" fmla="*/ 246 w 352"/>
                <a:gd name="T3" fmla="*/ 14 h 456"/>
                <a:gd name="T4" fmla="*/ 233 w 352"/>
                <a:gd name="T5" fmla="*/ 41 h 456"/>
                <a:gd name="T6" fmla="*/ 222 w 352"/>
                <a:gd name="T7" fmla="*/ 90 h 456"/>
                <a:gd name="T8" fmla="*/ 215 w 352"/>
                <a:gd name="T9" fmla="*/ 149 h 456"/>
                <a:gd name="T10" fmla="*/ 212 w 352"/>
                <a:gd name="T11" fmla="*/ 193 h 456"/>
                <a:gd name="T12" fmla="*/ 215 w 352"/>
                <a:gd name="T13" fmla="*/ 211 h 456"/>
                <a:gd name="T14" fmla="*/ 222 w 352"/>
                <a:gd name="T15" fmla="*/ 211 h 456"/>
                <a:gd name="T16" fmla="*/ 238 w 352"/>
                <a:gd name="T17" fmla="*/ 211 h 456"/>
                <a:gd name="T18" fmla="*/ 266 w 352"/>
                <a:gd name="T19" fmla="*/ 211 h 456"/>
                <a:gd name="T20" fmla="*/ 304 w 352"/>
                <a:gd name="T21" fmla="*/ 205 h 456"/>
                <a:gd name="T22" fmla="*/ 336 w 352"/>
                <a:gd name="T23" fmla="*/ 196 h 456"/>
                <a:gd name="T24" fmla="*/ 353 w 352"/>
                <a:gd name="T25" fmla="*/ 186 h 456"/>
                <a:gd name="T26" fmla="*/ 369 w 352"/>
                <a:gd name="T27" fmla="*/ 166 h 456"/>
                <a:gd name="T28" fmla="*/ 358 w 352"/>
                <a:gd name="T29" fmla="*/ 264 h 456"/>
                <a:gd name="T30" fmla="*/ 336 w 352"/>
                <a:gd name="T31" fmla="*/ 253 h 456"/>
                <a:gd name="T32" fmla="*/ 308 w 352"/>
                <a:gd name="T33" fmla="*/ 244 h 456"/>
                <a:gd name="T34" fmla="*/ 279 w 352"/>
                <a:gd name="T35" fmla="*/ 239 h 456"/>
                <a:gd name="T36" fmla="*/ 254 w 352"/>
                <a:gd name="T37" fmla="*/ 235 h 456"/>
                <a:gd name="T38" fmla="*/ 227 w 352"/>
                <a:gd name="T39" fmla="*/ 234 h 456"/>
                <a:gd name="T40" fmla="*/ 222 w 352"/>
                <a:gd name="T41" fmla="*/ 234 h 456"/>
                <a:gd name="T42" fmla="*/ 212 w 352"/>
                <a:gd name="T43" fmla="*/ 235 h 456"/>
                <a:gd name="T44" fmla="*/ 212 w 352"/>
                <a:gd name="T45" fmla="*/ 253 h 456"/>
                <a:gd name="T46" fmla="*/ 212 w 352"/>
                <a:gd name="T47" fmla="*/ 273 h 456"/>
                <a:gd name="T48" fmla="*/ 217 w 352"/>
                <a:gd name="T49" fmla="*/ 335 h 456"/>
                <a:gd name="T50" fmla="*/ 227 w 352"/>
                <a:gd name="T51" fmla="*/ 392 h 456"/>
                <a:gd name="T52" fmla="*/ 235 w 352"/>
                <a:gd name="T53" fmla="*/ 416 h 456"/>
                <a:gd name="T54" fmla="*/ 251 w 352"/>
                <a:gd name="T55" fmla="*/ 437 h 456"/>
                <a:gd name="T56" fmla="*/ 116 w 352"/>
                <a:gd name="T57" fmla="*/ 437 h 456"/>
                <a:gd name="T58" fmla="*/ 124 w 352"/>
                <a:gd name="T59" fmla="*/ 423 h 456"/>
                <a:gd name="T60" fmla="*/ 139 w 352"/>
                <a:gd name="T61" fmla="*/ 391 h 456"/>
                <a:gd name="T62" fmla="*/ 144 w 352"/>
                <a:gd name="T63" fmla="*/ 376 h 456"/>
                <a:gd name="T64" fmla="*/ 149 w 352"/>
                <a:gd name="T65" fmla="*/ 362 h 456"/>
                <a:gd name="T66" fmla="*/ 152 w 352"/>
                <a:gd name="T67" fmla="*/ 336 h 456"/>
                <a:gd name="T68" fmla="*/ 159 w 352"/>
                <a:gd name="T69" fmla="*/ 295 h 456"/>
                <a:gd name="T70" fmla="*/ 160 w 352"/>
                <a:gd name="T71" fmla="*/ 253 h 456"/>
                <a:gd name="T72" fmla="*/ 159 w 352"/>
                <a:gd name="T73" fmla="*/ 237 h 456"/>
                <a:gd name="T74" fmla="*/ 154 w 352"/>
                <a:gd name="T75" fmla="*/ 235 h 456"/>
                <a:gd name="T76" fmla="*/ 149 w 352"/>
                <a:gd name="T77" fmla="*/ 235 h 456"/>
                <a:gd name="T78" fmla="*/ 134 w 352"/>
                <a:gd name="T79" fmla="*/ 234 h 456"/>
                <a:gd name="T80" fmla="*/ 105 w 352"/>
                <a:gd name="T81" fmla="*/ 235 h 456"/>
                <a:gd name="T82" fmla="*/ 75 w 352"/>
                <a:gd name="T83" fmla="*/ 239 h 456"/>
                <a:gd name="T84" fmla="*/ 44 w 352"/>
                <a:gd name="T85" fmla="*/ 248 h 456"/>
                <a:gd name="T86" fmla="*/ 19 w 352"/>
                <a:gd name="T87" fmla="*/ 259 h 456"/>
                <a:gd name="T88" fmla="*/ 1 w 352"/>
                <a:gd name="T89" fmla="*/ 26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3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4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5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7 w 20"/>
                <a:gd name="T7" fmla="*/ 20 h 45"/>
                <a:gd name="T8" fmla="*/ 34 w 20"/>
                <a:gd name="T9" fmla="*/ 13 h 45"/>
                <a:gd name="T10" fmla="*/ 44 w 20"/>
                <a:gd name="T11" fmla="*/ 6 h 45"/>
                <a:gd name="T12" fmla="*/ 38 w 20"/>
                <a:gd name="T13" fmla="*/ 0 h 45"/>
                <a:gd name="T14" fmla="*/ 2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6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7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82 h 65"/>
                <a:gd name="T2" fmla="*/ 5 w 12"/>
                <a:gd name="T3" fmla="*/ 82 h 65"/>
                <a:gd name="T4" fmla="*/ 5 w 12"/>
                <a:gd name="T5" fmla="*/ 69 h 65"/>
                <a:gd name="T6" fmla="*/ 7 w 12"/>
                <a:gd name="T7" fmla="*/ 5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55 h 65"/>
                <a:gd name="T18" fmla="*/ 2 w 12"/>
                <a:gd name="T19" fmla="*/ 67 h 65"/>
                <a:gd name="T20" fmla="*/ 0 w 12"/>
                <a:gd name="T21" fmla="*/ 82 h 65"/>
                <a:gd name="T22" fmla="*/ 0 w 12"/>
                <a:gd name="T23" fmla="*/ 82 h 65"/>
                <a:gd name="T24" fmla="*/ 5 w 12"/>
                <a:gd name="T25" fmla="*/ 8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8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9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52 w 35"/>
                <a:gd name="T1" fmla="*/ 0 h 7"/>
                <a:gd name="T2" fmla="*/ 5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56 h 7"/>
                <a:gd name="T10" fmla="*/ 9 w 35"/>
                <a:gd name="T11" fmla="*/ 64 h 7"/>
                <a:gd name="T12" fmla="*/ 52 w 35"/>
                <a:gd name="T13" fmla="*/ 64 h 7"/>
                <a:gd name="T14" fmla="*/ 52 w 35"/>
                <a:gd name="T15" fmla="*/ 64 h 7"/>
                <a:gd name="T16" fmla="*/ 5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0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39 w 56"/>
                <a:gd name="T1" fmla="*/ 0 h 10"/>
                <a:gd name="T2" fmla="*/ 39 w 56"/>
                <a:gd name="T3" fmla="*/ 0 h 10"/>
                <a:gd name="T4" fmla="*/ 28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28 w 56"/>
                <a:gd name="T19" fmla="*/ 5 h 10"/>
                <a:gd name="T20" fmla="*/ 39 w 56"/>
                <a:gd name="T21" fmla="*/ 5 h 10"/>
                <a:gd name="T22" fmla="*/ 39 w 56"/>
                <a:gd name="T23" fmla="*/ 5 h 10"/>
                <a:gd name="T24" fmla="*/ 3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1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6 w 41"/>
                <a:gd name="T1" fmla="*/ 0 h 18"/>
                <a:gd name="T2" fmla="*/ 56 w 41"/>
                <a:gd name="T3" fmla="*/ 0 h 18"/>
                <a:gd name="T4" fmla="*/ 48 w 41"/>
                <a:gd name="T5" fmla="*/ 4 h 18"/>
                <a:gd name="T6" fmla="*/ 4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40 w 41"/>
                <a:gd name="T17" fmla="*/ 9 h 18"/>
                <a:gd name="T18" fmla="*/ 49 w 41"/>
                <a:gd name="T19" fmla="*/ 9 h 18"/>
                <a:gd name="T20" fmla="*/ 58 w 41"/>
                <a:gd name="T21" fmla="*/ 5 h 18"/>
                <a:gd name="T22" fmla="*/ 58 w 41"/>
                <a:gd name="T23" fmla="*/ 5 h 18"/>
                <a:gd name="T24" fmla="*/ 5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2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3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9 h 124"/>
                <a:gd name="T2" fmla="*/ 5 w 5"/>
                <a:gd name="T3" fmla="*/ 13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6 h 124"/>
                <a:gd name="T10" fmla="*/ 2 w 5"/>
                <a:gd name="T11" fmla="*/ 139 h 124"/>
                <a:gd name="T12" fmla="*/ 2 w 5"/>
                <a:gd name="T13" fmla="*/ 139 h 124"/>
                <a:gd name="T14" fmla="*/ 5 w 5"/>
                <a:gd name="T15" fmla="*/ 141 h 124"/>
                <a:gd name="T16" fmla="*/ 5 w 5"/>
                <a:gd name="T17" fmla="*/ 136 h 124"/>
                <a:gd name="T18" fmla="*/ 2 w 5"/>
                <a:gd name="T19" fmla="*/ 13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4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40 w 13"/>
                <a:gd name="T5" fmla="*/ 5 h 10"/>
                <a:gd name="T6" fmla="*/ 43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5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6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7 w 32"/>
                <a:gd name="T5" fmla="*/ 34 h 16"/>
                <a:gd name="T6" fmla="*/ 47 w 32"/>
                <a:gd name="T7" fmla="*/ 43 h 16"/>
                <a:gd name="T8" fmla="*/ 50 w 32"/>
                <a:gd name="T9" fmla="*/ 32 h 16"/>
                <a:gd name="T10" fmla="*/ 3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7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8 h 16"/>
                <a:gd name="T8" fmla="*/ 28 w 56"/>
                <a:gd name="T9" fmla="*/ 34 h 16"/>
                <a:gd name="T10" fmla="*/ 37 w 56"/>
                <a:gd name="T11" fmla="*/ 43 h 16"/>
                <a:gd name="T12" fmla="*/ 39 w 56"/>
                <a:gd name="T13" fmla="*/ 28 h 16"/>
                <a:gd name="T14" fmla="*/ 2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8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16 w 32"/>
                <a:gd name="T7" fmla="*/ 9 h 9"/>
                <a:gd name="T8" fmla="*/ 16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9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0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1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3 h 112"/>
                <a:gd name="T2" fmla="*/ 9 w 18"/>
                <a:gd name="T3" fmla="*/ 93 h 112"/>
                <a:gd name="T4" fmla="*/ 9 w 18"/>
                <a:gd name="T5" fmla="*/ 6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67 h 112"/>
                <a:gd name="T20" fmla="*/ 9 w 18"/>
                <a:gd name="T21" fmla="*/ 95 h 112"/>
                <a:gd name="T22" fmla="*/ 9 w 18"/>
                <a:gd name="T23" fmla="*/ 95 h 112"/>
                <a:gd name="T24" fmla="*/ 9 w 18"/>
                <a:gd name="T25" fmla="*/ 9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2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43 w 16"/>
                <a:gd name="T1" fmla="*/ 29 h 32"/>
                <a:gd name="T2" fmla="*/ 43 w 16"/>
                <a:gd name="T3" fmla="*/ 29 h 32"/>
                <a:gd name="T4" fmla="*/ 3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26 w 16"/>
                <a:gd name="T11" fmla="*/ 18 h 32"/>
                <a:gd name="T12" fmla="*/ 36 w 16"/>
                <a:gd name="T13" fmla="*/ 32 h 32"/>
                <a:gd name="T14" fmla="*/ 36 w 16"/>
                <a:gd name="T15" fmla="*/ 32 h 32"/>
                <a:gd name="T16" fmla="*/ 4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3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4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64 h 7"/>
                <a:gd name="T4" fmla="*/ 123 w 123"/>
                <a:gd name="T5" fmla="*/ 49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5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30 w 13"/>
                <a:gd name="T1" fmla="*/ 0 h 16"/>
                <a:gd name="T2" fmla="*/ 30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43 w 13"/>
                <a:gd name="T13" fmla="*/ 5 h 16"/>
                <a:gd name="T14" fmla="*/ 43 w 13"/>
                <a:gd name="T15" fmla="*/ 5 h 16"/>
                <a:gd name="T16" fmla="*/ 30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6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40 h 41"/>
                <a:gd name="T6" fmla="*/ 0 w 23"/>
                <a:gd name="T7" fmla="*/ 53 h 41"/>
                <a:gd name="T8" fmla="*/ 5 w 23"/>
                <a:gd name="T9" fmla="*/ 58 h 41"/>
                <a:gd name="T10" fmla="*/ 13 w 23"/>
                <a:gd name="T11" fmla="*/ 4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7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8 h 39"/>
                <a:gd name="T8" fmla="*/ 5 w 16"/>
                <a:gd name="T9" fmla="*/ 44 h 39"/>
                <a:gd name="T10" fmla="*/ 0 w 16"/>
                <a:gd name="T11" fmla="*/ 55 h 39"/>
                <a:gd name="T12" fmla="*/ 6 w 16"/>
                <a:gd name="T13" fmla="*/ 56 h 39"/>
                <a:gd name="T14" fmla="*/ 10 w 16"/>
                <a:gd name="T15" fmla="*/ 46 h 39"/>
                <a:gd name="T16" fmla="*/ 11 w 16"/>
                <a:gd name="T17" fmla="*/ 4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8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30 w 13"/>
                <a:gd name="T1" fmla="*/ 0 h 58"/>
                <a:gd name="T2" fmla="*/ 30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1 h 58"/>
                <a:gd name="T12" fmla="*/ 5 w 13"/>
                <a:gd name="T13" fmla="*/ 41 h 58"/>
                <a:gd name="T14" fmla="*/ 30 w 13"/>
                <a:gd name="T15" fmla="*/ 29 h 58"/>
                <a:gd name="T16" fmla="*/ 34 w 13"/>
                <a:gd name="T17" fmla="*/ 27 h 58"/>
                <a:gd name="T18" fmla="*/ 40 w 13"/>
                <a:gd name="T19" fmla="*/ 14 h 58"/>
                <a:gd name="T20" fmla="*/ 43 w 13"/>
                <a:gd name="T21" fmla="*/ 0 h 58"/>
                <a:gd name="T22" fmla="*/ 43 w 13"/>
                <a:gd name="T23" fmla="*/ 0 h 58"/>
                <a:gd name="T24" fmla="*/ 30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9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0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55 w 6"/>
                <a:gd name="T5" fmla="*/ 7 h 16"/>
                <a:gd name="T6" fmla="*/ 1 w 6"/>
                <a:gd name="T7" fmla="*/ 5 h 16"/>
                <a:gd name="T8" fmla="*/ 1 w 6"/>
                <a:gd name="T9" fmla="*/ 28 h 16"/>
                <a:gd name="T10" fmla="*/ 1 w 6"/>
                <a:gd name="T11" fmla="*/ 43 h 16"/>
                <a:gd name="T12" fmla="*/ 88 w 6"/>
                <a:gd name="T13" fmla="*/ 38 h 16"/>
                <a:gd name="T14" fmla="*/ 88 w 6"/>
                <a:gd name="T15" fmla="*/ 28 h 16"/>
                <a:gd name="T16" fmla="*/ 88 w 6"/>
                <a:gd name="T17" fmla="*/ 7 h 16"/>
                <a:gd name="T18" fmla="*/ 8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1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5 w 30"/>
                <a:gd name="T11" fmla="*/ 9 h 9"/>
                <a:gd name="T12" fmla="*/ 15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2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43 h 16"/>
                <a:gd name="T2" fmla="*/ 1 w 65"/>
                <a:gd name="T3" fmla="*/ 43 h 16"/>
                <a:gd name="T4" fmla="*/ 16 w 65"/>
                <a:gd name="T5" fmla="*/ 32 h 16"/>
                <a:gd name="T6" fmla="*/ 29 w 65"/>
                <a:gd name="T7" fmla="*/ 28 h 16"/>
                <a:gd name="T8" fmla="*/ 63 w 65"/>
                <a:gd name="T9" fmla="*/ 28 h 16"/>
                <a:gd name="T10" fmla="*/ 82 w 65"/>
                <a:gd name="T11" fmla="*/ 7 h 16"/>
                <a:gd name="T12" fmla="*/ 82 w 65"/>
                <a:gd name="T13" fmla="*/ 0 h 16"/>
                <a:gd name="T14" fmla="*/ 6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8 h 16"/>
                <a:gd name="T22" fmla="*/ 0 w 65"/>
                <a:gd name="T23" fmla="*/ 28 h 16"/>
                <a:gd name="T24" fmla="*/ 1 w 65"/>
                <a:gd name="T25" fmla="*/ 4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3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45 h 22"/>
                <a:gd name="T2" fmla="*/ 1 w 42"/>
                <a:gd name="T3" fmla="*/ 45 h 22"/>
                <a:gd name="T4" fmla="*/ 9 w 42"/>
                <a:gd name="T5" fmla="*/ 37 h 22"/>
                <a:gd name="T6" fmla="*/ 18 w 42"/>
                <a:gd name="T7" fmla="*/ 3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30 h 22"/>
                <a:gd name="T20" fmla="*/ 0 w 42"/>
                <a:gd name="T21" fmla="*/ 37 h 22"/>
                <a:gd name="T22" fmla="*/ 0 w 42"/>
                <a:gd name="T23" fmla="*/ 37 h 22"/>
                <a:gd name="T24" fmla="*/ 1 w 42"/>
                <a:gd name="T25" fmla="*/ 4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4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5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6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44 w 20"/>
                <a:gd name="T1" fmla="*/ 29 h 18"/>
                <a:gd name="T2" fmla="*/ 44 w 20"/>
                <a:gd name="T3" fmla="*/ 29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44 w 20"/>
                <a:gd name="T13" fmla="*/ 43 h 18"/>
                <a:gd name="T14" fmla="*/ 44 w 20"/>
                <a:gd name="T15" fmla="*/ 43 h 18"/>
                <a:gd name="T16" fmla="*/ 44 w 20"/>
                <a:gd name="T17" fmla="*/ 29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7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8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9 w 30"/>
                <a:gd name="T1" fmla="*/ 8 h 13"/>
                <a:gd name="T2" fmla="*/ 49 w 30"/>
                <a:gd name="T3" fmla="*/ 8 h 13"/>
                <a:gd name="T4" fmla="*/ 3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45 w 30"/>
                <a:gd name="T13" fmla="*/ 13 h 13"/>
                <a:gd name="T14" fmla="*/ 45 w 30"/>
                <a:gd name="T15" fmla="*/ 13 h 13"/>
                <a:gd name="T16" fmla="*/ 49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9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24 w 41"/>
                <a:gd name="T1" fmla="*/ 1 h 9"/>
                <a:gd name="T2" fmla="*/ 2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24 w 41"/>
                <a:gd name="T13" fmla="*/ 4 h 9"/>
                <a:gd name="T14" fmla="*/ 24 w 41"/>
                <a:gd name="T15" fmla="*/ 4 h 9"/>
                <a:gd name="T16" fmla="*/ 2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0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53 w 39"/>
                <a:gd name="T1" fmla="*/ 0 h 13"/>
                <a:gd name="T2" fmla="*/ 53 w 39"/>
                <a:gd name="T3" fmla="*/ 0 h 13"/>
                <a:gd name="T4" fmla="*/ 45 w 39"/>
                <a:gd name="T5" fmla="*/ 5 h 13"/>
                <a:gd name="T6" fmla="*/ 3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7 w 39"/>
                <a:gd name="T17" fmla="*/ 13 h 13"/>
                <a:gd name="T18" fmla="*/ 46 w 39"/>
                <a:gd name="T19" fmla="*/ 11 h 13"/>
                <a:gd name="T20" fmla="*/ 56 w 39"/>
                <a:gd name="T21" fmla="*/ 5 h 13"/>
                <a:gd name="T22" fmla="*/ 56 w 39"/>
                <a:gd name="T23" fmla="*/ 5 h 13"/>
                <a:gd name="T24" fmla="*/ 5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1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36 h 20"/>
                <a:gd name="T6" fmla="*/ 3 w 10"/>
                <a:gd name="T7" fmla="*/ 44 h 20"/>
                <a:gd name="T8" fmla="*/ 8 w 10"/>
                <a:gd name="T9" fmla="*/ 40 h 20"/>
                <a:gd name="T10" fmla="*/ 8 w 10"/>
                <a:gd name="T11" fmla="*/ 34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34 h 20"/>
                <a:gd name="T38" fmla="*/ 3 w 10"/>
                <a:gd name="T39" fmla="*/ 36 h 20"/>
                <a:gd name="T40" fmla="*/ 7 w 10"/>
                <a:gd name="T41" fmla="*/ 40 h 20"/>
                <a:gd name="T42" fmla="*/ 7 w 10"/>
                <a:gd name="T43" fmla="*/ 34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2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3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6 h 63"/>
                <a:gd name="T10" fmla="*/ 30 w 13"/>
                <a:gd name="T11" fmla="*/ 80 h 63"/>
                <a:gd name="T12" fmla="*/ 43 w 13"/>
                <a:gd name="T13" fmla="*/ 80 h 63"/>
                <a:gd name="T14" fmla="*/ 40 w 13"/>
                <a:gd name="T15" fmla="*/ 55 h 63"/>
                <a:gd name="T16" fmla="*/ 30 w 13"/>
                <a:gd name="T17" fmla="*/ 25 h 63"/>
                <a:gd name="T18" fmla="*/ 2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4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2 h 49"/>
                <a:gd name="T8" fmla="*/ 9 w 18"/>
                <a:gd name="T9" fmla="*/ 19 h 49"/>
                <a:gd name="T10" fmla="*/ 9 w 18"/>
                <a:gd name="T11" fmla="*/ 25 h 49"/>
                <a:gd name="T12" fmla="*/ 9 w 18"/>
                <a:gd name="T13" fmla="*/ 25 h 49"/>
                <a:gd name="T14" fmla="*/ 9 w 18"/>
                <a:gd name="T15" fmla="*/ 17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5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34 w 25"/>
                <a:gd name="T9" fmla="*/ 29 h 38"/>
                <a:gd name="T10" fmla="*/ 37 w 25"/>
                <a:gd name="T11" fmla="*/ 38 h 38"/>
                <a:gd name="T12" fmla="*/ 46 w 25"/>
                <a:gd name="T13" fmla="*/ 36 h 38"/>
                <a:gd name="T14" fmla="*/ 37 w 25"/>
                <a:gd name="T15" fmla="*/ 25 h 38"/>
                <a:gd name="T16" fmla="*/ 3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6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3556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3557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58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3559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0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53482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35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88" tIns="47894" rIns="95788" bIns="47894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150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1509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1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22211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53" r:id="rId1"/>
    <p:sldLayoutId id="2147486754" r:id="rId2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77" algn="ctr" defTabSz="957214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353" algn="ctr" defTabSz="957214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530" algn="ctr" defTabSz="957214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706" algn="ctr" defTabSz="957214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891" indent="-239701" algn="l" defTabSz="957214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068" indent="-239701" algn="l" defTabSz="957214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245" indent="-239701" algn="l" defTabSz="957214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421" indent="-239701" algn="l" defTabSz="957214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7" algn="l" defTabSz="4571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3" algn="l" defTabSz="4571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0" algn="l" defTabSz="4571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6" algn="l" defTabSz="4571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3" algn="l" defTabSz="4571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0" algn="l" defTabSz="4571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36" algn="l" defTabSz="4571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3" algn="l" defTabSz="4571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27320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56" r:id="rId1"/>
    <p:sldLayoutId id="2147486757" r:id="rId2"/>
    <p:sldLayoutId id="2147486758" r:id="rId3"/>
    <p:sldLayoutId id="2147486759" r:id="rId4"/>
    <p:sldLayoutId id="2147486760" r:id="rId5"/>
    <p:sldLayoutId id="2147486761" r:id="rId6"/>
    <p:sldLayoutId id="2147486762" r:id="rId7"/>
    <p:sldLayoutId id="2147486763" r:id="rId8"/>
    <p:sldLayoutId id="2147486764" r:id="rId9"/>
    <p:sldLayoutId id="2147486765" r:id="rId10"/>
    <p:sldLayoutId id="2147486766" r:id="rId11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5603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5609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0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1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2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3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4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5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6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7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8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19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0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1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2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3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4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5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6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7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8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29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0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1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2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3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4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5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6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7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8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39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0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1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2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3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4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5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6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7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8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49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0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1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2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3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4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5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6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7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8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59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0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1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2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3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4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5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6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7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8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69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0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1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2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3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4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5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6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7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8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79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80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81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82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83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84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5604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5605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5607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560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317830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68" r:id="rId1"/>
    <p:sldLayoutId id="2147486769" r:id="rId2"/>
    <p:sldLayoutId id="2147486770" r:id="rId3"/>
    <p:sldLayoutId id="2147486771" r:id="rId4"/>
    <p:sldLayoutId id="2147486772" r:id="rId5"/>
    <p:sldLayoutId id="2147486773" r:id="rId6"/>
    <p:sldLayoutId id="2147486774" r:id="rId7"/>
    <p:sldLayoutId id="2147486775" r:id="rId8"/>
    <p:sldLayoutId id="2147486776" r:id="rId9"/>
    <p:sldLayoutId id="2147486777" r:id="rId10"/>
    <p:sldLayoutId id="2147486778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969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9705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6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7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8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9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0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1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2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3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4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5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6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7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8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9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0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1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2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3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4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5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6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7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8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9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0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1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2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3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4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5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6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7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8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9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0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1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2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3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4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5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6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7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8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9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0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1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2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3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4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5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6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7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8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9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0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1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2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3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4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5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6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7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8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9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0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1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2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3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4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5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6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7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8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9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80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970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9701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2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9703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4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235580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80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66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66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7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7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7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7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7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7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7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7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7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66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6629" name="Picture 87" descr="icc5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63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66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6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8857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82" r:id="rId1"/>
    <p:sldLayoutId id="2147486783" r:id="rId2"/>
    <p:sldLayoutId id="2147486784" r:id="rId3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843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8441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2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3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4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5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6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7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8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9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0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1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2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3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4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5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6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7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8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9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0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1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2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3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4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5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6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7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8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9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0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1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2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3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4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5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6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7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8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9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0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1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2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3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4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5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6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7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8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9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0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1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2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3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4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5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6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7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8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9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0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1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2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3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4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5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6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7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8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9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0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1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2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3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4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5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6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8436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8437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438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8439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0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413603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51" r:id="rId1"/>
    <p:sldLayoutId id="2147485852" r:id="rId2"/>
    <p:sldLayoutId id="2147485853" r:id="rId3"/>
    <p:sldLayoutId id="2147485854" r:id="rId4"/>
    <p:sldLayoutId id="2147485855" r:id="rId5"/>
    <p:sldLayoutId id="2147485856" r:id="rId6"/>
    <p:sldLayoutId id="2147485857" r:id="rId7"/>
    <p:sldLayoutId id="2147485858" r:id="rId8"/>
    <p:sldLayoutId id="2147485859" r:id="rId9"/>
    <p:sldLayoutId id="2147485860" r:id="rId10"/>
    <p:sldLayoutId id="2147485861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355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3561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3 h 614"/>
                <a:gd name="T14" fmla="*/ 459 w 478"/>
                <a:gd name="T15" fmla="*/ 196 h 614"/>
                <a:gd name="T16" fmla="*/ 452 w 478"/>
                <a:gd name="T17" fmla="*/ 228 h 614"/>
                <a:gd name="T18" fmla="*/ 439 w 478"/>
                <a:gd name="T19" fmla="*/ 270 h 614"/>
                <a:gd name="T20" fmla="*/ 403 w 478"/>
                <a:gd name="T21" fmla="*/ 365 h 614"/>
                <a:gd name="T22" fmla="*/ 354 w 478"/>
                <a:gd name="T23" fmla="*/ 451 h 614"/>
                <a:gd name="T24" fmla="*/ 321 w 478"/>
                <a:gd name="T25" fmla="*/ 491 h 614"/>
                <a:gd name="T26" fmla="*/ 287 w 478"/>
                <a:gd name="T27" fmla="*/ 534 h 614"/>
                <a:gd name="T28" fmla="*/ 257 w 478"/>
                <a:gd name="T29" fmla="*/ 569 h 614"/>
                <a:gd name="T30" fmla="*/ 247 w 478"/>
                <a:gd name="T31" fmla="*/ 580 h 614"/>
                <a:gd name="T32" fmla="*/ 246 w 478"/>
                <a:gd name="T33" fmla="*/ 580 h 614"/>
                <a:gd name="T34" fmla="*/ 236 w 478"/>
                <a:gd name="T35" fmla="*/ 570 h 614"/>
                <a:gd name="T36" fmla="*/ 216 w 478"/>
                <a:gd name="T37" fmla="*/ 552 h 614"/>
                <a:gd name="T38" fmla="*/ 206 w 478"/>
                <a:gd name="T39" fmla="*/ 543 h 614"/>
                <a:gd name="T40" fmla="*/ 195 w 478"/>
                <a:gd name="T41" fmla="*/ 531 h 614"/>
                <a:gd name="T42" fmla="*/ 180 w 478"/>
                <a:gd name="T43" fmla="*/ 513 h 614"/>
                <a:gd name="T44" fmla="*/ 159 w 478"/>
                <a:gd name="T45" fmla="*/ 480 h 614"/>
                <a:gd name="T46" fmla="*/ 144 w 478"/>
                <a:gd name="T47" fmla="*/ 458 h 614"/>
                <a:gd name="T48" fmla="*/ 129 w 478"/>
                <a:gd name="T49" fmla="*/ 446 h 614"/>
                <a:gd name="T50" fmla="*/ 105 w 478"/>
                <a:gd name="T51" fmla="*/ 414 h 614"/>
                <a:gd name="T52" fmla="*/ 80 w 478"/>
                <a:gd name="T53" fmla="*/ 382 h 614"/>
                <a:gd name="T54" fmla="*/ 64 w 478"/>
                <a:gd name="T55" fmla="*/ 349 h 614"/>
                <a:gd name="T56" fmla="*/ 54 w 478"/>
                <a:gd name="T57" fmla="*/ 320 h 614"/>
                <a:gd name="T58" fmla="*/ 42 w 478"/>
                <a:gd name="T59" fmla="*/ 286 h 614"/>
                <a:gd name="T60" fmla="*/ 32 w 478"/>
                <a:gd name="T61" fmla="*/ 257 h 614"/>
                <a:gd name="T62" fmla="*/ 23 w 478"/>
                <a:gd name="T63" fmla="*/ 221 h 614"/>
                <a:gd name="T64" fmla="*/ 14 w 478"/>
                <a:gd name="T65" fmla="*/ 183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2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47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60 h 8"/>
                <a:gd name="T8" fmla="*/ 478 w 480"/>
                <a:gd name="T9" fmla="*/ 60 h 8"/>
                <a:gd name="T10" fmla="*/ 480 w 480"/>
                <a:gd name="T11" fmla="*/ 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3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4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43 h 126"/>
                <a:gd name="T2" fmla="*/ 5 w 15"/>
                <a:gd name="T3" fmla="*/ 143 h 126"/>
                <a:gd name="T4" fmla="*/ 35 w 15"/>
                <a:gd name="T5" fmla="*/ 103 h 126"/>
                <a:gd name="T6" fmla="*/ 37 w 15"/>
                <a:gd name="T7" fmla="*/ 48 h 126"/>
                <a:gd name="T8" fmla="*/ 42 w 15"/>
                <a:gd name="T9" fmla="*/ 18 h 126"/>
                <a:gd name="T10" fmla="*/ 42 w 15"/>
                <a:gd name="T11" fmla="*/ 1 h 126"/>
                <a:gd name="T12" fmla="*/ 31 w 15"/>
                <a:gd name="T13" fmla="*/ 0 h 126"/>
                <a:gd name="T14" fmla="*/ 31 w 15"/>
                <a:gd name="T15" fmla="*/ 18 h 126"/>
                <a:gd name="T16" fmla="*/ 29 w 15"/>
                <a:gd name="T17" fmla="*/ 48 h 126"/>
                <a:gd name="T18" fmla="*/ 5 w 15"/>
                <a:gd name="T19" fmla="*/ 101 h 126"/>
                <a:gd name="T20" fmla="*/ 0 w 15"/>
                <a:gd name="T21" fmla="*/ 143 h 126"/>
                <a:gd name="T22" fmla="*/ 0 w 15"/>
                <a:gd name="T23" fmla="*/ 143 h 126"/>
                <a:gd name="T24" fmla="*/ 5 w 15"/>
                <a:gd name="T25" fmla="*/ 14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5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2 h 139"/>
                <a:gd name="T2" fmla="*/ 6 w 34"/>
                <a:gd name="T3" fmla="*/ 122 h 139"/>
                <a:gd name="T4" fmla="*/ 35 w 34"/>
                <a:gd name="T5" fmla="*/ 82 h 139"/>
                <a:gd name="T6" fmla="*/ 41 w 34"/>
                <a:gd name="T7" fmla="*/ 67 h 139"/>
                <a:gd name="T8" fmla="*/ 46 w 34"/>
                <a:gd name="T9" fmla="*/ 36 h 139"/>
                <a:gd name="T10" fmla="*/ 51 w 34"/>
                <a:gd name="T11" fmla="*/ 0 h 139"/>
                <a:gd name="T12" fmla="*/ 46 w 34"/>
                <a:gd name="T13" fmla="*/ 0 h 139"/>
                <a:gd name="T14" fmla="*/ 41 w 34"/>
                <a:gd name="T15" fmla="*/ 34 h 139"/>
                <a:gd name="T16" fmla="*/ 36 w 34"/>
                <a:gd name="T17" fmla="*/ 65 h 139"/>
                <a:gd name="T18" fmla="*/ 13 w 34"/>
                <a:gd name="T19" fmla="*/ 80 h 139"/>
                <a:gd name="T20" fmla="*/ 0 w 34"/>
                <a:gd name="T21" fmla="*/ 122 h 139"/>
                <a:gd name="T22" fmla="*/ 0 w 34"/>
                <a:gd name="T23" fmla="*/ 122 h 139"/>
                <a:gd name="T24" fmla="*/ 6 w 34"/>
                <a:gd name="T25" fmla="*/ 12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6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7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8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26 w 44"/>
                <a:gd name="T7" fmla="*/ 43 h 43"/>
                <a:gd name="T8" fmla="*/ 2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9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62 h 90"/>
                <a:gd name="T8" fmla="*/ 35 w 66"/>
                <a:gd name="T9" fmla="*/ 78 h 90"/>
                <a:gd name="T10" fmla="*/ 45 w 66"/>
                <a:gd name="T11" fmla="*/ 87 h 90"/>
                <a:gd name="T12" fmla="*/ 54 w 66"/>
                <a:gd name="T13" fmla="*/ 100 h 90"/>
                <a:gd name="T14" fmla="*/ 61 w 66"/>
                <a:gd name="T15" fmla="*/ 107 h 90"/>
                <a:gd name="T16" fmla="*/ 66 w 66"/>
                <a:gd name="T17" fmla="*/ 102 h 90"/>
                <a:gd name="T18" fmla="*/ 59 w 66"/>
                <a:gd name="T19" fmla="*/ 95 h 90"/>
                <a:gd name="T20" fmla="*/ 48 w 66"/>
                <a:gd name="T21" fmla="*/ 82 h 90"/>
                <a:gd name="T22" fmla="*/ 40 w 66"/>
                <a:gd name="T23" fmla="*/ 7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0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74 w 103"/>
                <a:gd name="T13" fmla="*/ 114 h 174"/>
                <a:gd name="T14" fmla="*/ 87 w 103"/>
                <a:gd name="T15" fmla="*/ 130 h 174"/>
                <a:gd name="T16" fmla="*/ 99 w 103"/>
                <a:gd name="T17" fmla="*/ 150 h 174"/>
                <a:gd name="T18" fmla="*/ 115 w 103"/>
                <a:gd name="T19" fmla="*/ 174 h 174"/>
                <a:gd name="T20" fmla="*/ 120 w 103"/>
                <a:gd name="T21" fmla="*/ 170 h 174"/>
                <a:gd name="T22" fmla="*/ 105 w 103"/>
                <a:gd name="T23" fmla="*/ 147 h 174"/>
                <a:gd name="T24" fmla="*/ 91 w 103"/>
                <a:gd name="T25" fmla="*/ 127 h 174"/>
                <a:gd name="T26" fmla="*/ 7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1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3 h 181"/>
                <a:gd name="T10" fmla="*/ 44 w 50"/>
                <a:gd name="T11" fmla="*/ 164 h 181"/>
                <a:gd name="T12" fmla="*/ 50 w 50"/>
                <a:gd name="T13" fmla="*/ 160 h 181"/>
                <a:gd name="T14" fmla="*/ 31 w 50"/>
                <a:gd name="T15" fmla="*/ 10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2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20 h 148"/>
                <a:gd name="T10" fmla="*/ 4 w 12"/>
                <a:gd name="T11" fmla="*/ 165 h 148"/>
                <a:gd name="T12" fmla="*/ 12 w 12"/>
                <a:gd name="T13" fmla="*/ 165 h 148"/>
                <a:gd name="T14" fmla="*/ 7 w 12"/>
                <a:gd name="T15" fmla="*/ 12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3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1 h 655"/>
                <a:gd name="T26" fmla="*/ 421 w 514"/>
                <a:gd name="T27" fmla="*/ 438 h 655"/>
                <a:gd name="T28" fmla="*/ 396 w 514"/>
                <a:gd name="T29" fmla="*/ 487 h 655"/>
                <a:gd name="T30" fmla="*/ 359 w 514"/>
                <a:gd name="T31" fmla="*/ 539 h 655"/>
                <a:gd name="T32" fmla="*/ 316 w 514"/>
                <a:gd name="T33" fmla="*/ 588 h 655"/>
                <a:gd name="T34" fmla="*/ 280 w 514"/>
                <a:gd name="T35" fmla="*/ 624 h 655"/>
                <a:gd name="T36" fmla="*/ 269 w 514"/>
                <a:gd name="T37" fmla="*/ 635 h 655"/>
                <a:gd name="T38" fmla="*/ 265 w 514"/>
                <a:gd name="T39" fmla="*/ 638 h 655"/>
                <a:gd name="T40" fmla="*/ 259 w 514"/>
                <a:gd name="T41" fmla="*/ 633 h 655"/>
                <a:gd name="T42" fmla="*/ 247 w 514"/>
                <a:gd name="T43" fmla="*/ 624 h 655"/>
                <a:gd name="T44" fmla="*/ 226 w 514"/>
                <a:gd name="T45" fmla="*/ 608 h 655"/>
                <a:gd name="T46" fmla="*/ 218 w 514"/>
                <a:gd name="T47" fmla="*/ 599 h 655"/>
                <a:gd name="T48" fmla="*/ 206 w 514"/>
                <a:gd name="T49" fmla="*/ 583 h 655"/>
                <a:gd name="T50" fmla="*/ 185 w 514"/>
                <a:gd name="T51" fmla="*/ 559 h 655"/>
                <a:gd name="T52" fmla="*/ 160 w 514"/>
                <a:gd name="T53" fmla="*/ 521 h 655"/>
                <a:gd name="T54" fmla="*/ 116 w 514"/>
                <a:gd name="T55" fmla="*/ 445 h 655"/>
                <a:gd name="T56" fmla="*/ 82 w 514"/>
                <a:gd name="T57" fmla="*/ 373 h 655"/>
                <a:gd name="T58" fmla="*/ 65 w 514"/>
                <a:gd name="T59" fmla="*/ 33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4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58 h 175"/>
                <a:gd name="T6" fmla="*/ 15 w 184"/>
                <a:gd name="T7" fmla="*/ 158 h 175"/>
                <a:gd name="T8" fmla="*/ 15 w 184"/>
                <a:gd name="T9" fmla="*/ 158 h 175"/>
                <a:gd name="T10" fmla="*/ 17 w 184"/>
                <a:gd name="T11" fmla="*/ 158 h 175"/>
                <a:gd name="T12" fmla="*/ 18 w 184"/>
                <a:gd name="T13" fmla="*/ 155 h 175"/>
                <a:gd name="T14" fmla="*/ 17 w 184"/>
                <a:gd name="T15" fmla="*/ 151 h 175"/>
                <a:gd name="T16" fmla="*/ 15 w 184"/>
                <a:gd name="T17" fmla="*/ 144 h 175"/>
                <a:gd name="T18" fmla="*/ 15 w 184"/>
                <a:gd name="T19" fmla="*/ 140 h 175"/>
                <a:gd name="T20" fmla="*/ 15 w 184"/>
                <a:gd name="T21" fmla="*/ 137 h 175"/>
                <a:gd name="T22" fmla="*/ 15 w 184"/>
                <a:gd name="T23" fmla="*/ 131 h 175"/>
                <a:gd name="T24" fmla="*/ 13 w 184"/>
                <a:gd name="T25" fmla="*/ 122 h 175"/>
                <a:gd name="T26" fmla="*/ 12 w 184"/>
                <a:gd name="T27" fmla="*/ 115 h 175"/>
                <a:gd name="T28" fmla="*/ 10 w 184"/>
                <a:gd name="T29" fmla="*/ 106 h 175"/>
                <a:gd name="T30" fmla="*/ 8 w 184"/>
                <a:gd name="T31" fmla="*/ 95 h 175"/>
                <a:gd name="T32" fmla="*/ 8 w 184"/>
                <a:gd name="T33" fmla="*/ 87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5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7 w 58"/>
                <a:gd name="T15" fmla="*/ 6 h 89"/>
                <a:gd name="T16" fmla="*/ 50 w 58"/>
                <a:gd name="T17" fmla="*/ 4 h 89"/>
                <a:gd name="T18" fmla="*/ 57 w 58"/>
                <a:gd name="T19" fmla="*/ 2 h 89"/>
                <a:gd name="T20" fmla="*/ 58 w 58"/>
                <a:gd name="T21" fmla="*/ 4 h 89"/>
                <a:gd name="T22" fmla="*/ 58 w 58"/>
                <a:gd name="T23" fmla="*/ 7 h 89"/>
                <a:gd name="T24" fmla="*/ 58 w 58"/>
                <a:gd name="T25" fmla="*/ 9 h 89"/>
                <a:gd name="T26" fmla="*/ 60 w 58"/>
                <a:gd name="T27" fmla="*/ 27 h 89"/>
                <a:gd name="T28" fmla="*/ 55 w 58"/>
                <a:gd name="T29" fmla="*/ 33 h 89"/>
                <a:gd name="T30" fmla="*/ 50 w 58"/>
                <a:gd name="T31" fmla="*/ 34 h 89"/>
                <a:gd name="T32" fmla="*/ 50 w 58"/>
                <a:gd name="T33" fmla="*/ 42 h 89"/>
                <a:gd name="T34" fmla="*/ 53 w 58"/>
                <a:gd name="T35" fmla="*/ 45 h 89"/>
                <a:gd name="T36" fmla="*/ 55 w 58"/>
                <a:gd name="T37" fmla="*/ 54 h 89"/>
                <a:gd name="T38" fmla="*/ 58 w 58"/>
                <a:gd name="T39" fmla="*/ 33 h 89"/>
                <a:gd name="T40" fmla="*/ 60 w 58"/>
                <a:gd name="T41" fmla="*/ 31 h 89"/>
                <a:gd name="T42" fmla="*/ 63 w 58"/>
                <a:gd name="T43" fmla="*/ 31 h 89"/>
                <a:gd name="T44" fmla="*/ 68 w 58"/>
                <a:gd name="T45" fmla="*/ 31 h 89"/>
                <a:gd name="T46" fmla="*/ 75 w 58"/>
                <a:gd name="T47" fmla="*/ 38 h 89"/>
                <a:gd name="T48" fmla="*/ 68 w 58"/>
                <a:gd name="T49" fmla="*/ 40 h 89"/>
                <a:gd name="T50" fmla="*/ 63 w 58"/>
                <a:gd name="T51" fmla="*/ 34 h 89"/>
                <a:gd name="T52" fmla="*/ 60 w 58"/>
                <a:gd name="T53" fmla="*/ 34 h 89"/>
                <a:gd name="T54" fmla="*/ 58 w 58"/>
                <a:gd name="T55" fmla="*/ 36 h 89"/>
                <a:gd name="T56" fmla="*/ 60 w 58"/>
                <a:gd name="T57" fmla="*/ 40 h 89"/>
                <a:gd name="T58" fmla="*/ 60 w 58"/>
                <a:gd name="T59" fmla="*/ 51 h 89"/>
                <a:gd name="T60" fmla="*/ 53 w 58"/>
                <a:gd name="T61" fmla="*/ 62 h 89"/>
                <a:gd name="T62" fmla="*/ 57 w 58"/>
                <a:gd name="T63" fmla="*/ 81 h 89"/>
                <a:gd name="T64" fmla="*/ 5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7 w 58"/>
                <a:gd name="T71" fmla="*/ 76 h 89"/>
                <a:gd name="T72" fmla="*/ 4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6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8 w 56"/>
                <a:gd name="T21" fmla="*/ 4 h 89"/>
                <a:gd name="T22" fmla="*/ 28 w 56"/>
                <a:gd name="T23" fmla="*/ 7 h 89"/>
                <a:gd name="T24" fmla="*/ 28 w 56"/>
                <a:gd name="T25" fmla="*/ 11 h 89"/>
                <a:gd name="T26" fmla="*/ 28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8 w 56"/>
                <a:gd name="T39" fmla="*/ 33 h 89"/>
                <a:gd name="T40" fmla="*/ 28 w 56"/>
                <a:gd name="T41" fmla="*/ 31 h 89"/>
                <a:gd name="T42" fmla="*/ 29 w 56"/>
                <a:gd name="T43" fmla="*/ 31 h 89"/>
                <a:gd name="T44" fmla="*/ 36 w 56"/>
                <a:gd name="T45" fmla="*/ 33 h 89"/>
                <a:gd name="T46" fmla="*/ 39 w 56"/>
                <a:gd name="T47" fmla="*/ 38 h 89"/>
                <a:gd name="T48" fmla="*/ 31 w 56"/>
                <a:gd name="T49" fmla="*/ 40 h 89"/>
                <a:gd name="T50" fmla="*/ 29 w 56"/>
                <a:gd name="T51" fmla="*/ 34 h 89"/>
                <a:gd name="T52" fmla="*/ 28 w 56"/>
                <a:gd name="T53" fmla="*/ 34 h 89"/>
                <a:gd name="T54" fmla="*/ 28 w 56"/>
                <a:gd name="T55" fmla="*/ 36 h 89"/>
                <a:gd name="T56" fmla="*/ 28 w 56"/>
                <a:gd name="T57" fmla="*/ 42 h 89"/>
                <a:gd name="T58" fmla="*/ 28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7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45 w 56"/>
                <a:gd name="T15" fmla="*/ 6 h 87"/>
                <a:gd name="T16" fmla="*/ 47 w 56"/>
                <a:gd name="T17" fmla="*/ 4 h 87"/>
                <a:gd name="T18" fmla="*/ 55 w 56"/>
                <a:gd name="T19" fmla="*/ 0 h 87"/>
                <a:gd name="T20" fmla="*/ 56 w 56"/>
                <a:gd name="T21" fmla="*/ 4 h 87"/>
                <a:gd name="T22" fmla="*/ 56 w 56"/>
                <a:gd name="T23" fmla="*/ 8 h 87"/>
                <a:gd name="T24" fmla="*/ 60 w 56"/>
                <a:gd name="T25" fmla="*/ 9 h 87"/>
                <a:gd name="T26" fmla="*/ 58 w 56"/>
                <a:gd name="T27" fmla="*/ 27 h 87"/>
                <a:gd name="T28" fmla="*/ 53 w 56"/>
                <a:gd name="T29" fmla="*/ 33 h 87"/>
                <a:gd name="T30" fmla="*/ 50 w 56"/>
                <a:gd name="T31" fmla="*/ 35 h 87"/>
                <a:gd name="T32" fmla="*/ 50 w 56"/>
                <a:gd name="T33" fmla="*/ 44 h 87"/>
                <a:gd name="T34" fmla="*/ 53 w 56"/>
                <a:gd name="T35" fmla="*/ 45 h 87"/>
                <a:gd name="T36" fmla="*/ 55 w 56"/>
                <a:gd name="T37" fmla="*/ 56 h 87"/>
                <a:gd name="T38" fmla="*/ 56 w 56"/>
                <a:gd name="T39" fmla="*/ 33 h 87"/>
                <a:gd name="T40" fmla="*/ 60 w 56"/>
                <a:gd name="T41" fmla="*/ 29 h 87"/>
                <a:gd name="T42" fmla="*/ 63 w 56"/>
                <a:gd name="T43" fmla="*/ 29 h 87"/>
                <a:gd name="T44" fmla="*/ 70 w 56"/>
                <a:gd name="T45" fmla="*/ 33 h 87"/>
                <a:gd name="T46" fmla="*/ 73 w 56"/>
                <a:gd name="T47" fmla="*/ 38 h 87"/>
                <a:gd name="T48" fmla="*/ 65 w 56"/>
                <a:gd name="T49" fmla="*/ 38 h 87"/>
                <a:gd name="T50" fmla="*/ 63 w 56"/>
                <a:gd name="T51" fmla="*/ 35 h 87"/>
                <a:gd name="T52" fmla="*/ 60 w 56"/>
                <a:gd name="T53" fmla="*/ 35 h 87"/>
                <a:gd name="T54" fmla="*/ 58 w 56"/>
                <a:gd name="T55" fmla="*/ 36 h 87"/>
                <a:gd name="T56" fmla="*/ 58 w 56"/>
                <a:gd name="T57" fmla="*/ 40 h 87"/>
                <a:gd name="T58" fmla="*/ 60 w 56"/>
                <a:gd name="T59" fmla="*/ 51 h 87"/>
                <a:gd name="T60" fmla="*/ 52 w 56"/>
                <a:gd name="T61" fmla="*/ 62 h 87"/>
                <a:gd name="T62" fmla="*/ 5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7 w 56"/>
                <a:gd name="T71" fmla="*/ 76 h 87"/>
                <a:gd name="T72" fmla="*/ 4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8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6 h 124"/>
                <a:gd name="T2" fmla="*/ 72 w 146"/>
                <a:gd name="T3" fmla="*/ 0 h 124"/>
                <a:gd name="T4" fmla="*/ 129 w 146"/>
                <a:gd name="T5" fmla="*/ 116 h 124"/>
                <a:gd name="T6" fmla="*/ 129 w 146"/>
                <a:gd name="T7" fmla="*/ 139 h 124"/>
                <a:gd name="T8" fmla="*/ 72 w 146"/>
                <a:gd name="T9" fmla="*/ 30 h 124"/>
                <a:gd name="T10" fmla="*/ 2 w 146"/>
                <a:gd name="T11" fmla="*/ 141 h 124"/>
                <a:gd name="T12" fmla="*/ 0 w 146"/>
                <a:gd name="T13" fmla="*/ 11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79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54 h 171"/>
                <a:gd name="T2" fmla="*/ 5 w 5"/>
                <a:gd name="T3" fmla="*/ 15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2 h 171"/>
                <a:gd name="T10" fmla="*/ 3 w 5"/>
                <a:gd name="T11" fmla="*/ 154 h 171"/>
                <a:gd name="T12" fmla="*/ 3 w 5"/>
                <a:gd name="T13" fmla="*/ 154 h 171"/>
                <a:gd name="T14" fmla="*/ 5 w 5"/>
                <a:gd name="T15" fmla="*/ 154 h 171"/>
                <a:gd name="T16" fmla="*/ 5 w 5"/>
                <a:gd name="T17" fmla="*/ 152 h 171"/>
                <a:gd name="T18" fmla="*/ 3 w 5"/>
                <a:gd name="T19" fmla="*/ 15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0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1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88 w 505"/>
                <a:gd name="T1" fmla="*/ 7 h 9"/>
                <a:gd name="T2" fmla="*/ 48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88 w 505"/>
                <a:gd name="T9" fmla="*/ 7 h 9"/>
                <a:gd name="T10" fmla="*/ 48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2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54 h 37"/>
                <a:gd name="T2" fmla="*/ 3 w 6"/>
                <a:gd name="T3" fmla="*/ 5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53 h 37"/>
                <a:gd name="T14" fmla="*/ 0 w 6"/>
                <a:gd name="T15" fmla="*/ 53 h 37"/>
                <a:gd name="T16" fmla="*/ 3 w 6"/>
                <a:gd name="T17" fmla="*/ 5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3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14 h 131"/>
                <a:gd name="T2" fmla="*/ 5 w 16"/>
                <a:gd name="T3" fmla="*/ 114 h 131"/>
                <a:gd name="T4" fmla="*/ 11 w 16"/>
                <a:gd name="T5" fmla="*/ 6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69 h 131"/>
                <a:gd name="T20" fmla="*/ 0 w 16"/>
                <a:gd name="T21" fmla="*/ 113 h 131"/>
                <a:gd name="T22" fmla="*/ 0 w 16"/>
                <a:gd name="T23" fmla="*/ 113 h 131"/>
                <a:gd name="T24" fmla="*/ 5 w 16"/>
                <a:gd name="T25" fmla="*/ 11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4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9 w 110"/>
                <a:gd name="T13" fmla="*/ 223 h 344"/>
                <a:gd name="T14" fmla="*/ 91 w 110"/>
                <a:gd name="T15" fmla="*/ 182 h 344"/>
                <a:gd name="T16" fmla="*/ 102 w 110"/>
                <a:gd name="T17" fmla="*/ 139 h 344"/>
                <a:gd name="T18" fmla="*/ 112 w 110"/>
                <a:gd name="T19" fmla="*/ 93 h 344"/>
                <a:gd name="T20" fmla="*/ 120 w 110"/>
                <a:gd name="T21" fmla="*/ 48 h 344"/>
                <a:gd name="T22" fmla="*/ 127 w 110"/>
                <a:gd name="T23" fmla="*/ 1 h 344"/>
                <a:gd name="T24" fmla="*/ 122 w 110"/>
                <a:gd name="T25" fmla="*/ 0 h 344"/>
                <a:gd name="T26" fmla="*/ 114 w 110"/>
                <a:gd name="T27" fmla="*/ 47 h 344"/>
                <a:gd name="T28" fmla="*/ 105 w 110"/>
                <a:gd name="T29" fmla="*/ 93 h 344"/>
                <a:gd name="T30" fmla="*/ 97 w 110"/>
                <a:gd name="T31" fmla="*/ 137 h 344"/>
                <a:gd name="T32" fmla="*/ 86 w 110"/>
                <a:gd name="T33" fmla="*/ 180 h 344"/>
                <a:gd name="T34" fmla="*/ 7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5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84 w 131"/>
                <a:gd name="T13" fmla="*/ 90 h 155"/>
                <a:gd name="T14" fmla="*/ 105 w 131"/>
                <a:gd name="T15" fmla="*/ 65 h 155"/>
                <a:gd name="T16" fmla="*/ 128 w 131"/>
                <a:gd name="T17" fmla="*/ 34 h 155"/>
                <a:gd name="T18" fmla="*/ 148 w 131"/>
                <a:gd name="T19" fmla="*/ 3 h 155"/>
                <a:gd name="T20" fmla="*/ 143 w 131"/>
                <a:gd name="T21" fmla="*/ 0 h 155"/>
                <a:gd name="T22" fmla="*/ 122 w 131"/>
                <a:gd name="T23" fmla="*/ 30 h 155"/>
                <a:gd name="T24" fmla="*/ 10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6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24 w 46"/>
                <a:gd name="T11" fmla="*/ 40 h 40"/>
                <a:gd name="T12" fmla="*/ 29 w 46"/>
                <a:gd name="T13" fmla="*/ 34 h 40"/>
                <a:gd name="T14" fmla="*/ 23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7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0 w 82"/>
                <a:gd name="T9" fmla="*/ 97 h 108"/>
                <a:gd name="T10" fmla="*/ 62 w 82"/>
                <a:gd name="T11" fmla="*/ 108 h 108"/>
                <a:gd name="T12" fmla="*/ 65 w 82"/>
                <a:gd name="T13" fmla="*/ 104 h 108"/>
                <a:gd name="T14" fmla="*/ 55 w 82"/>
                <a:gd name="T15" fmla="*/ 92 h 108"/>
                <a:gd name="T16" fmla="*/ 41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8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8 h 186"/>
                <a:gd name="T14" fmla="*/ 57 w 92"/>
                <a:gd name="T15" fmla="*/ 153 h 186"/>
                <a:gd name="T16" fmla="*/ 71 w 92"/>
                <a:gd name="T17" fmla="*/ 178 h 186"/>
                <a:gd name="T18" fmla="*/ 87 w 92"/>
                <a:gd name="T19" fmla="*/ 203 h 186"/>
                <a:gd name="T20" fmla="*/ 92 w 92"/>
                <a:gd name="T21" fmla="*/ 202 h 186"/>
                <a:gd name="T22" fmla="*/ 77 w 92"/>
                <a:gd name="T23" fmla="*/ 174 h 186"/>
                <a:gd name="T24" fmla="*/ 62 w 92"/>
                <a:gd name="T25" fmla="*/ 149 h 186"/>
                <a:gd name="T26" fmla="*/ 51 w 92"/>
                <a:gd name="T27" fmla="*/ 12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89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0 h 173"/>
                <a:gd name="T10" fmla="*/ 43 w 50"/>
                <a:gd name="T11" fmla="*/ 156 h 173"/>
                <a:gd name="T12" fmla="*/ 50 w 50"/>
                <a:gd name="T13" fmla="*/ 154 h 173"/>
                <a:gd name="T14" fmla="*/ 38 w 50"/>
                <a:gd name="T15" fmla="*/ 11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0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1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2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8 w 352"/>
                <a:gd name="T1" fmla="*/ 1 h 456"/>
                <a:gd name="T2" fmla="*/ 246 w 352"/>
                <a:gd name="T3" fmla="*/ 14 h 456"/>
                <a:gd name="T4" fmla="*/ 233 w 352"/>
                <a:gd name="T5" fmla="*/ 41 h 456"/>
                <a:gd name="T6" fmla="*/ 222 w 352"/>
                <a:gd name="T7" fmla="*/ 90 h 456"/>
                <a:gd name="T8" fmla="*/ 215 w 352"/>
                <a:gd name="T9" fmla="*/ 149 h 456"/>
                <a:gd name="T10" fmla="*/ 212 w 352"/>
                <a:gd name="T11" fmla="*/ 193 h 456"/>
                <a:gd name="T12" fmla="*/ 215 w 352"/>
                <a:gd name="T13" fmla="*/ 211 h 456"/>
                <a:gd name="T14" fmla="*/ 222 w 352"/>
                <a:gd name="T15" fmla="*/ 211 h 456"/>
                <a:gd name="T16" fmla="*/ 238 w 352"/>
                <a:gd name="T17" fmla="*/ 211 h 456"/>
                <a:gd name="T18" fmla="*/ 266 w 352"/>
                <a:gd name="T19" fmla="*/ 211 h 456"/>
                <a:gd name="T20" fmla="*/ 304 w 352"/>
                <a:gd name="T21" fmla="*/ 205 h 456"/>
                <a:gd name="T22" fmla="*/ 336 w 352"/>
                <a:gd name="T23" fmla="*/ 196 h 456"/>
                <a:gd name="T24" fmla="*/ 353 w 352"/>
                <a:gd name="T25" fmla="*/ 186 h 456"/>
                <a:gd name="T26" fmla="*/ 369 w 352"/>
                <a:gd name="T27" fmla="*/ 166 h 456"/>
                <a:gd name="T28" fmla="*/ 358 w 352"/>
                <a:gd name="T29" fmla="*/ 264 h 456"/>
                <a:gd name="T30" fmla="*/ 336 w 352"/>
                <a:gd name="T31" fmla="*/ 253 h 456"/>
                <a:gd name="T32" fmla="*/ 308 w 352"/>
                <a:gd name="T33" fmla="*/ 244 h 456"/>
                <a:gd name="T34" fmla="*/ 279 w 352"/>
                <a:gd name="T35" fmla="*/ 239 h 456"/>
                <a:gd name="T36" fmla="*/ 254 w 352"/>
                <a:gd name="T37" fmla="*/ 235 h 456"/>
                <a:gd name="T38" fmla="*/ 227 w 352"/>
                <a:gd name="T39" fmla="*/ 234 h 456"/>
                <a:gd name="T40" fmla="*/ 222 w 352"/>
                <a:gd name="T41" fmla="*/ 234 h 456"/>
                <a:gd name="T42" fmla="*/ 212 w 352"/>
                <a:gd name="T43" fmla="*/ 235 h 456"/>
                <a:gd name="T44" fmla="*/ 212 w 352"/>
                <a:gd name="T45" fmla="*/ 253 h 456"/>
                <a:gd name="T46" fmla="*/ 212 w 352"/>
                <a:gd name="T47" fmla="*/ 273 h 456"/>
                <a:gd name="T48" fmla="*/ 217 w 352"/>
                <a:gd name="T49" fmla="*/ 335 h 456"/>
                <a:gd name="T50" fmla="*/ 227 w 352"/>
                <a:gd name="T51" fmla="*/ 392 h 456"/>
                <a:gd name="T52" fmla="*/ 235 w 352"/>
                <a:gd name="T53" fmla="*/ 416 h 456"/>
                <a:gd name="T54" fmla="*/ 251 w 352"/>
                <a:gd name="T55" fmla="*/ 437 h 456"/>
                <a:gd name="T56" fmla="*/ 116 w 352"/>
                <a:gd name="T57" fmla="*/ 437 h 456"/>
                <a:gd name="T58" fmla="*/ 124 w 352"/>
                <a:gd name="T59" fmla="*/ 423 h 456"/>
                <a:gd name="T60" fmla="*/ 139 w 352"/>
                <a:gd name="T61" fmla="*/ 391 h 456"/>
                <a:gd name="T62" fmla="*/ 144 w 352"/>
                <a:gd name="T63" fmla="*/ 376 h 456"/>
                <a:gd name="T64" fmla="*/ 149 w 352"/>
                <a:gd name="T65" fmla="*/ 362 h 456"/>
                <a:gd name="T66" fmla="*/ 152 w 352"/>
                <a:gd name="T67" fmla="*/ 336 h 456"/>
                <a:gd name="T68" fmla="*/ 159 w 352"/>
                <a:gd name="T69" fmla="*/ 295 h 456"/>
                <a:gd name="T70" fmla="*/ 160 w 352"/>
                <a:gd name="T71" fmla="*/ 253 h 456"/>
                <a:gd name="T72" fmla="*/ 159 w 352"/>
                <a:gd name="T73" fmla="*/ 237 h 456"/>
                <a:gd name="T74" fmla="*/ 154 w 352"/>
                <a:gd name="T75" fmla="*/ 235 h 456"/>
                <a:gd name="T76" fmla="*/ 149 w 352"/>
                <a:gd name="T77" fmla="*/ 235 h 456"/>
                <a:gd name="T78" fmla="*/ 134 w 352"/>
                <a:gd name="T79" fmla="*/ 234 h 456"/>
                <a:gd name="T80" fmla="*/ 105 w 352"/>
                <a:gd name="T81" fmla="*/ 235 h 456"/>
                <a:gd name="T82" fmla="*/ 75 w 352"/>
                <a:gd name="T83" fmla="*/ 239 h 456"/>
                <a:gd name="T84" fmla="*/ 44 w 352"/>
                <a:gd name="T85" fmla="*/ 248 h 456"/>
                <a:gd name="T86" fmla="*/ 19 w 352"/>
                <a:gd name="T87" fmla="*/ 259 h 456"/>
                <a:gd name="T88" fmla="*/ 1 w 352"/>
                <a:gd name="T89" fmla="*/ 26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3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4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5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7 w 20"/>
                <a:gd name="T7" fmla="*/ 20 h 45"/>
                <a:gd name="T8" fmla="*/ 34 w 20"/>
                <a:gd name="T9" fmla="*/ 13 h 45"/>
                <a:gd name="T10" fmla="*/ 44 w 20"/>
                <a:gd name="T11" fmla="*/ 6 h 45"/>
                <a:gd name="T12" fmla="*/ 38 w 20"/>
                <a:gd name="T13" fmla="*/ 0 h 45"/>
                <a:gd name="T14" fmla="*/ 2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6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7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82 h 65"/>
                <a:gd name="T2" fmla="*/ 5 w 12"/>
                <a:gd name="T3" fmla="*/ 82 h 65"/>
                <a:gd name="T4" fmla="*/ 5 w 12"/>
                <a:gd name="T5" fmla="*/ 69 h 65"/>
                <a:gd name="T6" fmla="*/ 7 w 12"/>
                <a:gd name="T7" fmla="*/ 5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55 h 65"/>
                <a:gd name="T18" fmla="*/ 2 w 12"/>
                <a:gd name="T19" fmla="*/ 67 h 65"/>
                <a:gd name="T20" fmla="*/ 0 w 12"/>
                <a:gd name="T21" fmla="*/ 82 h 65"/>
                <a:gd name="T22" fmla="*/ 0 w 12"/>
                <a:gd name="T23" fmla="*/ 82 h 65"/>
                <a:gd name="T24" fmla="*/ 5 w 12"/>
                <a:gd name="T25" fmla="*/ 8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8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99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52 w 35"/>
                <a:gd name="T1" fmla="*/ 0 h 7"/>
                <a:gd name="T2" fmla="*/ 5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56 h 7"/>
                <a:gd name="T10" fmla="*/ 9 w 35"/>
                <a:gd name="T11" fmla="*/ 64 h 7"/>
                <a:gd name="T12" fmla="*/ 52 w 35"/>
                <a:gd name="T13" fmla="*/ 64 h 7"/>
                <a:gd name="T14" fmla="*/ 52 w 35"/>
                <a:gd name="T15" fmla="*/ 64 h 7"/>
                <a:gd name="T16" fmla="*/ 5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0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39 w 56"/>
                <a:gd name="T1" fmla="*/ 0 h 10"/>
                <a:gd name="T2" fmla="*/ 39 w 56"/>
                <a:gd name="T3" fmla="*/ 0 h 10"/>
                <a:gd name="T4" fmla="*/ 28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28 w 56"/>
                <a:gd name="T19" fmla="*/ 5 h 10"/>
                <a:gd name="T20" fmla="*/ 39 w 56"/>
                <a:gd name="T21" fmla="*/ 5 h 10"/>
                <a:gd name="T22" fmla="*/ 39 w 56"/>
                <a:gd name="T23" fmla="*/ 5 h 10"/>
                <a:gd name="T24" fmla="*/ 3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1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6 w 41"/>
                <a:gd name="T1" fmla="*/ 0 h 18"/>
                <a:gd name="T2" fmla="*/ 56 w 41"/>
                <a:gd name="T3" fmla="*/ 0 h 18"/>
                <a:gd name="T4" fmla="*/ 48 w 41"/>
                <a:gd name="T5" fmla="*/ 4 h 18"/>
                <a:gd name="T6" fmla="*/ 4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40 w 41"/>
                <a:gd name="T17" fmla="*/ 9 h 18"/>
                <a:gd name="T18" fmla="*/ 49 w 41"/>
                <a:gd name="T19" fmla="*/ 9 h 18"/>
                <a:gd name="T20" fmla="*/ 58 w 41"/>
                <a:gd name="T21" fmla="*/ 5 h 18"/>
                <a:gd name="T22" fmla="*/ 58 w 41"/>
                <a:gd name="T23" fmla="*/ 5 h 18"/>
                <a:gd name="T24" fmla="*/ 5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2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3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9 h 124"/>
                <a:gd name="T2" fmla="*/ 5 w 5"/>
                <a:gd name="T3" fmla="*/ 13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6 h 124"/>
                <a:gd name="T10" fmla="*/ 2 w 5"/>
                <a:gd name="T11" fmla="*/ 139 h 124"/>
                <a:gd name="T12" fmla="*/ 2 w 5"/>
                <a:gd name="T13" fmla="*/ 139 h 124"/>
                <a:gd name="T14" fmla="*/ 5 w 5"/>
                <a:gd name="T15" fmla="*/ 141 h 124"/>
                <a:gd name="T16" fmla="*/ 5 w 5"/>
                <a:gd name="T17" fmla="*/ 136 h 124"/>
                <a:gd name="T18" fmla="*/ 2 w 5"/>
                <a:gd name="T19" fmla="*/ 13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4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40 w 13"/>
                <a:gd name="T5" fmla="*/ 5 h 10"/>
                <a:gd name="T6" fmla="*/ 43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5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6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7 w 32"/>
                <a:gd name="T5" fmla="*/ 34 h 16"/>
                <a:gd name="T6" fmla="*/ 47 w 32"/>
                <a:gd name="T7" fmla="*/ 43 h 16"/>
                <a:gd name="T8" fmla="*/ 50 w 32"/>
                <a:gd name="T9" fmla="*/ 32 h 16"/>
                <a:gd name="T10" fmla="*/ 3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7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8 h 16"/>
                <a:gd name="T8" fmla="*/ 28 w 56"/>
                <a:gd name="T9" fmla="*/ 34 h 16"/>
                <a:gd name="T10" fmla="*/ 37 w 56"/>
                <a:gd name="T11" fmla="*/ 43 h 16"/>
                <a:gd name="T12" fmla="*/ 39 w 56"/>
                <a:gd name="T13" fmla="*/ 28 h 16"/>
                <a:gd name="T14" fmla="*/ 2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8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16 w 32"/>
                <a:gd name="T7" fmla="*/ 9 h 9"/>
                <a:gd name="T8" fmla="*/ 16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09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0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1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3 h 112"/>
                <a:gd name="T2" fmla="*/ 9 w 18"/>
                <a:gd name="T3" fmla="*/ 93 h 112"/>
                <a:gd name="T4" fmla="*/ 9 w 18"/>
                <a:gd name="T5" fmla="*/ 6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67 h 112"/>
                <a:gd name="T20" fmla="*/ 9 w 18"/>
                <a:gd name="T21" fmla="*/ 95 h 112"/>
                <a:gd name="T22" fmla="*/ 9 w 18"/>
                <a:gd name="T23" fmla="*/ 95 h 112"/>
                <a:gd name="T24" fmla="*/ 9 w 18"/>
                <a:gd name="T25" fmla="*/ 9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2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43 w 16"/>
                <a:gd name="T1" fmla="*/ 29 h 32"/>
                <a:gd name="T2" fmla="*/ 43 w 16"/>
                <a:gd name="T3" fmla="*/ 29 h 32"/>
                <a:gd name="T4" fmla="*/ 3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26 w 16"/>
                <a:gd name="T11" fmla="*/ 18 h 32"/>
                <a:gd name="T12" fmla="*/ 36 w 16"/>
                <a:gd name="T13" fmla="*/ 32 h 32"/>
                <a:gd name="T14" fmla="*/ 36 w 16"/>
                <a:gd name="T15" fmla="*/ 32 h 32"/>
                <a:gd name="T16" fmla="*/ 4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3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4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64 h 7"/>
                <a:gd name="T4" fmla="*/ 123 w 123"/>
                <a:gd name="T5" fmla="*/ 49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5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30 w 13"/>
                <a:gd name="T1" fmla="*/ 0 h 16"/>
                <a:gd name="T2" fmla="*/ 30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43 w 13"/>
                <a:gd name="T13" fmla="*/ 5 h 16"/>
                <a:gd name="T14" fmla="*/ 43 w 13"/>
                <a:gd name="T15" fmla="*/ 5 h 16"/>
                <a:gd name="T16" fmla="*/ 30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6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40 h 41"/>
                <a:gd name="T6" fmla="*/ 0 w 23"/>
                <a:gd name="T7" fmla="*/ 53 h 41"/>
                <a:gd name="T8" fmla="*/ 5 w 23"/>
                <a:gd name="T9" fmla="*/ 58 h 41"/>
                <a:gd name="T10" fmla="*/ 13 w 23"/>
                <a:gd name="T11" fmla="*/ 4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7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8 h 39"/>
                <a:gd name="T8" fmla="*/ 5 w 16"/>
                <a:gd name="T9" fmla="*/ 44 h 39"/>
                <a:gd name="T10" fmla="*/ 0 w 16"/>
                <a:gd name="T11" fmla="*/ 55 h 39"/>
                <a:gd name="T12" fmla="*/ 6 w 16"/>
                <a:gd name="T13" fmla="*/ 56 h 39"/>
                <a:gd name="T14" fmla="*/ 10 w 16"/>
                <a:gd name="T15" fmla="*/ 46 h 39"/>
                <a:gd name="T16" fmla="*/ 11 w 16"/>
                <a:gd name="T17" fmla="*/ 4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8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30 w 13"/>
                <a:gd name="T1" fmla="*/ 0 h 58"/>
                <a:gd name="T2" fmla="*/ 30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1 h 58"/>
                <a:gd name="T12" fmla="*/ 5 w 13"/>
                <a:gd name="T13" fmla="*/ 41 h 58"/>
                <a:gd name="T14" fmla="*/ 30 w 13"/>
                <a:gd name="T15" fmla="*/ 29 h 58"/>
                <a:gd name="T16" fmla="*/ 34 w 13"/>
                <a:gd name="T17" fmla="*/ 27 h 58"/>
                <a:gd name="T18" fmla="*/ 40 w 13"/>
                <a:gd name="T19" fmla="*/ 14 h 58"/>
                <a:gd name="T20" fmla="*/ 43 w 13"/>
                <a:gd name="T21" fmla="*/ 0 h 58"/>
                <a:gd name="T22" fmla="*/ 43 w 13"/>
                <a:gd name="T23" fmla="*/ 0 h 58"/>
                <a:gd name="T24" fmla="*/ 30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19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0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55 w 6"/>
                <a:gd name="T5" fmla="*/ 7 h 16"/>
                <a:gd name="T6" fmla="*/ 1 w 6"/>
                <a:gd name="T7" fmla="*/ 5 h 16"/>
                <a:gd name="T8" fmla="*/ 1 w 6"/>
                <a:gd name="T9" fmla="*/ 28 h 16"/>
                <a:gd name="T10" fmla="*/ 1 w 6"/>
                <a:gd name="T11" fmla="*/ 43 h 16"/>
                <a:gd name="T12" fmla="*/ 88 w 6"/>
                <a:gd name="T13" fmla="*/ 38 h 16"/>
                <a:gd name="T14" fmla="*/ 88 w 6"/>
                <a:gd name="T15" fmla="*/ 28 h 16"/>
                <a:gd name="T16" fmla="*/ 88 w 6"/>
                <a:gd name="T17" fmla="*/ 7 h 16"/>
                <a:gd name="T18" fmla="*/ 8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1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5 w 30"/>
                <a:gd name="T11" fmla="*/ 9 h 9"/>
                <a:gd name="T12" fmla="*/ 15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2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43 h 16"/>
                <a:gd name="T2" fmla="*/ 1 w 65"/>
                <a:gd name="T3" fmla="*/ 43 h 16"/>
                <a:gd name="T4" fmla="*/ 16 w 65"/>
                <a:gd name="T5" fmla="*/ 32 h 16"/>
                <a:gd name="T6" fmla="*/ 29 w 65"/>
                <a:gd name="T7" fmla="*/ 28 h 16"/>
                <a:gd name="T8" fmla="*/ 63 w 65"/>
                <a:gd name="T9" fmla="*/ 28 h 16"/>
                <a:gd name="T10" fmla="*/ 82 w 65"/>
                <a:gd name="T11" fmla="*/ 7 h 16"/>
                <a:gd name="T12" fmla="*/ 82 w 65"/>
                <a:gd name="T13" fmla="*/ 0 h 16"/>
                <a:gd name="T14" fmla="*/ 6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8 h 16"/>
                <a:gd name="T22" fmla="*/ 0 w 65"/>
                <a:gd name="T23" fmla="*/ 28 h 16"/>
                <a:gd name="T24" fmla="*/ 1 w 65"/>
                <a:gd name="T25" fmla="*/ 4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3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45 h 22"/>
                <a:gd name="T2" fmla="*/ 1 w 42"/>
                <a:gd name="T3" fmla="*/ 45 h 22"/>
                <a:gd name="T4" fmla="*/ 9 w 42"/>
                <a:gd name="T5" fmla="*/ 37 h 22"/>
                <a:gd name="T6" fmla="*/ 18 w 42"/>
                <a:gd name="T7" fmla="*/ 3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30 h 22"/>
                <a:gd name="T20" fmla="*/ 0 w 42"/>
                <a:gd name="T21" fmla="*/ 37 h 22"/>
                <a:gd name="T22" fmla="*/ 0 w 42"/>
                <a:gd name="T23" fmla="*/ 37 h 22"/>
                <a:gd name="T24" fmla="*/ 1 w 42"/>
                <a:gd name="T25" fmla="*/ 4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4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5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6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44 w 20"/>
                <a:gd name="T1" fmla="*/ 29 h 18"/>
                <a:gd name="T2" fmla="*/ 44 w 20"/>
                <a:gd name="T3" fmla="*/ 29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44 w 20"/>
                <a:gd name="T13" fmla="*/ 43 h 18"/>
                <a:gd name="T14" fmla="*/ 44 w 20"/>
                <a:gd name="T15" fmla="*/ 43 h 18"/>
                <a:gd name="T16" fmla="*/ 44 w 20"/>
                <a:gd name="T17" fmla="*/ 29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7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8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9 w 30"/>
                <a:gd name="T1" fmla="*/ 8 h 13"/>
                <a:gd name="T2" fmla="*/ 49 w 30"/>
                <a:gd name="T3" fmla="*/ 8 h 13"/>
                <a:gd name="T4" fmla="*/ 3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45 w 30"/>
                <a:gd name="T13" fmla="*/ 13 h 13"/>
                <a:gd name="T14" fmla="*/ 45 w 30"/>
                <a:gd name="T15" fmla="*/ 13 h 13"/>
                <a:gd name="T16" fmla="*/ 49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29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24 w 41"/>
                <a:gd name="T1" fmla="*/ 1 h 9"/>
                <a:gd name="T2" fmla="*/ 2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24 w 41"/>
                <a:gd name="T13" fmla="*/ 4 h 9"/>
                <a:gd name="T14" fmla="*/ 24 w 41"/>
                <a:gd name="T15" fmla="*/ 4 h 9"/>
                <a:gd name="T16" fmla="*/ 2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0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53 w 39"/>
                <a:gd name="T1" fmla="*/ 0 h 13"/>
                <a:gd name="T2" fmla="*/ 53 w 39"/>
                <a:gd name="T3" fmla="*/ 0 h 13"/>
                <a:gd name="T4" fmla="*/ 45 w 39"/>
                <a:gd name="T5" fmla="*/ 5 h 13"/>
                <a:gd name="T6" fmla="*/ 3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7 w 39"/>
                <a:gd name="T17" fmla="*/ 13 h 13"/>
                <a:gd name="T18" fmla="*/ 46 w 39"/>
                <a:gd name="T19" fmla="*/ 11 h 13"/>
                <a:gd name="T20" fmla="*/ 56 w 39"/>
                <a:gd name="T21" fmla="*/ 5 h 13"/>
                <a:gd name="T22" fmla="*/ 56 w 39"/>
                <a:gd name="T23" fmla="*/ 5 h 13"/>
                <a:gd name="T24" fmla="*/ 5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1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36 h 20"/>
                <a:gd name="T6" fmla="*/ 3 w 10"/>
                <a:gd name="T7" fmla="*/ 44 h 20"/>
                <a:gd name="T8" fmla="*/ 8 w 10"/>
                <a:gd name="T9" fmla="*/ 40 h 20"/>
                <a:gd name="T10" fmla="*/ 8 w 10"/>
                <a:gd name="T11" fmla="*/ 34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34 h 20"/>
                <a:gd name="T38" fmla="*/ 3 w 10"/>
                <a:gd name="T39" fmla="*/ 36 h 20"/>
                <a:gd name="T40" fmla="*/ 7 w 10"/>
                <a:gd name="T41" fmla="*/ 40 h 20"/>
                <a:gd name="T42" fmla="*/ 7 w 10"/>
                <a:gd name="T43" fmla="*/ 34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2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3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6 h 63"/>
                <a:gd name="T10" fmla="*/ 30 w 13"/>
                <a:gd name="T11" fmla="*/ 80 h 63"/>
                <a:gd name="T12" fmla="*/ 43 w 13"/>
                <a:gd name="T13" fmla="*/ 80 h 63"/>
                <a:gd name="T14" fmla="*/ 40 w 13"/>
                <a:gd name="T15" fmla="*/ 55 h 63"/>
                <a:gd name="T16" fmla="*/ 30 w 13"/>
                <a:gd name="T17" fmla="*/ 25 h 63"/>
                <a:gd name="T18" fmla="*/ 2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4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2 h 49"/>
                <a:gd name="T8" fmla="*/ 9 w 18"/>
                <a:gd name="T9" fmla="*/ 19 h 49"/>
                <a:gd name="T10" fmla="*/ 9 w 18"/>
                <a:gd name="T11" fmla="*/ 25 h 49"/>
                <a:gd name="T12" fmla="*/ 9 w 18"/>
                <a:gd name="T13" fmla="*/ 25 h 49"/>
                <a:gd name="T14" fmla="*/ 9 w 18"/>
                <a:gd name="T15" fmla="*/ 17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5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34 w 25"/>
                <a:gd name="T9" fmla="*/ 29 h 38"/>
                <a:gd name="T10" fmla="*/ 37 w 25"/>
                <a:gd name="T11" fmla="*/ 38 h 38"/>
                <a:gd name="T12" fmla="*/ 46 w 25"/>
                <a:gd name="T13" fmla="*/ 36 h 38"/>
                <a:gd name="T14" fmla="*/ 37 w 25"/>
                <a:gd name="T15" fmla="*/ 25 h 38"/>
                <a:gd name="T16" fmla="*/ 3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636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3556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3557" name="Picture 87" descr="icc5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58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3559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560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2809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86" r:id="rId1"/>
    <p:sldLayoutId id="2147486787" r:id="rId2"/>
    <p:sldLayoutId id="2147486788" r:id="rId3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0483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0489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0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1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2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3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4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5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6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7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8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9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0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1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2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3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4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5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6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7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8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9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0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1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2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3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4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5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6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7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8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9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0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1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2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3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4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5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6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7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8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9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0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1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2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3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4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5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6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7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8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9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0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1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2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3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4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5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6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7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8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9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0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1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2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3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4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5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6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7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8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9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0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1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2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3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4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0484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0485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86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0487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8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7821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29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150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151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8 h 614"/>
                <a:gd name="T14" fmla="*/ 459 w 478"/>
                <a:gd name="T15" fmla="*/ 203 h 614"/>
                <a:gd name="T16" fmla="*/ 452 w 478"/>
                <a:gd name="T17" fmla="*/ 235 h 614"/>
                <a:gd name="T18" fmla="*/ 439 w 478"/>
                <a:gd name="T19" fmla="*/ 277 h 614"/>
                <a:gd name="T20" fmla="*/ 403 w 478"/>
                <a:gd name="T21" fmla="*/ 372 h 614"/>
                <a:gd name="T22" fmla="*/ 354 w 478"/>
                <a:gd name="T23" fmla="*/ 458 h 614"/>
                <a:gd name="T24" fmla="*/ 321 w 478"/>
                <a:gd name="T25" fmla="*/ 505 h 614"/>
                <a:gd name="T26" fmla="*/ 287 w 478"/>
                <a:gd name="T27" fmla="*/ 548 h 614"/>
                <a:gd name="T28" fmla="*/ 257 w 478"/>
                <a:gd name="T29" fmla="*/ 583 h 614"/>
                <a:gd name="T30" fmla="*/ 247 w 478"/>
                <a:gd name="T31" fmla="*/ 594 h 614"/>
                <a:gd name="T32" fmla="*/ 246 w 478"/>
                <a:gd name="T33" fmla="*/ 594 h 614"/>
                <a:gd name="T34" fmla="*/ 236 w 478"/>
                <a:gd name="T35" fmla="*/ 584 h 614"/>
                <a:gd name="T36" fmla="*/ 216 w 478"/>
                <a:gd name="T37" fmla="*/ 566 h 614"/>
                <a:gd name="T38" fmla="*/ 206 w 478"/>
                <a:gd name="T39" fmla="*/ 557 h 614"/>
                <a:gd name="T40" fmla="*/ 195 w 478"/>
                <a:gd name="T41" fmla="*/ 545 h 614"/>
                <a:gd name="T42" fmla="*/ 180 w 478"/>
                <a:gd name="T43" fmla="*/ 527 h 614"/>
                <a:gd name="T44" fmla="*/ 159 w 478"/>
                <a:gd name="T45" fmla="*/ 494 h 614"/>
                <a:gd name="T46" fmla="*/ 144 w 478"/>
                <a:gd name="T47" fmla="*/ 471 h 614"/>
                <a:gd name="T48" fmla="*/ 129 w 478"/>
                <a:gd name="T49" fmla="*/ 453 h 614"/>
                <a:gd name="T50" fmla="*/ 105 w 478"/>
                <a:gd name="T51" fmla="*/ 421 h 614"/>
                <a:gd name="T52" fmla="*/ 80 w 478"/>
                <a:gd name="T53" fmla="*/ 389 h 614"/>
                <a:gd name="T54" fmla="*/ 64 w 478"/>
                <a:gd name="T55" fmla="*/ 356 h 614"/>
                <a:gd name="T56" fmla="*/ 54 w 478"/>
                <a:gd name="T57" fmla="*/ 327 h 614"/>
                <a:gd name="T58" fmla="*/ 42 w 478"/>
                <a:gd name="T59" fmla="*/ 293 h 614"/>
                <a:gd name="T60" fmla="*/ 32 w 478"/>
                <a:gd name="T61" fmla="*/ 264 h 614"/>
                <a:gd name="T62" fmla="*/ 23 w 478"/>
                <a:gd name="T63" fmla="*/ 228 h 614"/>
                <a:gd name="T64" fmla="*/ 14 w 478"/>
                <a:gd name="T65" fmla="*/ 190 h 614"/>
                <a:gd name="T66" fmla="*/ 8 w 478"/>
                <a:gd name="T67" fmla="*/ 154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0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6 h 8"/>
                <a:gd name="T8" fmla="*/ 478 w 480"/>
                <a:gd name="T9" fmla="*/ 26 h 8"/>
                <a:gd name="T10" fmla="*/ 480 w 480"/>
                <a:gd name="T11" fmla="*/ 2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6 h 126"/>
                <a:gd name="T2" fmla="*/ 5 w 15"/>
                <a:gd name="T3" fmla="*/ 136 h 126"/>
                <a:gd name="T4" fmla="*/ 22 w 15"/>
                <a:gd name="T5" fmla="*/ 96 h 126"/>
                <a:gd name="T6" fmla="*/ 23 w 15"/>
                <a:gd name="T7" fmla="*/ 48 h 126"/>
                <a:gd name="T8" fmla="*/ 27 w 15"/>
                <a:gd name="T9" fmla="*/ 18 h 126"/>
                <a:gd name="T10" fmla="*/ 27 w 15"/>
                <a:gd name="T11" fmla="*/ 1 h 126"/>
                <a:gd name="T12" fmla="*/ 20 w 15"/>
                <a:gd name="T13" fmla="*/ 0 h 126"/>
                <a:gd name="T14" fmla="*/ 20 w 15"/>
                <a:gd name="T15" fmla="*/ 18 h 126"/>
                <a:gd name="T16" fmla="*/ 19 w 15"/>
                <a:gd name="T17" fmla="*/ 48 h 126"/>
                <a:gd name="T18" fmla="*/ 5 w 15"/>
                <a:gd name="T19" fmla="*/ 94 h 126"/>
                <a:gd name="T20" fmla="*/ 0 w 15"/>
                <a:gd name="T21" fmla="*/ 136 h 126"/>
                <a:gd name="T22" fmla="*/ 0 w 15"/>
                <a:gd name="T23" fmla="*/ 136 h 126"/>
                <a:gd name="T24" fmla="*/ 5 w 15"/>
                <a:gd name="T25" fmla="*/ 136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9 h 139"/>
                <a:gd name="T2" fmla="*/ 6 w 34"/>
                <a:gd name="T3" fmla="*/ 129 h 139"/>
                <a:gd name="T4" fmla="*/ 28 w 34"/>
                <a:gd name="T5" fmla="*/ 89 h 139"/>
                <a:gd name="T6" fmla="*/ 34 w 34"/>
                <a:gd name="T7" fmla="*/ 67 h 139"/>
                <a:gd name="T8" fmla="*/ 39 w 34"/>
                <a:gd name="T9" fmla="*/ 36 h 139"/>
                <a:gd name="T10" fmla="*/ 44 w 34"/>
                <a:gd name="T11" fmla="*/ 0 h 139"/>
                <a:gd name="T12" fmla="*/ 39 w 34"/>
                <a:gd name="T13" fmla="*/ 0 h 139"/>
                <a:gd name="T14" fmla="*/ 34 w 34"/>
                <a:gd name="T15" fmla="*/ 34 h 139"/>
                <a:gd name="T16" fmla="*/ 29 w 34"/>
                <a:gd name="T17" fmla="*/ 65 h 139"/>
                <a:gd name="T18" fmla="*/ 13 w 34"/>
                <a:gd name="T19" fmla="*/ 87 h 139"/>
                <a:gd name="T20" fmla="*/ 0 w 34"/>
                <a:gd name="T21" fmla="*/ 129 h 139"/>
                <a:gd name="T22" fmla="*/ 0 w 34"/>
                <a:gd name="T23" fmla="*/ 129 h 139"/>
                <a:gd name="T24" fmla="*/ 6 w 34"/>
                <a:gd name="T25" fmla="*/ 129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3 w 44"/>
                <a:gd name="T7" fmla="*/ 43 h 43"/>
                <a:gd name="T8" fmla="*/ 34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5 h 90"/>
                <a:gd name="T8" fmla="*/ 35 w 66"/>
                <a:gd name="T9" fmla="*/ 71 h 90"/>
                <a:gd name="T10" fmla="*/ 45 w 66"/>
                <a:gd name="T11" fmla="*/ 80 h 90"/>
                <a:gd name="T12" fmla="*/ 54 w 66"/>
                <a:gd name="T13" fmla="*/ 93 h 90"/>
                <a:gd name="T14" fmla="*/ 61 w 66"/>
                <a:gd name="T15" fmla="*/ 100 h 90"/>
                <a:gd name="T16" fmla="*/ 66 w 66"/>
                <a:gd name="T17" fmla="*/ 95 h 90"/>
                <a:gd name="T18" fmla="*/ 59 w 66"/>
                <a:gd name="T19" fmla="*/ 88 h 90"/>
                <a:gd name="T20" fmla="*/ 48 w 66"/>
                <a:gd name="T21" fmla="*/ 75 h 90"/>
                <a:gd name="T22" fmla="*/ 40 w 66"/>
                <a:gd name="T23" fmla="*/ 66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7 w 103"/>
                <a:gd name="T13" fmla="*/ 114 h 174"/>
                <a:gd name="T14" fmla="*/ 80 w 103"/>
                <a:gd name="T15" fmla="*/ 130 h 174"/>
                <a:gd name="T16" fmla="*/ 92 w 103"/>
                <a:gd name="T17" fmla="*/ 150 h 174"/>
                <a:gd name="T18" fmla="*/ 108 w 103"/>
                <a:gd name="T19" fmla="*/ 174 h 174"/>
                <a:gd name="T20" fmla="*/ 113 w 103"/>
                <a:gd name="T21" fmla="*/ 170 h 174"/>
                <a:gd name="T22" fmla="*/ 98 w 103"/>
                <a:gd name="T23" fmla="*/ 147 h 174"/>
                <a:gd name="T24" fmla="*/ 84 w 103"/>
                <a:gd name="T25" fmla="*/ 127 h 174"/>
                <a:gd name="T26" fmla="*/ 72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0 h 181"/>
                <a:gd name="T10" fmla="*/ 44 w 50"/>
                <a:gd name="T11" fmla="*/ 171 h 181"/>
                <a:gd name="T12" fmla="*/ 50 w 50"/>
                <a:gd name="T13" fmla="*/ 167 h 181"/>
                <a:gd name="T14" fmla="*/ 31 w 50"/>
                <a:gd name="T15" fmla="*/ 108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3 h 148"/>
                <a:gd name="T10" fmla="*/ 4 w 12"/>
                <a:gd name="T11" fmla="*/ 158 h 148"/>
                <a:gd name="T12" fmla="*/ 12 w 12"/>
                <a:gd name="T13" fmla="*/ 158 h 148"/>
                <a:gd name="T14" fmla="*/ 7 w 12"/>
                <a:gd name="T15" fmla="*/ 113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8 h 655"/>
                <a:gd name="T24" fmla="*/ 441 w 514"/>
                <a:gd name="T25" fmla="*/ 398 h 655"/>
                <a:gd name="T26" fmla="*/ 421 w 514"/>
                <a:gd name="T27" fmla="*/ 445 h 655"/>
                <a:gd name="T28" fmla="*/ 396 w 514"/>
                <a:gd name="T29" fmla="*/ 494 h 655"/>
                <a:gd name="T30" fmla="*/ 359 w 514"/>
                <a:gd name="T31" fmla="*/ 546 h 655"/>
                <a:gd name="T32" fmla="*/ 316 w 514"/>
                <a:gd name="T33" fmla="*/ 595 h 655"/>
                <a:gd name="T34" fmla="*/ 280 w 514"/>
                <a:gd name="T35" fmla="*/ 631 h 655"/>
                <a:gd name="T36" fmla="*/ 269 w 514"/>
                <a:gd name="T37" fmla="*/ 642 h 655"/>
                <a:gd name="T38" fmla="*/ 265 w 514"/>
                <a:gd name="T39" fmla="*/ 645 h 655"/>
                <a:gd name="T40" fmla="*/ 259 w 514"/>
                <a:gd name="T41" fmla="*/ 640 h 655"/>
                <a:gd name="T42" fmla="*/ 247 w 514"/>
                <a:gd name="T43" fmla="*/ 631 h 655"/>
                <a:gd name="T44" fmla="*/ 226 w 514"/>
                <a:gd name="T45" fmla="*/ 615 h 655"/>
                <a:gd name="T46" fmla="*/ 218 w 514"/>
                <a:gd name="T47" fmla="*/ 606 h 655"/>
                <a:gd name="T48" fmla="*/ 206 w 514"/>
                <a:gd name="T49" fmla="*/ 590 h 655"/>
                <a:gd name="T50" fmla="*/ 185 w 514"/>
                <a:gd name="T51" fmla="*/ 566 h 655"/>
                <a:gd name="T52" fmla="*/ 160 w 514"/>
                <a:gd name="T53" fmla="*/ 528 h 655"/>
                <a:gd name="T54" fmla="*/ 116 w 514"/>
                <a:gd name="T55" fmla="*/ 452 h 655"/>
                <a:gd name="T56" fmla="*/ 82 w 514"/>
                <a:gd name="T57" fmla="*/ 380 h 655"/>
                <a:gd name="T58" fmla="*/ 65 w 514"/>
                <a:gd name="T59" fmla="*/ 339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5 h 175"/>
                <a:gd name="T6" fmla="*/ 15 w 184"/>
                <a:gd name="T7" fmla="*/ 165 h 175"/>
                <a:gd name="T8" fmla="*/ 15 w 184"/>
                <a:gd name="T9" fmla="*/ 165 h 175"/>
                <a:gd name="T10" fmla="*/ 17 w 184"/>
                <a:gd name="T11" fmla="*/ 165 h 175"/>
                <a:gd name="T12" fmla="*/ 18 w 184"/>
                <a:gd name="T13" fmla="*/ 162 h 175"/>
                <a:gd name="T14" fmla="*/ 17 w 184"/>
                <a:gd name="T15" fmla="*/ 158 h 175"/>
                <a:gd name="T16" fmla="*/ 15 w 184"/>
                <a:gd name="T17" fmla="*/ 151 h 175"/>
                <a:gd name="T18" fmla="*/ 15 w 184"/>
                <a:gd name="T19" fmla="*/ 147 h 175"/>
                <a:gd name="T20" fmla="*/ 15 w 184"/>
                <a:gd name="T21" fmla="*/ 144 h 175"/>
                <a:gd name="T22" fmla="*/ 15 w 184"/>
                <a:gd name="T23" fmla="*/ 138 h 175"/>
                <a:gd name="T24" fmla="*/ 13 w 184"/>
                <a:gd name="T25" fmla="*/ 129 h 175"/>
                <a:gd name="T26" fmla="*/ 12 w 184"/>
                <a:gd name="T27" fmla="*/ 122 h 175"/>
                <a:gd name="T28" fmla="*/ 10 w 184"/>
                <a:gd name="T29" fmla="*/ 113 h 175"/>
                <a:gd name="T30" fmla="*/ 8 w 184"/>
                <a:gd name="T31" fmla="*/ 102 h 175"/>
                <a:gd name="T32" fmla="*/ 8 w 184"/>
                <a:gd name="T33" fmla="*/ 93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0 w 58"/>
                <a:gd name="T15" fmla="*/ 6 h 89"/>
                <a:gd name="T16" fmla="*/ 43 w 58"/>
                <a:gd name="T17" fmla="*/ 4 h 89"/>
                <a:gd name="T18" fmla="*/ 50 w 58"/>
                <a:gd name="T19" fmla="*/ 2 h 89"/>
                <a:gd name="T20" fmla="*/ 51 w 58"/>
                <a:gd name="T21" fmla="*/ 4 h 89"/>
                <a:gd name="T22" fmla="*/ 51 w 58"/>
                <a:gd name="T23" fmla="*/ 7 h 89"/>
                <a:gd name="T24" fmla="*/ 51 w 58"/>
                <a:gd name="T25" fmla="*/ 9 h 89"/>
                <a:gd name="T26" fmla="*/ 53 w 58"/>
                <a:gd name="T27" fmla="*/ 27 h 89"/>
                <a:gd name="T28" fmla="*/ 48 w 58"/>
                <a:gd name="T29" fmla="*/ 33 h 89"/>
                <a:gd name="T30" fmla="*/ 43 w 58"/>
                <a:gd name="T31" fmla="*/ 34 h 89"/>
                <a:gd name="T32" fmla="*/ 43 w 58"/>
                <a:gd name="T33" fmla="*/ 42 h 89"/>
                <a:gd name="T34" fmla="*/ 46 w 58"/>
                <a:gd name="T35" fmla="*/ 45 h 89"/>
                <a:gd name="T36" fmla="*/ 48 w 58"/>
                <a:gd name="T37" fmla="*/ 54 h 89"/>
                <a:gd name="T38" fmla="*/ 51 w 58"/>
                <a:gd name="T39" fmla="*/ 33 h 89"/>
                <a:gd name="T40" fmla="*/ 53 w 58"/>
                <a:gd name="T41" fmla="*/ 31 h 89"/>
                <a:gd name="T42" fmla="*/ 56 w 58"/>
                <a:gd name="T43" fmla="*/ 31 h 89"/>
                <a:gd name="T44" fmla="*/ 61 w 58"/>
                <a:gd name="T45" fmla="*/ 31 h 89"/>
                <a:gd name="T46" fmla="*/ 68 w 58"/>
                <a:gd name="T47" fmla="*/ 38 h 89"/>
                <a:gd name="T48" fmla="*/ 61 w 58"/>
                <a:gd name="T49" fmla="*/ 40 h 89"/>
                <a:gd name="T50" fmla="*/ 56 w 58"/>
                <a:gd name="T51" fmla="*/ 34 h 89"/>
                <a:gd name="T52" fmla="*/ 53 w 58"/>
                <a:gd name="T53" fmla="*/ 34 h 89"/>
                <a:gd name="T54" fmla="*/ 51 w 58"/>
                <a:gd name="T55" fmla="*/ 36 h 89"/>
                <a:gd name="T56" fmla="*/ 53 w 58"/>
                <a:gd name="T57" fmla="*/ 40 h 89"/>
                <a:gd name="T58" fmla="*/ 53 w 58"/>
                <a:gd name="T59" fmla="*/ 51 h 89"/>
                <a:gd name="T60" fmla="*/ 46 w 58"/>
                <a:gd name="T61" fmla="*/ 62 h 89"/>
                <a:gd name="T62" fmla="*/ 50 w 58"/>
                <a:gd name="T63" fmla="*/ 81 h 89"/>
                <a:gd name="T64" fmla="*/ 43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0 w 58"/>
                <a:gd name="T71" fmla="*/ 76 h 89"/>
                <a:gd name="T72" fmla="*/ 40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30 w 56"/>
                <a:gd name="T21" fmla="*/ 4 h 89"/>
                <a:gd name="T22" fmla="*/ 30 w 56"/>
                <a:gd name="T23" fmla="*/ 7 h 89"/>
                <a:gd name="T24" fmla="*/ 33 w 56"/>
                <a:gd name="T25" fmla="*/ 11 h 89"/>
                <a:gd name="T26" fmla="*/ 31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30 w 56"/>
                <a:gd name="T39" fmla="*/ 33 h 89"/>
                <a:gd name="T40" fmla="*/ 33 w 56"/>
                <a:gd name="T41" fmla="*/ 31 h 89"/>
                <a:gd name="T42" fmla="*/ 36 w 56"/>
                <a:gd name="T43" fmla="*/ 31 h 89"/>
                <a:gd name="T44" fmla="*/ 43 w 56"/>
                <a:gd name="T45" fmla="*/ 33 h 89"/>
                <a:gd name="T46" fmla="*/ 46 w 56"/>
                <a:gd name="T47" fmla="*/ 38 h 89"/>
                <a:gd name="T48" fmla="*/ 38 w 56"/>
                <a:gd name="T49" fmla="*/ 40 h 89"/>
                <a:gd name="T50" fmla="*/ 36 w 56"/>
                <a:gd name="T51" fmla="*/ 34 h 89"/>
                <a:gd name="T52" fmla="*/ 33 w 56"/>
                <a:gd name="T53" fmla="*/ 34 h 89"/>
                <a:gd name="T54" fmla="*/ 31 w 56"/>
                <a:gd name="T55" fmla="*/ 36 h 89"/>
                <a:gd name="T56" fmla="*/ 31 w 56"/>
                <a:gd name="T57" fmla="*/ 42 h 89"/>
                <a:gd name="T58" fmla="*/ 31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8 w 56"/>
                <a:gd name="T15" fmla="*/ 6 h 87"/>
                <a:gd name="T16" fmla="*/ 40 w 56"/>
                <a:gd name="T17" fmla="*/ 4 h 87"/>
                <a:gd name="T18" fmla="*/ 48 w 56"/>
                <a:gd name="T19" fmla="*/ 0 h 87"/>
                <a:gd name="T20" fmla="*/ 49 w 56"/>
                <a:gd name="T21" fmla="*/ 4 h 87"/>
                <a:gd name="T22" fmla="*/ 49 w 56"/>
                <a:gd name="T23" fmla="*/ 8 h 87"/>
                <a:gd name="T24" fmla="*/ 53 w 56"/>
                <a:gd name="T25" fmla="*/ 9 h 87"/>
                <a:gd name="T26" fmla="*/ 51 w 56"/>
                <a:gd name="T27" fmla="*/ 27 h 87"/>
                <a:gd name="T28" fmla="*/ 46 w 56"/>
                <a:gd name="T29" fmla="*/ 33 h 87"/>
                <a:gd name="T30" fmla="*/ 43 w 56"/>
                <a:gd name="T31" fmla="*/ 35 h 87"/>
                <a:gd name="T32" fmla="*/ 43 w 56"/>
                <a:gd name="T33" fmla="*/ 44 h 87"/>
                <a:gd name="T34" fmla="*/ 46 w 56"/>
                <a:gd name="T35" fmla="*/ 45 h 87"/>
                <a:gd name="T36" fmla="*/ 48 w 56"/>
                <a:gd name="T37" fmla="*/ 56 h 87"/>
                <a:gd name="T38" fmla="*/ 49 w 56"/>
                <a:gd name="T39" fmla="*/ 33 h 87"/>
                <a:gd name="T40" fmla="*/ 53 w 56"/>
                <a:gd name="T41" fmla="*/ 29 h 87"/>
                <a:gd name="T42" fmla="*/ 56 w 56"/>
                <a:gd name="T43" fmla="*/ 29 h 87"/>
                <a:gd name="T44" fmla="*/ 63 w 56"/>
                <a:gd name="T45" fmla="*/ 33 h 87"/>
                <a:gd name="T46" fmla="*/ 66 w 56"/>
                <a:gd name="T47" fmla="*/ 38 h 87"/>
                <a:gd name="T48" fmla="*/ 58 w 56"/>
                <a:gd name="T49" fmla="*/ 38 h 87"/>
                <a:gd name="T50" fmla="*/ 56 w 56"/>
                <a:gd name="T51" fmla="*/ 35 h 87"/>
                <a:gd name="T52" fmla="*/ 53 w 56"/>
                <a:gd name="T53" fmla="*/ 35 h 87"/>
                <a:gd name="T54" fmla="*/ 51 w 56"/>
                <a:gd name="T55" fmla="*/ 36 h 87"/>
                <a:gd name="T56" fmla="*/ 51 w 56"/>
                <a:gd name="T57" fmla="*/ 40 h 87"/>
                <a:gd name="T58" fmla="*/ 53 w 56"/>
                <a:gd name="T59" fmla="*/ 51 h 87"/>
                <a:gd name="T60" fmla="*/ 45 w 56"/>
                <a:gd name="T61" fmla="*/ 62 h 87"/>
                <a:gd name="T62" fmla="*/ 48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0 w 56"/>
                <a:gd name="T71" fmla="*/ 76 h 87"/>
                <a:gd name="T72" fmla="*/ 38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9 h 124"/>
                <a:gd name="T2" fmla="*/ 72 w 146"/>
                <a:gd name="T3" fmla="*/ 0 h 124"/>
                <a:gd name="T4" fmla="*/ 136 w 146"/>
                <a:gd name="T5" fmla="*/ 109 h 124"/>
                <a:gd name="T6" fmla="*/ 136 w 146"/>
                <a:gd name="T7" fmla="*/ 132 h 124"/>
                <a:gd name="T8" fmla="*/ 72 w 146"/>
                <a:gd name="T9" fmla="*/ 30 h 124"/>
                <a:gd name="T10" fmla="*/ 2 w 146"/>
                <a:gd name="T11" fmla="*/ 134 h 124"/>
                <a:gd name="T12" fmla="*/ 0 w 146"/>
                <a:gd name="T13" fmla="*/ 109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1 h 171"/>
                <a:gd name="T2" fmla="*/ 5 w 5"/>
                <a:gd name="T3" fmla="*/ 159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9 h 171"/>
                <a:gd name="T10" fmla="*/ 3 w 5"/>
                <a:gd name="T11" fmla="*/ 161 h 171"/>
                <a:gd name="T12" fmla="*/ 3 w 5"/>
                <a:gd name="T13" fmla="*/ 161 h 171"/>
                <a:gd name="T14" fmla="*/ 5 w 5"/>
                <a:gd name="T15" fmla="*/ 161 h 171"/>
                <a:gd name="T16" fmla="*/ 5 w 5"/>
                <a:gd name="T17" fmla="*/ 159 h 171"/>
                <a:gd name="T18" fmla="*/ 3 w 5"/>
                <a:gd name="T19" fmla="*/ 161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5 w 505"/>
                <a:gd name="T1" fmla="*/ 7 h 9"/>
                <a:gd name="T2" fmla="*/ 495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5 w 505"/>
                <a:gd name="T9" fmla="*/ 7 h 9"/>
                <a:gd name="T10" fmla="*/ 495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7 h 37"/>
                <a:gd name="T2" fmla="*/ 3 w 6"/>
                <a:gd name="T3" fmla="*/ 47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6 h 37"/>
                <a:gd name="T14" fmla="*/ 0 w 6"/>
                <a:gd name="T15" fmla="*/ 46 h 37"/>
                <a:gd name="T16" fmla="*/ 3 w 6"/>
                <a:gd name="T17" fmla="*/ 4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1 h 131"/>
                <a:gd name="T2" fmla="*/ 5 w 16"/>
                <a:gd name="T3" fmla="*/ 121 h 131"/>
                <a:gd name="T4" fmla="*/ 11 w 16"/>
                <a:gd name="T5" fmla="*/ 76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6 h 131"/>
                <a:gd name="T20" fmla="*/ 0 w 16"/>
                <a:gd name="T21" fmla="*/ 120 h 131"/>
                <a:gd name="T22" fmla="*/ 0 w 16"/>
                <a:gd name="T23" fmla="*/ 120 h 131"/>
                <a:gd name="T24" fmla="*/ 5 w 16"/>
                <a:gd name="T25" fmla="*/ 121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2 w 110"/>
                <a:gd name="T13" fmla="*/ 223 h 344"/>
                <a:gd name="T14" fmla="*/ 84 w 110"/>
                <a:gd name="T15" fmla="*/ 182 h 344"/>
                <a:gd name="T16" fmla="*/ 95 w 110"/>
                <a:gd name="T17" fmla="*/ 139 h 344"/>
                <a:gd name="T18" fmla="*/ 105 w 110"/>
                <a:gd name="T19" fmla="*/ 93 h 344"/>
                <a:gd name="T20" fmla="*/ 113 w 110"/>
                <a:gd name="T21" fmla="*/ 48 h 344"/>
                <a:gd name="T22" fmla="*/ 120 w 110"/>
                <a:gd name="T23" fmla="*/ 1 h 344"/>
                <a:gd name="T24" fmla="*/ 115 w 110"/>
                <a:gd name="T25" fmla="*/ 0 h 344"/>
                <a:gd name="T26" fmla="*/ 107 w 110"/>
                <a:gd name="T27" fmla="*/ 47 h 344"/>
                <a:gd name="T28" fmla="*/ 98 w 110"/>
                <a:gd name="T29" fmla="*/ 93 h 344"/>
                <a:gd name="T30" fmla="*/ 90 w 110"/>
                <a:gd name="T31" fmla="*/ 137 h 344"/>
                <a:gd name="T32" fmla="*/ 79 w 110"/>
                <a:gd name="T33" fmla="*/ 180 h 344"/>
                <a:gd name="T34" fmla="*/ 66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7 w 131"/>
                <a:gd name="T13" fmla="*/ 90 h 155"/>
                <a:gd name="T14" fmla="*/ 98 w 131"/>
                <a:gd name="T15" fmla="*/ 65 h 155"/>
                <a:gd name="T16" fmla="*/ 121 w 131"/>
                <a:gd name="T17" fmla="*/ 34 h 155"/>
                <a:gd name="T18" fmla="*/ 141 w 131"/>
                <a:gd name="T19" fmla="*/ 3 h 155"/>
                <a:gd name="T20" fmla="*/ 136 w 131"/>
                <a:gd name="T21" fmla="*/ 0 h 155"/>
                <a:gd name="T22" fmla="*/ 115 w 131"/>
                <a:gd name="T23" fmla="*/ 30 h 155"/>
                <a:gd name="T24" fmla="*/ 93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4 w 46"/>
                <a:gd name="T9" fmla="*/ 34 h 40"/>
                <a:gd name="T10" fmla="*/ 31 w 46"/>
                <a:gd name="T11" fmla="*/ 40 h 40"/>
                <a:gd name="T12" fmla="*/ 36 w 46"/>
                <a:gd name="T13" fmla="*/ 34 h 40"/>
                <a:gd name="T14" fmla="*/ 27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2 w 82"/>
                <a:gd name="T7" fmla="*/ 77 h 108"/>
                <a:gd name="T8" fmla="*/ 57 w 82"/>
                <a:gd name="T9" fmla="*/ 97 h 108"/>
                <a:gd name="T10" fmla="*/ 69 w 82"/>
                <a:gd name="T11" fmla="*/ 108 h 108"/>
                <a:gd name="T12" fmla="*/ 72 w 82"/>
                <a:gd name="T13" fmla="*/ 104 h 108"/>
                <a:gd name="T14" fmla="*/ 62 w 82"/>
                <a:gd name="T15" fmla="*/ 92 h 108"/>
                <a:gd name="T16" fmla="*/ 46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1 h 186"/>
                <a:gd name="T14" fmla="*/ 57 w 92"/>
                <a:gd name="T15" fmla="*/ 146 h 186"/>
                <a:gd name="T16" fmla="*/ 71 w 92"/>
                <a:gd name="T17" fmla="*/ 171 h 186"/>
                <a:gd name="T18" fmla="*/ 87 w 92"/>
                <a:gd name="T19" fmla="*/ 196 h 186"/>
                <a:gd name="T20" fmla="*/ 92 w 92"/>
                <a:gd name="T21" fmla="*/ 195 h 186"/>
                <a:gd name="T22" fmla="*/ 77 w 92"/>
                <a:gd name="T23" fmla="*/ 167 h 186"/>
                <a:gd name="T24" fmla="*/ 62 w 92"/>
                <a:gd name="T25" fmla="*/ 142 h 186"/>
                <a:gd name="T26" fmla="*/ 51 w 92"/>
                <a:gd name="T27" fmla="*/ 117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7 h 173"/>
                <a:gd name="T10" fmla="*/ 43 w 50"/>
                <a:gd name="T11" fmla="*/ 163 h 173"/>
                <a:gd name="T12" fmla="*/ 50 w 50"/>
                <a:gd name="T13" fmla="*/ 161 h 173"/>
                <a:gd name="T14" fmla="*/ 38 w 50"/>
                <a:gd name="T15" fmla="*/ 125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1 w 352"/>
                <a:gd name="T1" fmla="*/ 1 h 456"/>
                <a:gd name="T2" fmla="*/ 239 w 352"/>
                <a:gd name="T3" fmla="*/ 14 h 456"/>
                <a:gd name="T4" fmla="*/ 226 w 352"/>
                <a:gd name="T5" fmla="*/ 41 h 456"/>
                <a:gd name="T6" fmla="*/ 215 w 352"/>
                <a:gd name="T7" fmla="*/ 90 h 456"/>
                <a:gd name="T8" fmla="*/ 208 w 352"/>
                <a:gd name="T9" fmla="*/ 149 h 456"/>
                <a:gd name="T10" fmla="*/ 205 w 352"/>
                <a:gd name="T11" fmla="*/ 193 h 456"/>
                <a:gd name="T12" fmla="*/ 208 w 352"/>
                <a:gd name="T13" fmla="*/ 211 h 456"/>
                <a:gd name="T14" fmla="*/ 215 w 352"/>
                <a:gd name="T15" fmla="*/ 211 h 456"/>
                <a:gd name="T16" fmla="*/ 231 w 352"/>
                <a:gd name="T17" fmla="*/ 211 h 456"/>
                <a:gd name="T18" fmla="*/ 259 w 352"/>
                <a:gd name="T19" fmla="*/ 211 h 456"/>
                <a:gd name="T20" fmla="*/ 297 w 352"/>
                <a:gd name="T21" fmla="*/ 205 h 456"/>
                <a:gd name="T22" fmla="*/ 329 w 352"/>
                <a:gd name="T23" fmla="*/ 196 h 456"/>
                <a:gd name="T24" fmla="*/ 346 w 352"/>
                <a:gd name="T25" fmla="*/ 186 h 456"/>
                <a:gd name="T26" fmla="*/ 362 w 352"/>
                <a:gd name="T27" fmla="*/ 166 h 456"/>
                <a:gd name="T28" fmla="*/ 351 w 352"/>
                <a:gd name="T29" fmla="*/ 271 h 456"/>
                <a:gd name="T30" fmla="*/ 329 w 352"/>
                <a:gd name="T31" fmla="*/ 260 h 456"/>
                <a:gd name="T32" fmla="*/ 301 w 352"/>
                <a:gd name="T33" fmla="*/ 251 h 456"/>
                <a:gd name="T34" fmla="*/ 272 w 352"/>
                <a:gd name="T35" fmla="*/ 246 h 456"/>
                <a:gd name="T36" fmla="*/ 247 w 352"/>
                <a:gd name="T37" fmla="*/ 242 h 456"/>
                <a:gd name="T38" fmla="*/ 220 w 352"/>
                <a:gd name="T39" fmla="*/ 241 h 456"/>
                <a:gd name="T40" fmla="*/ 215 w 352"/>
                <a:gd name="T41" fmla="*/ 241 h 456"/>
                <a:gd name="T42" fmla="*/ 205 w 352"/>
                <a:gd name="T43" fmla="*/ 242 h 456"/>
                <a:gd name="T44" fmla="*/ 205 w 352"/>
                <a:gd name="T45" fmla="*/ 260 h 456"/>
                <a:gd name="T46" fmla="*/ 205 w 352"/>
                <a:gd name="T47" fmla="*/ 280 h 456"/>
                <a:gd name="T48" fmla="*/ 210 w 352"/>
                <a:gd name="T49" fmla="*/ 342 h 456"/>
                <a:gd name="T50" fmla="*/ 220 w 352"/>
                <a:gd name="T51" fmla="*/ 399 h 456"/>
                <a:gd name="T52" fmla="*/ 228 w 352"/>
                <a:gd name="T53" fmla="*/ 423 h 456"/>
                <a:gd name="T54" fmla="*/ 244 w 352"/>
                <a:gd name="T55" fmla="*/ 444 h 456"/>
                <a:gd name="T56" fmla="*/ 116 w 352"/>
                <a:gd name="T57" fmla="*/ 444 h 456"/>
                <a:gd name="T58" fmla="*/ 124 w 352"/>
                <a:gd name="T59" fmla="*/ 430 h 456"/>
                <a:gd name="T60" fmla="*/ 139 w 352"/>
                <a:gd name="T61" fmla="*/ 398 h 456"/>
                <a:gd name="T62" fmla="*/ 144 w 352"/>
                <a:gd name="T63" fmla="*/ 383 h 456"/>
                <a:gd name="T64" fmla="*/ 149 w 352"/>
                <a:gd name="T65" fmla="*/ 369 h 456"/>
                <a:gd name="T66" fmla="*/ 152 w 352"/>
                <a:gd name="T67" fmla="*/ 343 h 456"/>
                <a:gd name="T68" fmla="*/ 159 w 352"/>
                <a:gd name="T69" fmla="*/ 302 h 456"/>
                <a:gd name="T70" fmla="*/ 160 w 352"/>
                <a:gd name="T71" fmla="*/ 260 h 456"/>
                <a:gd name="T72" fmla="*/ 159 w 352"/>
                <a:gd name="T73" fmla="*/ 244 h 456"/>
                <a:gd name="T74" fmla="*/ 154 w 352"/>
                <a:gd name="T75" fmla="*/ 242 h 456"/>
                <a:gd name="T76" fmla="*/ 149 w 352"/>
                <a:gd name="T77" fmla="*/ 242 h 456"/>
                <a:gd name="T78" fmla="*/ 134 w 352"/>
                <a:gd name="T79" fmla="*/ 241 h 456"/>
                <a:gd name="T80" fmla="*/ 105 w 352"/>
                <a:gd name="T81" fmla="*/ 242 h 456"/>
                <a:gd name="T82" fmla="*/ 75 w 352"/>
                <a:gd name="T83" fmla="*/ 246 h 456"/>
                <a:gd name="T84" fmla="*/ 44 w 352"/>
                <a:gd name="T85" fmla="*/ 255 h 456"/>
                <a:gd name="T86" fmla="*/ 19 w 352"/>
                <a:gd name="T87" fmla="*/ 266 h 456"/>
                <a:gd name="T88" fmla="*/ 1 w 352"/>
                <a:gd name="T89" fmla="*/ 275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0 w 20"/>
                <a:gd name="T7" fmla="*/ 20 h 45"/>
                <a:gd name="T8" fmla="*/ 25 w 20"/>
                <a:gd name="T9" fmla="*/ 13 h 45"/>
                <a:gd name="T10" fmla="*/ 30 w 20"/>
                <a:gd name="T11" fmla="*/ 6 h 45"/>
                <a:gd name="T12" fmla="*/ 27 w 20"/>
                <a:gd name="T13" fmla="*/ 0 h 45"/>
                <a:gd name="T14" fmla="*/ 20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5 h 65"/>
                <a:gd name="T2" fmla="*/ 5 w 12"/>
                <a:gd name="T3" fmla="*/ 75 h 65"/>
                <a:gd name="T4" fmla="*/ 5 w 12"/>
                <a:gd name="T5" fmla="*/ 62 h 65"/>
                <a:gd name="T6" fmla="*/ 7 w 12"/>
                <a:gd name="T7" fmla="*/ 48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8 h 65"/>
                <a:gd name="T18" fmla="*/ 2 w 12"/>
                <a:gd name="T19" fmla="*/ 60 h 65"/>
                <a:gd name="T20" fmla="*/ 0 w 12"/>
                <a:gd name="T21" fmla="*/ 75 h 65"/>
                <a:gd name="T22" fmla="*/ 0 w 12"/>
                <a:gd name="T23" fmla="*/ 75 h 65"/>
                <a:gd name="T24" fmla="*/ 5 w 12"/>
                <a:gd name="T25" fmla="*/ 75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5 w 35"/>
                <a:gd name="T1" fmla="*/ 0 h 7"/>
                <a:gd name="T2" fmla="*/ 45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2 h 7"/>
                <a:gd name="T10" fmla="*/ 9 w 35"/>
                <a:gd name="T11" fmla="*/ 25 h 7"/>
                <a:gd name="T12" fmla="*/ 45 w 35"/>
                <a:gd name="T13" fmla="*/ 25 h 7"/>
                <a:gd name="T14" fmla="*/ 45 w 35"/>
                <a:gd name="T15" fmla="*/ 25 h 7"/>
                <a:gd name="T16" fmla="*/ 45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6 w 56"/>
                <a:gd name="T1" fmla="*/ 0 h 10"/>
                <a:gd name="T2" fmla="*/ 46 w 56"/>
                <a:gd name="T3" fmla="*/ 0 h 10"/>
                <a:gd name="T4" fmla="*/ 32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4 w 56"/>
                <a:gd name="T19" fmla="*/ 5 h 10"/>
                <a:gd name="T20" fmla="*/ 46 w 56"/>
                <a:gd name="T21" fmla="*/ 5 h 10"/>
                <a:gd name="T22" fmla="*/ 46 w 56"/>
                <a:gd name="T23" fmla="*/ 5 h 10"/>
                <a:gd name="T24" fmla="*/ 46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9 w 41"/>
                <a:gd name="T1" fmla="*/ 0 h 18"/>
                <a:gd name="T2" fmla="*/ 49 w 41"/>
                <a:gd name="T3" fmla="*/ 0 h 18"/>
                <a:gd name="T4" fmla="*/ 41 w 41"/>
                <a:gd name="T5" fmla="*/ 4 h 18"/>
                <a:gd name="T6" fmla="*/ 33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3 w 41"/>
                <a:gd name="T17" fmla="*/ 9 h 18"/>
                <a:gd name="T18" fmla="*/ 42 w 41"/>
                <a:gd name="T19" fmla="*/ 9 h 18"/>
                <a:gd name="T20" fmla="*/ 51 w 41"/>
                <a:gd name="T21" fmla="*/ 5 h 18"/>
                <a:gd name="T22" fmla="*/ 51 w 41"/>
                <a:gd name="T23" fmla="*/ 5 h 18"/>
                <a:gd name="T24" fmla="*/ 49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2 h 124"/>
                <a:gd name="T2" fmla="*/ 5 w 5"/>
                <a:gd name="T3" fmla="*/ 129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9 h 124"/>
                <a:gd name="T10" fmla="*/ 2 w 5"/>
                <a:gd name="T11" fmla="*/ 132 h 124"/>
                <a:gd name="T12" fmla="*/ 2 w 5"/>
                <a:gd name="T13" fmla="*/ 132 h 124"/>
                <a:gd name="T14" fmla="*/ 5 w 5"/>
                <a:gd name="T15" fmla="*/ 134 h 124"/>
                <a:gd name="T16" fmla="*/ 5 w 5"/>
                <a:gd name="T17" fmla="*/ 129 h 124"/>
                <a:gd name="T18" fmla="*/ 2 w 5"/>
                <a:gd name="T19" fmla="*/ 13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4 w 13"/>
                <a:gd name="T5" fmla="*/ 5 h 10"/>
                <a:gd name="T6" fmla="*/ 2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0 w 32"/>
                <a:gd name="T5" fmla="*/ 22 h 16"/>
                <a:gd name="T6" fmla="*/ 40 w 32"/>
                <a:gd name="T7" fmla="*/ 28 h 16"/>
                <a:gd name="T8" fmla="*/ 42 w 32"/>
                <a:gd name="T9" fmla="*/ 21 h 16"/>
                <a:gd name="T10" fmla="*/ 32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9 h 16"/>
                <a:gd name="T8" fmla="*/ 31 w 56"/>
                <a:gd name="T9" fmla="*/ 22 h 16"/>
                <a:gd name="T10" fmla="*/ 44 w 56"/>
                <a:gd name="T11" fmla="*/ 28 h 16"/>
                <a:gd name="T12" fmla="*/ 46 w 56"/>
                <a:gd name="T13" fmla="*/ 19 h 16"/>
                <a:gd name="T14" fmla="*/ 31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2 w 32"/>
                <a:gd name="T7" fmla="*/ 9 h 9"/>
                <a:gd name="T8" fmla="*/ 22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100 h 112"/>
                <a:gd name="T2" fmla="*/ 9 w 18"/>
                <a:gd name="T3" fmla="*/ 100 h 112"/>
                <a:gd name="T4" fmla="*/ 9 w 18"/>
                <a:gd name="T5" fmla="*/ 74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4 h 112"/>
                <a:gd name="T20" fmla="*/ 9 w 18"/>
                <a:gd name="T21" fmla="*/ 102 h 112"/>
                <a:gd name="T22" fmla="*/ 9 w 18"/>
                <a:gd name="T23" fmla="*/ 102 h 112"/>
                <a:gd name="T24" fmla="*/ 9 w 18"/>
                <a:gd name="T25" fmla="*/ 10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8 w 16"/>
                <a:gd name="T1" fmla="*/ 29 h 32"/>
                <a:gd name="T2" fmla="*/ 28 w 16"/>
                <a:gd name="T3" fmla="*/ 29 h 32"/>
                <a:gd name="T4" fmla="*/ 21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8 w 16"/>
                <a:gd name="T11" fmla="*/ 18 h 32"/>
                <a:gd name="T12" fmla="*/ 23 w 16"/>
                <a:gd name="T13" fmla="*/ 32 h 32"/>
                <a:gd name="T14" fmla="*/ 23 w 16"/>
                <a:gd name="T15" fmla="*/ 32 h 32"/>
                <a:gd name="T16" fmla="*/ 28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5 h 7"/>
                <a:gd name="T4" fmla="*/ 123 w 123"/>
                <a:gd name="T5" fmla="*/ 19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8 w 13"/>
                <a:gd name="T1" fmla="*/ 0 h 16"/>
                <a:gd name="T2" fmla="*/ 18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6 w 13"/>
                <a:gd name="T13" fmla="*/ 5 h 16"/>
                <a:gd name="T14" fmla="*/ 26 w 13"/>
                <a:gd name="T15" fmla="*/ 5 h 16"/>
                <a:gd name="T16" fmla="*/ 18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3 h 41"/>
                <a:gd name="T6" fmla="*/ 0 w 23"/>
                <a:gd name="T7" fmla="*/ 46 h 41"/>
                <a:gd name="T8" fmla="*/ 5 w 23"/>
                <a:gd name="T9" fmla="*/ 51 h 41"/>
                <a:gd name="T10" fmla="*/ 13 w 23"/>
                <a:gd name="T11" fmla="*/ 35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1 h 39"/>
                <a:gd name="T8" fmla="*/ 5 w 16"/>
                <a:gd name="T9" fmla="*/ 37 h 39"/>
                <a:gd name="T10" fmla="*/ 0 w 16"/>
                <a:gd name="T11" fmla="*/ 48 h 39"/>
                <a:gd name="T12" fmla="*/ 6 w 16"/>
                <a:gd name="T13" fmla="*/ 49 h 39"/>
                <a:gd name="T14" fmla="*/ 10 w 16"/>
                <a:gd name="T15" fmla="*/ 39 h 39"/>
                <a:gd name="T16" fmla="*/ 11 w 16"/>
                <a:gd name="T17" fmla="*/ 33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8 w 13"/>
                <a:gd name="T1" fmla="*/ 0 h 58"/>
                <a:gd name="T2" fmla="*/ 18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0 h 58"/>
                <a:gd name="T10" fmla="*/ 0 w 13"/>
                <a:gd name="T11" fmla="*/ 48 h 58"/>
                <a:gd name="T12" fmla="*/ 5 w 13"/>
                <a:gd name="T13" fmla="*/ 48 h 58"/>
                <a:gd name="T14" fmla="*/ 18 w 13"/>
                <a:gd name="T15" fmla="*/ 31 h 58"/>
                <a:gd name="T16" fmla="*/ 20 w 13"/>
                <a:gd name="T17" fmla="*/ 27 h 58"/>
                <a:gd name="T18" fmla="*/ 24 w 13"/>
                <a:gd name="T19" fmla="*/ 14 h 58"/>
                <a:gd name="T20" fmla="*/ 26 w 13"/>
                <a:gd name="T21" fmla="*/ 0 h 58"/>
                <a:gd name="T22" fmla="*/ 26 w 13"/>
                <a:gd name="T23" fmla="*/ 0 h 58"/>
                <a:gd name="T24" fmla="*/ 18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8 w 6"/>
                <a:gd name="T5" fmla="*/ 7 h 16"/>
                <a:gd name="T6" fmla="*/ 1 w 6"/>
                <a:gd name="T7" fmla="*/ 5 h 16"/>
                <a:gd name="T8" fmla="*/ 1 w 6"/>
                <a:gd name="T9" fmla="*/ 19 h 16"/>
                <a:gd name="T10" fmla="*/ 1 w 6"/>
                <a:gd name="T11" fmla="*/ 28 h 16"/>
                <a:gd name="T12" fmla="*/ 29 w 6"/>
                <a:gd name="T13" fmla="*/ 24 h 16"/>
                <a:gd name="T14" fmla="*/ 29 w 6"/>
                <a:gd name="T15" fmla="*/ 19 h 16"/>
                <a:gd name="T16" fmla="*/ 29 w 6"/>
                <a:gd name="T17" fmla="*/ 7 h 16"/>
                <a:gd name="T18" fmla="*/ 2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6 w 30"/>
                <a:gd name="T9" fmla="*/ 9 h 9"/>
                <a:gd name="T10" fmla="*/ 20 w 30"/>
                <a:gd name="T11" fmla="*/ 9 h 9"/>
                <a:gd name="T12" fmla="*/ 20 w 30"/>
                <a:gd name="T13" fmla="*/ 2 h 9"/>
                <a:gd name="T14" fmla="*/ 16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8 h 16"/>
                <a:gd name="T2" fmla="*/ 1 w 65"/>
                <a:gd name="T3" fmla="*/ 28 h 16"/>
                <a:gd name="T4" fmla="*/ 16 w 65"/>
                <a:gd name="T5" fmla="*/ 21 h 16"/>
                <a:gd name="T6" fmla="*/ 29 w 65"/>
                <a:gd name="T7" fmla="*/ 19 h 16"/>
                <a:gd name="T8" fmla="*/ 56 w 65"/>
                <a:gd name="T9" fmla="*/ 19 h 16"/>
                <a:gd name="T10" fmla="*/ 75 w 65"/>
                <a:gd name="T11" fmla="*/ 7 h 16"/>
                <a:gd name="T12" fmla="*/ 75 w 65"/>
                <a:gd name="T13" fmla="*/ 0 h 16"/>
                <a:gd name="T14" fmla="*/ 56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9 h 16"/>
                <a:gd name="T22" fmla="*/ 0 w 65"/>
                <a:gd name="T23" fmla="*/ 19 h 16"/>
                <a:gd name="T24" fmla="*/ 1 w 65"/>
                <a:gd name="T25" fmla="*/ 28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2 h 22"/>
                <a:gd name="T2" fmla="*/ 1 w 42"/>
                <a:gd name="T3" fmla="*/ 32 h 22"/>
                <a:gd name="T4" fmla="*/ 9 w 42"/>
                <a:gd name="T5" fmla="*/ 28 h 22"/>
                <a:gd name="T6" fmla="*/ 18 w 42"/>
                <a:gd name="T7" fmla="*/ 24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3 h 22"/>
                <a:gd name="T20" fmla="*/ 0 w 42"/>
                <a:gd name="T21" fmla="*/ 28 h 22"/>
                <a:gd name="T22" fmla="*/ 0 w 42"/>
                <a:gd name="T23" fmla="*/ 28 h 22"/>
                <a:gd name="T24" fmla="*/ 1 w 42"/>
                <a:gd name="T25" fmla="*/ 3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0 w 20"/>
                <a:gd name="T1" fmla="*/ 21 h 18"/>
                <a:gd name="T2" fmla="*/ 30 w 20"/>
                <a:gd name="T3" fmla="*/ 21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0 w 20"/>
                <a:gd name="T13" fmla="*/ 29 h 18"/>
                <a:gd name="T14" fmla="*/ 30 w 20"/>
                <a:gd name="T15" fmla="*/ 29 h 18"/>
                <a:gd name="T16" fmla="*/ 30 w 20"/>
                <a:gd name="T17" fmla="*/ 2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0 w 30"/>
                <a:gd name="T1" fmla="*/ 8 h 13"/>
                <a:gd name="T2" fmla="*/ 40 w 30"/>
                <a:gd name="T3" fmla="*/ 8 h 13"/>
                <a:gd name="T4" fmla="*/ 25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8 w 30"/>
                <a:gd name="T13" fmla="*/ 13 h 13"/>
                <a:gd name="T14" fmla="*/ 38 w 30"/>
                <a:gd name="T15" fmla="*/ 13 h 13"/>
                <a:gd name="T16" fmla="*/ 40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1 w 41"/>
                <a:gd name="T1" fmla="*/ 1 h 9"/>
                <a:gd name="T2" fmla="*/ 31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1 w 41"/>
                <a:gd name="T13" fmla="*/ 4 h 9"/>
                <a:gd name="T14" fmla="*/ 31 w 41"/>
                <a:gd name="T15" fmla="*/ 4 h 9"/>
                <a:gd name="T16" fmla="*/ 31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6 w 39"/>
                <a:gd name="T1" fmla="*/ 0 h 13"/>
                <a:gd name="T2" fmla="*/ 46 w 39"/>
                <a:gd name="T3" fmla="*/ 0 h 13"/>
                <a:gd name="T4" fmla="*/ 38 w 39"/>
                <a:gd name="T5" fmla="*/ 5 h 13"/>
                <a:gd name="T6" fmla="*/ 30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0 w 39"/>
                <a:gd name="T17" fmla="*/ 13 h 13"/>
                <a:gd name="T18" fmla="*/ 39 w 39"/>
                <a:gd name="T19" fmla="*/ 11 h 13"/>
                <a:gd name="T20" fmla="*/ 49 w 39"/>
                <a:gd name="T21" fmla="*/ 5 h 13"/>
                <a:gd name="T22" fmla="*/ 49 w 39"/>
                <a:gd name="T23" fmla="*/ 5 h 13"/>
                <a:gd name="T24" fmla="*/ 46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6 h 20"/>
                <a:gd name="T6" fmla="*/ 3 w 10"/>
                <a:gd name="T7" fmla="*/ 30 h 20"/>
                <a:gd name="T8" fmla="*/ 8 w 10"/>
                <a:gd name="T9" fmla="*/ 28 h 20"/>
                <a:gd name="T10" fmla="*/ 8 w 10"/>
                <a:gd name="T11" fmla="*/ 25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5 h 20"/>
                <a:gd name="T38" fmla="*/ 3 w 10"/>
                <a:gd name="T39" fmla="*/ 26 h 20"/>
                <a:gd name="T40" fmla="*/ 7 w 10"/>
                <a:gd name="T41" fmla="*/ 28 h 20"/>
                <a:gd name="T42" fmla="*/ 7 w 10"/>
                <a:gd name="T43" fmla="*/ 25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9 h 63"/>
                <a:gd name="T10" fmla="*/ 18 w 13"/>
                <a:gd name="T11" fmla="*/ 73 h 63"/>
                <a:gd name="T12" fmla="*/ 26 w 13"/>
                <a:gd name="T13" fmla="*/ 73 h 63"/>
                <a:gd name="T14" fmla="*/ 24 w 13"/>
                <a:gd name="T15" fmla="*/ 48 h 63"/>
                <a:gd name="T16" fmla="*/ 18 w 13"/>
                <a:gd name="T17" fmla="*/ 25 h 63"/>
                <a:gd name="T18" fmla="*/ 17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5 h 49"/>
                <a:gd name="T8" fmla="*/ 9 w 18"/>
                <a:gd name="T9" fmla="*/ 26 h 49"/>
                <a:gd name="T10" fmla="*/ 9 w 18"/>
                <a:gd name="T11" fmla="*/ 32 h 49"/>
                <a:gd name="T12" fmla="*/ 9 w 18"/>
                <a:gd name="T13" fmla="*/ 32 h 49"/>
                <a:gd name="T14" fmla="*/ 9 w 18"/>
                <a:gd name="T15" fmla="*/ 24 h 49"/>
                <a:gd name="T16" fmla="*/ 9 w 18"/>
                <a:gd name="T17" fmla="*/ 13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7 w 25"/>
                <a:gd name="T9" fmla="*/ 29 h 38"/>
                <a:gd name="T10" fmla="*/ 30 w 25"/>
                <a:gd name="T11" fmla="*/ 38 h 38"/>
                <a:gd name="T12" fmla="*/ 35 w 25"/>
                <a:gd name="T13" fmla="*/ 36 h 38"/>
                <a:gd name="T14" fmla="*/ 30 w 25"/>
                <a:gd name="T15" fmla="*/ 25 h 38"/>
                <a:gd name="T16" fmla="*/ 24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150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1509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1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151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766022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1" r:id="rId1"/>
    <p:sldLayoutId id="2147486791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638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639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3 h 614"/>
                <a:gd name="T14" fmla="*/ 459 w 478"/>
                <a:gd name="T15" fmla="*/ 196 h 614"/>
                <a:gd name="T16" fmla="*/ 452 w 478"/>
                <a:gd name="T17" fmla="*/ 228 h 614"/>
                <a:gd name="T18" fmla="*/ 439 w 478"/>
                <a:gd name="T19" fmla="*/ 270 h 614"/>
                <a:gd name="T20" fmla="*/ 403 w 478"/>
                <a:gd name="T21" fmla="*/ 365 h 614"/>
                <a:gd name="T22" fmla="*/ 354 w 478"/>
                <a:gd name="T23" fmla="*/ 451 h 614"/>
                <a:gd name="T24" fmla="*/ 321 w 478"/>
                <a:gd name="T25" fmla="*/ 491 h 614"/>
                <a:gd name="T26" fmla="*/ 287 w 478"/>
                <a:gd name="T27" fmla="*/ 534 h 614"/>
                <a:gd name="T28" fmla="*/ 257 w 478"/>
                <a:gd name="T29" fmla="*/ 569 h 614"/>
                <a:gd name="T30" fmla="*/ 247 w 478"/>
                <a:gd name="T31" fmla="*/ 580 h 614"/>
                <a:gd name="T32" fmla="*/ 246 w 478"/>
                <a:gd name="T33" fmla="*/ 580 h 614"/>
                <a:gd name="T34" fmla="*/ 236 w 478"/>
                <a:gd name="T35" fmla="*/ 570 h 614"/>
                <a:gd name="T36" fmla="*/ 216 w 478"/>
                <a:gd name="T37" fmla="*/ 552 h 614"/>
                <a:gd name="T38" fmla="*/ 206 w 478"/>
                <a:gd name="T39" fmla="*/ 543 h 614"/>
                <a:gd name="T40" fmla="*/ 195 w 478"/>
                <a:gd name="T41" fmla="*/ 531 h 614"/>
                <a:gd name="T42" fmla="*/ 180 w 478"/>
                <a:gd name="T43" fmla="*/ 513 h 614"/>
                <a:gd name="T44" fmla="*/ 159 w 478"/>
                <a:gd name="T45" fmla="*/ 480 h 614"/>
                <a:gd name="T46" fmla="*/ 144 w 478"/>
                <a:gd name="T47" fmla="*/ 458 h 614"/>
                <a:gd name="T48" fmla="*/ 129 w 478"/>
                <a:gd name="T49" fmla="*/ 446 h 614"/>
                <a:gd name="T50" fmla="*/ 105 w 478"/>
                <a:gd name="T51" fmla="*/ 414 h 614"/>
                <a:gd name="T52" fmla="*/ 80 w 478"/>
                <a:gd name="T53" fmla="*/ 382 h 614"/>
                <a:gd name="T54" fmla="*/ 64 w 478"/>
                <a:gd name="T55" fmla="*/ 349 h 614"/>
                <a:gd name="T56" fmla="*/ 54 w 478"/>
                <a:gd name="T57" fmla="*/ 320 h 614"/>
                <a:gd name="T58" fmla="*/ 42 w 478"/>
                <a:gd name="T59" fmla="*/ 286 h 614"/>
                <a:gd name="T60" fmla="*/ 32 w 478"/>
                <a:gd name="T61" fmla="*/ 257 h 614"/>
                <a:gd name="T62" fmla="*/ 23 w 478"/>
                <a:gd name="T63" fmla="*/ 221 h 614"/>
                <a:gd name="T64" fmla="*/ 14 w 478"/>
                <a:gd name="T65" fmla="*/ 183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47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60 h 8"/>
                <a:gd name="T8" fmla="*/ 478 w 480"/>
                <a:gd name="T9" fmla="*/ 60 h 8"/>
                <a:gd name="T10" fmla="*/ 480 w 480"/>
                <a:gd name="T11" fmla="*/ 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43 h 126"/>
                <a:gd name="T2" fmla="*/ 5 w 15"/>
                <a:gd name="T3" fmla="*/ 143 h 126"/>
                <a:gd name="T4" fmla="*/ 35 w 15"/>
                <a:gd name="T5" fmla="*/ 103 h 126"/>
                <a:gd name="T6" fmla="*/ 37 w 15"/>
                <a:gd name="T7" fmla="*/ 48 h 126"/>
                <a:gd name="T8" fmla="*/ 42 w 15"/>
                <a:gd name="T9" fmla="*/ 18 h 126"/>
                <a:gd name="T10" fmla="*/ 42 w 15"/>
                <a:gd name="T11" fmla="*/ 1 h 126"/>
                <a:gd name="T12" fmla="*/ 31 w 15"/>
                <a:gd name="T13" fmla="*/ 0 h 126"/>
                <a:gd name="T14" fmla="*/ 31 w 15"/>
                <a:gd name="T15" fmla="*/ 18 h 126"/>
                <a:gd name="T16" fmla="*/ 29 w 15"/>
                <a:gd name="T17" fmla="*/ 48 h 126"/>
                <a:gd name="T18" fmla="*/ 5 w 15"/>
                <a:gd name="T19" fmla="*/ 101 h 126"/>
                <a:gd name="T20" fmla="*/ 0 w 15"/>
                <a:gd name="T21" fmla="*/ 143 h 126"/>
                <a:gd name="T22" fmla="*/ 0 w 15"/>
                <a:gd name="T23" fmla="*/ 143 h 126"/>
                <a:gd name="T24" fmla="*/ 5 w 15"/>
                <a:gd name="T25" fmla="*/ 14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2 h 139"/>
                <a:gd name="T2" fmla="*/ 6 w 34"/>
                <a:gd name="T3" fmla="*/ 122 h 139"/>
                <a:gd name="T4" fmla="*/ 35 w 34"/>
                <a:gd name="T5" fmla="*/ 82 h 139"/>
                <a:gd name="T6" fmla="*/ 41 w 34"/>
                <a:gd name="T7" fmla="*/ 67 h 139"/>
                <a:gd name="T8" fmla="*/ 46 w 34"/>
                <a:gd name="T9" fmla="*/ 36 h 139"/>
                <a:gd name="T10" fmla="*/ 51 w 34"/>
                <a:gd name="T11" fmla="*/ 0 h 139"/>
                <a:gd name="T12" fmla="*/ 46 w 34"/>
                <a:gd name="T13" fmla="*/ 0 h 139"/>
                <a:gd name="T14" fmla="*/ 41 w 34"/>
                <a:gd name="T15" fmla="*/ 34 h 139"/>
                <a:gd name="T16" fmla="*/ 36 w 34"/>
                <a:gd name="T17" fmla="*/ 65 h 139"/>
                <a:gd name="T18" fmla="*/ 13 w 34"/>
                <a:gd name="T19" fmla="*/ 80 h 139"/>
                <a:gd name="T20" fmla="*/ 0 w 34"/>
                <a:gd name="T21" fmla="*/ 122 h 139"/>
                <a:gd name="T22" fmla="*/ 0 w 34"/>
                <a:gd name="T23" fmla="*/ 122 h 139"/>
                <a:gd name="T24" fmla="*/ 6 w 34"/>
                <a:gd name="T25" fmla="*/ 12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26 w 44"/>
                <a:gd name="T7" fmla="*/ 43 h 43"/>
                <a:gd name="T8" fmla="*/ 2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62 h 90"/>
                <a:gd name="T8" fmla="*/ 35 w 66"/>
                <a:gd name="T9" fmla="*/ 78 h 90"/>
                <a:gd name="T10" fmla="*/ 45 w 66"/>
                <a:gd name="T11" fmla="*/ 87 h 90"/>
                <a:gd name="T12" fmla="*/ 54 w 66"/>
                <a:gd name="T13" fmla="*/ 100 h 90"/>
                <a:gd name="T14" fmla="*/ 61 w 66"/>
                <a:gd name="T15" fmla="*/ 107 h 90"/>
                <a:gd name="T16" fmla="*/ 66 w 66"/>
                <a:gd name="T17" fmla="*/ 102 h 90"/>
                <a:gd name="T18" fmla="*/ 59 w 66"/>
                <a:gd name="T19" fmla="*/ 95 h 90"/>
                <a:gd name="T20" fmla="*/ 48 w 66"/>
                <a:gd name="T21" fmla="*/ 82 h 90"/>
                <a:gd name="T22" fmla="*/ 40 w 66"/>
                <a:gd name="T23" fmla="*/ 7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74 w 103"/>
                <a:gd name="T13" fmla="*/ 114 h 174"/>
                <a:gd name="T14" fmla="*/ 87 w 103"/>
                <a:gd name="T15" fmla="*/ 130 h 174"/>
                <a:gd name="T16" fmla="*/ 99 w 103"/>
                <a:gd name="T17" fmla="*/ 150 h 174"/>
                <a:gd name="T18" fmla="*/ 115 w 103"/>
                <a:gd name="T19" fmla="*/ 174 h 174"/>
                <a:gd name="T20" fmla="*/ 120 w 103"/>
                <a:gd name="T21" fmla="*/ 170 h 174"/>
                <a:gd name="T22" fmla="*/ 105 w 103"/>
                <a:gd name="T23" fmla="*/ 147 h 174"/>
                <a:gd name="T24" fmla="*/ 91 w 103"/>
                <a:gd name="T25" fmla="*/ 127 h 174"/>
                <a:gd name="T26" fmla="*/ 7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3 h 181"/>
                <a:gd name="T10" fmla="*/ 44 w 50"/>
                <a:gd name="T11" fmla="*/ 164 h 181"/>
                <a:gd name="T12" fmla="*/ 50 w 50"/>
                <a:gd name="T13" fmla="*/ 160 h 181"/>
                <a:gd name="T14" fmla="*/ 31 w 50"/>
                <a:gd name="T15" fmla="*/ 10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20 h 148"/>
                <a:gd name="T10" fmla="*/ 4 w 12"/>
                <a:gd name="T11" fmla="*/ 165 h 148"/>
                <a:gd name="T12" fmla="*/ 12 w 12"/>
                <a:gd name="T13" fmla="*/ 165 h 148"/>
                <a:gd name="T14" fmla="*/ 7 w 12"/>
                <a:gd name="T15" fmla="*/ 12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1 h 655"/>
                <a:gd name="T26" fmla="*/ 421 w 514"/>
                <a:gd name="T27" fmla="*/ 438 h 655"/>
                <a:gd name="T28" fmla="*/ 396 w 514"/>
                <a:gd name="T29" fmla="*/ 487 h 655"/>
                <a:gd name="T30" fmla="*/ 359 w 514"/>
                <a:gd name="T31" fmla="*/ 539 h 655"/>
                <a:gd name="T32" fmla="*/ 316 w 514"/>
                <a:gd name="T33" fmla="*/ 588 h 655"/>
                <a:gd name="T34" fmla="*/ 280 w 514"/>
                <a:gd name="T35" fmla="*/ 624 h 655"/>
                <a:gd name="T36" fmla="*/ 269 w 514"/>
                <a:gd name="T37" fmla="*/ 635 h 655"/>
                <a:gd name="T38" fmla="*/ 265 w 514"/>
                <a:gd name="T39" fmla="*/ 638 h 655"/>
                <a:gd name="T40" fmla="*/ 259 w 514"/>
                <a:gd name="T41" fmla="*/ 633 h 655"/>
                <a:gd name="T42" fmla="*/ 247 w 514"/>
                <a:gd name="T43" fmla="*/ 624 h 655"/>
                <a:gd name="T44" fmla="*/ 226 w 514"/>
                <a:gd name="T45" fmla="*/ 608 h 655"/>
                <a:gd name="T46" fmla="*/ 218 w 514"/>
                <a:gd name="T47" fmla="*/ 599 h 655"/>
                <a:gd name="T48" fmla="*/ 206 w 514"/>
                <a:gd name="T49" fmla="*/ 583 h 655"/>
                <a:gd name="T50" fmla="*/ 185 w 514"/>
                <a:gd name="T51" fmla="*/ 559 h 655"/>
                <a:gd name="T52" fmla="*/ 160 w 514"/>
                <a:gd name="T53" fmla="*/ 521 h 655"/>
                <a:gd name="T54" fmla="*/ 116 w 514"/>
                <a:gd name="T55" fmla="*/ 445 h 655"/>
                <a:gd name="T56" fmla="*/ 82 w 514"/>
                <a:gd name="T57" fmla="*/ 373 h 655"/>
                <a:gd name="T58" fmla="*/ 65 w 514"/>
                <a:gd name="T59" fmla="*/ 33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58 h 175"/>
                <a:gd name="T6" fmla="*/ 15 w 184"/>
                <a:gd name="T7" fmla="*/ 158 h 175"/>
                <a:gd name="T8" fmla="*/ 15 w 184"/>
                <a:gd name="T9" fmla="*/ 158 h 175"/>
                <a:gd name="T10" fmla="*/ 17 w 184"/>
                <a:gd name="T11" fmla="*/ 158 h 175"/>
                <a:gd name="T12" fmla="*/ 18 w 184"/>
                <a:gd name="T13" fmla="*/ 155 h 175"/>
                <a:gd name="T14" fmla="*/ 17 w 184"/>
                <a:gd name="T15" fmla="*/ 151 h 175"/>
                <a:gd name="T16" fmla="*/ 15 w 184"/>
                <a:gd name="T17" fmla="*/ 144 h 175"/>
                <a:gd name="T18" fmla="*/ 15 w 184"/>
                <a:gd name="T19" fmla="*/ 140 h 175"/>
                <a:gd name="T20" fmla="*/ 15 w 184"/>
                <a:gd name="T21" fmla="*/ 137 h 175"/>
                <a:gd name="T22" fmla="*/ 15 w 184"/>
                <a:gd name="T23" fmla="*/ 131 h 175"/>
                <a:gd name="T24" fmla="*/ 13 w 184"/>
                <a:gd name="T25" fmla="*/ 122 h 175"/>
                <a:gd name="T26" fmla="*/ 12 w 184"/>
                <a:gd name="T27" fmla="*/ 115 h 175"/>
                <a:gd name="T28" fmla="*/ 10 w 184"/>
                <a:gd name="T29" fmla="*/ 106 h 175"/>
                <a:gd name="T30" fmla="*/ 8 w 184"/>
                <a:gd name="T31" fmla="*/ 95 h 175"/>
                <a:gd name="T32" fmla="*/ 8 w 184"/>
                <a:gd name="T33" fmla="*/ 87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7 w 58"/>
                <a:gd name="T15" fmla="*/ 6 h 89"/>
                <a:gd name="T16" fmla="*/ 50 w 58"/>
                <a:gd name="T17" fmla="*/ 4 h 89"/>
                <a:gd name="T18" fmla="*/ 57 w 58"/>
                <a:gd name="T19" fmla="*/ 2 h 89"/>
                <a:gd name="T20" fmla="*/ 58 w 58"/>
                <a:gd name="T21" fmla="*/ 4 h 89"/>
                <a:gd name="T22" fmla="*/ 58 w 58"/>
                <a:gd name="T23" fmla="*/ 7 h 89"/>
                <a:gd name="T24" fmla="*/ 58 w 58"/>
                <a:gd name="T25" fmla="*/ 9 h 89"/>
                <a:gd name="T26" fmla="*/ 60 w 58"/>
                <a:gd name="T27" fmla="*/ 27 h 89"/>
                <a:gd name="T28" fmla="*/ 55 w 58"/>
                <a:gd name="T29" fmla="*/ 33 h 89"/>
                <a:gd name="T30" fmla="*/ 50 w 58"/>
                <a:gd name="T31" fmla="*/ 34 h 89"/>
                <a:gd name="T32" fmla="*/ 50 w 58"/>
                <a:gd name="T33" fmla="*/ 42 h 89"/>
                <a:gd name="T34" fmla="*/ 53 w 58"/>
                <a:gd name="T35" fmla="*/ 45 h 89"/>
                <a:gd name="T36" fmla="*/ 55 w 58"/>
                <a:gd name="T37" fmla="*/ 54 h 89"/>
                <a:gd name="T38" fmla="*/ 58 w 58"/>
                <a:gd name="T39" fmla="*/ 33 h 89"/>
                <a:gd name="T40" fmla="*/ 60 w 58"/>
                <a:gd name="T41" fmla="*/ 31 h 89"/>
                <a:gd name="T42" fmla="*/ 63 w 58"/>
                <a:gd name="T43" fmla="*/ 31 h 89"/>
                <a:gd name="T44" fmla="*/ 68 w 58"/>
                <a:gd name="T45" fmla="*/ 31 h 89"/>
                <a:gd name="T46" fmla="*/ 75 w 58"/>
                <a:gd name="T47" fmla="*/ 38 h 89"/>
                <a:gd name="T48" fmla="*/ 68 w 58"/>
                <a:gd name="T49" fmla="*/ 40 h 89"/>
                <a:gd name="T50" fmla="*/ 63 w 58"/>
                <a:gd name="T51" fmla="*/ 34 h 89"/>
                <a:gd name="T52" fmla="*/ 60 w 58"/>
                <a:gd name="T53" fmla="*/ 34 h 89"/>
                <a:gd name="T54" fmla="*/ 58 w 58"/>
                <a:gd name="T55" fmla="*/ 36 h 89"/>
                <a:gd name="T56" fmla="*/ 60 w 58"/>
                <a:gd name="T57" fmla="*/ 40 h 89"/>
                <a:gd name="T58" fmla="*/ 60 w 58"/>
                <a:gd name="T59" fmla="*/ 51 h 89"/>
                <a:gd name="T60" fmla="*/ 53 w 58"/>
                <a:gd name="T61" fmla="*/ 62 h 89"/>
                <a:gd name="T62" fmla="*/ 57 w 58"/>
                <a:gd name="T63" fmla="*/ 81 h 89"/>
                <a:gd name="T64" fmla="*/ 5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7 w 58"/>
                <a:gd name="T71" fmla="*/ 76 h 89"/>
                <a:gd name="T72" fmla="*/ 4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8 w 56"/>
                <a:gd name="T21" fmla="*/ 4 h 89"/>
                <a:gd name="T22" fmla="*/ 28 w 56"/>
                <a:gd name="T23" fmla="*/ 7 h 89"/>
                <a:gd name="T24" fmla="*/ 28 w 56"/>
                <a:gd name="T25" fmla="*/ 11 h 89"/>
                <a:gd name="T26" fmla="*/ 28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8 w 56"/>
                <a:gd name="T39" fmla="*/ 33 h 89"/>
                <a:gd name="T40" fmla="*/ 28 w 56"/>
                <a:gd name="T41" fmla="*/ 31 h 89"/>
                <a:gd name="T42" fmla="*/ 29 w 56"/>
                <a:gd name="T43" fmla="*/ 31 h 89"/>
                <a:gd name="T44" fmla="*/ 36 w 56"/>
                <a:gd name="T45" fmla="*/ 33 h 89"/>
                <a:gd name="T46" fmla="*/ 39 w 56"/>
                <a:gd name="T47" fmla="*/ 38 h 89"/>
                <a:gd name="T48" fmla="*/ 31 w 56"/>
                <a:gd name="T49" fmla="*/ 40 h 89"/>
                <a:gd name="T50" fmla="*/ 29 w 56"/>
                <a:gd name="T51" fmla="*/ 34 h 89"/>
                <a:gd name="T52" fmla="*/ 28 w 56"/>
                <a:gd name="T53" fmla="*/ 34 h 89"/>
                <a:gd name="T54" fmla="*/ 28 w 56"/>
                <a:gd name="T55" fmla="*/ 36 h 89"/>
                <a:gd name="T56" fmla="*/ 28 w 56"/>
                <a:gd name="T57" fmla="*/ 42 h 89"/>
                <a:gd name="T58" fmla="*/ 28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45 w 56"/>
                <a:gd name="T15" fmla="*/ 6 h 87"/>
                <a:gd name="T16" fmla="*/ 47 w 56"/>
                <a:gd name="T17" fmla="*/ 4 h 87"/>
                <a:gd name="T18" fmla="*/ 55 w 56"/>
                <a:gd name="T19" fmla="*/ 0 h 87"/>
                <a:gd name="T20" fmla="*/ 56 w 56"/>
                <a:gd name="T21" fmla="*/ 4 h 87"/>
                <a:gd name="T22" fmla="*/ 56 w 56"/>
                <a:gd name="T23" fmla="*/ 8 h 87"/>
                <a:gd name="T24" fmla="*/ 60 w 56"/>
                <a:gd name="T25" fmla="*/ 9 h 87"/>
                <a:gd name="T26" fmla="*/ 58 w 56"/>
                <a:gd name="T27" fmla="*/ 27 h 87"/>
                <a:gd name="T28" fmla="*/ 53 w 56"/>
                <a:gd name="T29" fmla="*/ 33 h 87"/>
                <a:gd name="T30" fmla="*/ 50 w 56"/>
                <a:gd name="T31" fmla="*/ 35 h 87"/>
                <a:gd name="T32" fmla="*/ 50 w 56"/>
                <a:gd name="T33" fmla="*/ 44 h 87"/>
                <a:gd name="T34" fmla="*/ 53 w 56"/>
                <a:gd name="T35" fmla="*/ 45 h 87"/>
                <a:gd name="T36" fmla="*/ 55 w 56"/>
                <a:gd name="T37" fmla="*/ 56 h 87"/>
                <a:gd name="T38" fmla="*/ 56 w 56"/>
                <a:gd name="T39" fmla="*/ 33 h 87"/>
                <a:gd name="T40" fmla="*/ 60 w 56"/>
                <a:gd name="T41" fmla="*/ 29 h 87"/>
                <a:gd name="T42" fmla="*/ 63 w 56"/>
                <a:gd name="T43" fmla="*/ 29 h 87"/>
                <a:gd name="T44" fmla="*/ 70 w 56"/>
                <a:gd name="T45" fmla="*/ 33 h 87"/>
                <a:gd name="T46" fmla="*/ 73 w 56"/>
                <a:gd name="T47" fmla="*/ 38 h 87"/>
                <a:gd name="T48" fmla="*/ 65 w 56"/>
                <a:gd name="T49" fmla="*/ 38 h 87"/>
                <a:gd name="T50" fmla="*/ 63 w 56"/>
                <a:gd name="T51" fmla="*/ 35 h 87"/>
                <a:gd name="T52" fmla="*/ 60 w 56"/>
                <a:gd name="T53" fmla="*/ 35 h 87"/>
                <a:gd name="T54" fmla="*/ 58 w 56"/>
                <a:gd name="T55" fmla="*/ 36 h 87"/>
                <a:gd name="T56" fmla="*/ 58 w 56"/>
                <a:gd name="T57" fmla="*/ 40 h 87"/>
                <a:gd name="T58" fmla="*/ 60 w 56"/>
                <a:gd name="T59" fmla="*/ 51 h 87"/>
                <a:gd name="T60" fmla="*/ 52 w 56"/>
                <a:gd name="T61" fmla="*/ 62 h 87"/>
                <a:gd name="T62" fmla="*/ 5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7 w 56"/>
                <a:gd name="T71" fmla="*/ 76 h 87"/>
                <a:gd name="T72" fmla="*/ 4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6 h 124"/>
                <a:gd name="T2" fmla="*/ 72 w 146"/>
                <a:gd name="T3" fmla="*/ 0 h 124"/>
                <a:gd name="T4" fmla="*/ 129 w 146"/>
                <a:gd name="T5" fmla="*/ 116 h 124"/>
                <a:gd name="T6" fmla="*/ 129 w 146"/>
                <a:gd name="T7" fmla="*/ 139 h 124"/>
                <a:gd name="T8" fmla="*/ 72 w 146"/>
                <a:gd name="T9" fmla="*/ 30 h 124"/>
                <a:gd name="T10" fmla="*/ 2 w 146"/>
                <a:gd name="T11" fmla="*/ 141 h 124"/>
                <a:gd name="T12" fmla="*/ 0 w 146"/>
                <a:gd name="T13" fmla="*/ 11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54 h 171"/>
                <a:gd name="T2" fmla="*/ 5 w 5"/>
                <a:gd name="T3" fmla="*/ 15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2 h 171"/>
                <a:gd name="T10" fmla="*/ 3 w 5"/>
                <a:gd name="T11" fmla="*/ 154 h 171"/>
                <a:gd name="T12" fmla="*/ 3 w 5"/>
                <a:gd name="T13" fmla="*/ 154 h 171"/>
                <a:gd name="T14" fmla="*/ 5 w 5"/>
                <a:gd name="T15" fmla="*/ 154 h 171"/>
                <a:gd name="T16" fmla="*/ 5 w 5"/>
                <a:gd name="T17" fmla="*/ 152 h 171"/>
                <a:gd name="T18" fmla="*/ 3 w 5"/>
                <a:gd name="T19" fmla="*/ 15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88 w 505"/>
                <a:gd name="T1" fmla="*/ 7 h 9"/>
                <a:gd name="T2" fmla="*/ 48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88 w 505"/>
                <a:gd name="T9" fmla="*/ 7 h 9"/>
                <a:gd name="T10" fmla="*/ 48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54 h 37"/>
                <a:gd name="T2" fmla="*/ 3 w 6"/>
                <a:gd name="T3" fmla="*/ 5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53 h 37"/>
                <a:gd name="T14" fmla="*/ 0 w 6"/>
                <a:gd name="T15" fmla="*/ 53 h 37"/>
                <a:gd name="T16" fmla="*/ 3 w 6"/>
                <a:gd name="T17" fmla="*/ 5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14 h 131"/>
                <a:gd name="T2" fmla="*/ 5 w 16"/>
                <a:gd name="T3" fmla="*/ 114 h 131"/>
                <a:gd name="T4" fmla="*/ 11 w 16"/>
                <a:gd name="T5" fmla="*/ 6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69 h 131"/>
                <a:gd name="T20" fmla="*/ 0 w 16"/>
                <a:gd name="T21" fmla="*/ 113 h 131"/>
                <a:gd name="T22" fmla="*/ 0 w 16"/>
                <a:gd name="T23" fmla="*/ 113 h 131"/>
                <a:gd name="T24" fmla="*/ 5 w 16"/>
                <a:gd name="T25" fmla="*/ 11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9 w 110"/>
                <a:gd name="T13" fmla="*/ 223 h 344"/>
                <a:gd name="T14" fmla="*/ 91 w 110"/>
                <a:gd name="T15" fmla="*/ 182 h 344"/>
                <a:gd name="T16" fmla="*/ 102 w 110"/>
                <a:gd name="T17" fmla="*/ 139 h 344"/>
                <a:gd name="T18" fmla="*/ 112 w 110"/>
                <a:gd name="T19" fmla="*/ 93 h 344"/>
                <a:gd name="T20" fmla="*/ 120 w 110"/>
                <a:gd name="T21" fmla="*/ 48 h 344"/>
                <a:gd name="T22" fmla="*/ 127 w 110"/>
                <a:gd name="T23" fmla="*/ 1 h 344"/>
                <a:gd name="T24" fmla="*/ 122 w 110"/>
                <a:gd name="T25" fmla="*/ 0 h 344"/>
                <a:gd name="T26" fmla="*/ 114 w 110"/>
                <a:gd name="T27" fmla="*/ 47 h 344"/>
                <a:gd name="T28" fmla="*/ 105 w 110"/>
                <a:gd name="T29" fmla="*/ 93 h 344"/>
                <a:gd name="T30" fmla="*/ 97 w 110"/>
                <a:gd name="T31" fmla="*/ 137 h 344"/>
                <a:gd name="T32" fmla="*/ 86 w 110"/>
                <a:gd name="T33" fmla="*/ 180 h 344"/>
                <a:gd name="T34" fmla="*/ 7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84 w 131"/>
                <a:gd name="T13" fmla="*/ 90 h 155"/>
                <a:gd name="T14" fmla="*/ 105 w 131"/>
                <a:gd name="T15" fmla="*/ 65 h 155"/>
                <a:gd name="T16" fmla="*/ 128 w 131"/>
                <a:gd name="T17" fmla="*/ 34 h 155"/>
                <a:gd name="T18" fmla="*/ 148 w 131"/>
                <a:gd name="T19" fmla="*/ 3 h 155"/>
                <a:gd name="T20" fmla="*/ 143 w 131"/>
                <a:gd name="T21" fmla="*/ 0 h 155"/>
                <a:gd name="T22" fmla="*/ 122 w 131"/>
                <a:gd name="T23" fmla="*/ 30 h 155"/>
                <a:gd name="T24" fmla="*/ 10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24 w 46"/>
                <a:gd name="T11" fmla="*/ 40 h 40"/>
                <a:gd name="T12" fmla="*/ 29 w 46"/>
                <a:gd name="T13" fmla="*/ 34 h 40"/>
                <a:gd name="T14" fmla="*/ 23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0 w 82"/>
                <a:gd name="T9" fmla="*/ 97 h 108"/>
                <a:gd name="T10" fmla="*/ 62 w 82"/>
                <a:gd name="T11" fmla="*/ 108 h 108"/>
                <a:gd name="T12" fmla="*/ 65 w 82"/>
                <a:gd name="T13" fmla="*/ 104 h 108"/>
                <a:gd name="T14" fmla="*/ 55 w 82"/>
                <a:gd name="T15" fmla="*/ 92 h 108"/>
                <a:gd name="T16" fmla="*/ 41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8 h 186"/>
                <a:gd name="T14" fmla="*/ 57 w 92"/>
                <a:gd name="T15" fmla="*/ 153 h 186"/>
                <a:gd name="T16" fmla="*/ 71 w 92"/>
                <a:gd name="T17" fmla="*/ 178 h 186"/>
                <a:gd name="T18" fmla="*/ 87 w 92"/>
                <a:gd name="T19" fmla="*/ 203 h 186"/>
                <a:gd name="T20" fmla="*/ 92 w 92"/>
                <a:gd name="T21" fmla="*/ 202 h 186"/>
                <a:gd name="T22" fmla="*/ 77 w 92"/>
                <a:gd name="T23" fmla="*/ 174 h 186"/>
                <a:gd name="T24" fmla="*/ 62 w 92"/>
                <a:gd name="T25" fmla="*/ 149 h 186"/>
                <a:gd name="T26" fmla="*/ 51 w 92"/>
                <a:gd name="T27" fmla="*/ 12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0 h 173"/>
                <a:gd name="T10" fmla="*/ 43 w 50"/>
                <a:gd name="T11" fmla="*/ 156 h 173"/>
                <a:gd name="T12" fmla="*/ 50 w 50"/>
                <a:gd name="T13" fmla="*/ 154 h 173"/>
                <a:gd name="T14" fmla="*/ 38 w 50"/>
                <a:gd name="T15" fmla="*/ 11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8 w 352"/>
                <a:gd name="T1" fmla="*/ 1 h 456"/>
                <a:gd name="T2" fmla="*/ 246 w 352"/>
                <a:gd name="T3" fmla="*/ 14 h 456"/>
                <a:gd name="T4" fmla="*/ 233 w 352"/>
                <a:gd name="T5" fmla="*/ 41 h 456"/>
                <a:gd name="T6" fmla="*/ 222 w 352"/>
                <a:gd name="T7" fmla="*/ 90 h 456"/>
                <a:gd name="T8" fmla="*/ 215 w 352"/>
                <a:gd name="T9" fmla="*/ 149 h 456"/>
                <a:gd name="T10" fmla="*/ 212 w 352"/>
                <a:gd name="T11" fmla="*/ 193 h 456"/>
                <a:gd name="T12" fmla="*/ 215 w 352"/>
                <a:gd name="T13" fmla="*/ 211 h 456"/>
                <a:gd name="T14" fmla="*/ 222 w 352"/>
                <a:gd name="T15" fmla="*/ 211 h 456"/>
                <a:gd name="T16" fmla="*/ 238 w 352"/>
                <a:gd name="T17" fmla="*/ 211 h 456"/>
                <a:gd name="T18" fmla="*/ 266 w 352"/>
                <a:gd name="T19" fmla="*/ 211 h 456"/>
                <a:gd name="T20" fmla="*/ 304 w 352"/>
                <a:gd name="T21" fmla="*/ 205 h 456"/>
                <a:gd name="T22" fmla="*/ 336 w 352"/>
                <a:gd name="T23" fmla="*/ 196 h 456"/>
                <a:gd name="T24" fmla="*/ 353 w 352"/>
                <a:gd name="T25" fmla="*/ 186 h 456"/>
                <a:gd name="T26" fmla="*/ 369 w 352"/>
                <a:gd name="T27" fmla="*/ 166 h 456"/>
                <a:gd name="T28" fmla="*/ 358 w 352"/>
                <a:gd name="T29" fmla="*/ 264 h 456"/>
                <a:gd name="T30" fmla="*/ 336 w 352"/>
                <a:gd name="T31" fmla="*/ 253 h 456"/>
                <a:gd name="T32" fmla="*/ 308 w 352"/>
                <a:gd name="T33" fmla="*/ 244 h 456"/>
                <a:gd name="T34" fmla="*/ 279 w 352"/>
                <a:gd name="T35" fmla="*/ 239 h 456"/>
                <a:gd name="T36" fmla="*/ 254 w 352"/>
                <a:gd name="T37" fmla="*/ 235 h 456"/>
                <a:gd name="T38" fmla="*/ 227 w 352"/>
                <a:gd name="T39" fmla="*/ 234 h 456"/>
                <a:gd name="T40" fmla="*/ 222 w 352"/>
                <a:gd name="T41" fmla="*/ 234 h 456"/>
                <a:gd name="T42" fmla="*/ 212 w 352"/>
                <a:gd name="T43" fmla="*/ 235 h 456"/>
                <a:gd name="T44" fmla="*/ 212 w 352"/>
                <a:gd name="T45" fmla="*/ 253 h 456"/>
                <a:gd name="T46" fmla="*/ 212 w 352"/>
                <a:gd name="T47" fmla="*/ 273 h 456"/>
                <a:gd name="T48" fmla="*/ 217 w 352"/>
                <a:gd name="T49" fmla="*/ 335 h 456"/>
                <a:gd name="T50" fmla="*/ 227 w 352"/>
                <a:gd name="T51" fmla="*/ 392 h 456"/>
                <a:gd name="T52" fmla="*/ 235 w 352"/>
                <a:gd name="T53" fmla="*/ 416 h 456"/>
                <a:gd name="T54" fmla="*/ 251 w 352"/>
                <a:gd name="T55" fmla="*/ 437 h 456"/>
                <a:gd name="T56" fmla="*/ 116 w 352"/>
                <a:gd name="T57" fmla="*/ 437 h 456"/>
                <a:gd name="T58" fmla="*/ 124 w 352"/>
                <a:gd name="T59" fmla="*/ 423 h 456"/>
                <a:gd name="T60" fmla="*/ 139 w 352"/>
                <a:gd name="T61" fmla="*/ 391 h 456"/>
                <a:gd name="T62" fmla="*/ 144 w 352"/>
                <a:gd name="T63" fmla="*/ 376 h 456"/>
                <a:gd name="T64" fmla="*/ 149 w 352"/>
                <a:gd name="T65" fmla="*/ 362 h 456"/>
                <a:gd name="T66" fmla="*/ 152 w 352"/>
                <a:gd name="T67" fmla="*/ 336 h 456"/>
                <a:gd name="T68" fmla="*/ 159 w 352"/>
                <a:gd name="T69" fmla="*/ 295 h 456"/>
                <a:gd name="T70" fmla="*/ 160 w 352"/>
                <a:gd name="T71" fmla="*/ 253 h 456"/>
                <a:gd name="T72" fmla="*/ 159 w 352"/>
                <a:gd name="T73" fmla="*/ 237 h 456"/>
                <a:gd name="T74" fmla="*/ 154 w 352"/>
                <a:gd name="T75" fmla="*/ 235 h 456"/>
                <a:gd name="T76" fmla="*/ 149 w 352"/>
                <a:gd name="T77" fmla="*/ 235 h 456"/>
                <a:gd name="T78" fmla="*/ 134 w 352"/>
                <a:gd name="T79" fmla="*/ 234 h 456"/>
                <a:gd name="T80" fmla="*/ 105 w 352"/>
                <a:gd name="T81" fmla="*/ 235 h 456"/>
                <a:gd name="T82" fmla="*/ 75 w 352"/>
                <a:gd name="T83" fmla="*/ 239 h 456"/>
                <a:gd name="T84" fmla="*/ 44 w 352"/>
                <a:gd name="T85" fmla="*/ 248 h 456"/>
                <a:gd name="T86" fmla="*/ 19 w 352"/>
                <a:gd name="T87" fmla="*/ 259 h 456"/>
                <a:gd name="T88" fmla="*/ 1 w 352"/>
                <a:gd name="T89" fmla="*/ 26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7 w 20"/>
                <a:gd name="T7" fmla="*/ 20 h 45"/>
                <a:gd name="T8" fmla="*/ 34 w 20"/>
                <a:gd name="T9" fmla="*/ 13 h 45"/>
                <a:gd name="T10" fmla="*/ 44 w 20"/>
                <a:gd name="T11" fmla="*/ 6 h 45"/>
                <a:gd name="T12" fmla="*/ 38 w 20"/>
                <a:gd name="T13" fmla="*/ 0 h 45"/>
                <a:gd name="T14" fmla="*/ 2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82 h 65"/>
                <a:gd name="T2" fmla="*/ 5 w 12"/>
                <a:gd name="T3" fmla="*/ 82 h 65"/>
                <a:gd name="T4" fmla="*/ 5 w 12"/>
                <a:gd name="T5" fmla="*/ 69 h 65"/>
                <a:gd name="T6" fmla="*/ 7 w 12"/>
                <a:gd name="T7" fmla="*/ 5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55 h 65"/>
                <a:gd name="T18" fmla="*/ 2 w 12"/>
                <a:gd name="T19" fmla="*/ 67 h 65"/>
                <a:gd name="T20" fmla="*/ 0 w 12"/>
                <a:gd name="T21" fmla="*/ 82 h 65"/>
                <a:gd name="T22" fmla="*/ 0 w 12"/>
                <a:gd name="T23" fmla="*/ 82 h 65"/>
                <a:gd name="T24" fmla="*/ 5 w 12"/>
                <a:gd name="T25" fmla="*/ 8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52 w 35"/>
                <a:gd name="T1" fmla="*/ 0 h 7"/>
                <a:gd name="T2" fmla="*/ 5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56 h 7"/>
                <a:gd name="T10" fmla="*/ 9 w 35"/>
                <a:gd name="T11" fmla="*/ 64 h 7"/>
                <a:gd name="T12" fmla="*/ 52 w 35"/>
                <a:gd name="T13" fmla="*/ 64 h 7"/>
                <a:gd name="T14" fmla="*/ 52 w 35"/>
                <a:gd name="T15" fmla="*/ 64 h 7"/>
                <a:gd name="T16" fmla="*/ 5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39 w 56"/>
                <a:gd name="T1" fmla="*/ 0 h 10"/>
                <a:gd name="T2" fmla="*/ 39 w 56"/>
                <a:gd name="T3" fmla="*/ 0 h 10"/>
                <a:gd name="T4" fmla="*/ 28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28 w 56"/>
                <a:gd name="T19" fmla="*/ 5 h 10"/>
                <a:gd name="T20" fmla="*/ 39 w 56"/>
                <a:gd name="T21" fmla="*/ 5 h 10"/>
                <a:gd name="T22" fmla="*/ 39 w 56"/>
                <a:gd name="T23" fmla="*/ 5 h 10"/>
                <a:gd name="T24" fmla="*/ 3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6 w 41"/>
                <a:gd name="T1" fmla="*/ 0 h 18"/>
                <a:gd name="T2" fmla="*/ 56 w 41"/>
                <a:gd name="T3" fmla="*/ 0 h 18"/>
                <a:gd name="T4" fmla="*/ 48 w 41"/>
                <a:gd name="T5" fmla="*/ 4 h 18"/>
                <a:gd name="T6" fmla="*/ 4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40 w 41"/>
                <a:gd name="T17" fmla="*/ 9 h 18"/>
                <a:gd name="T18" fmla="*/ 49 w 41"/>
                <a:gd name="T19" fmla="*/ 9 h 18"/>
                <a:gd name="T20" fmla="*/ 58 w 41"/>
                <a:gd name="T21" fmla="*/ 5 h 18"/>
                <a:gd name="T22" fmla="*/ 58 w 41"/>
                <a:gd name="T23" fmla="*/ 5 h 18"/>
                <a:gd name="T24" fmla="*/ 5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9 h 124"/>
                <a:gd name="T2" fmla="*/ 5 w 5"/>
                <a:gd name="T3" fmla="*/ 13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6 h 124"/>
                <a:gd name="T10" fmla="*/ 2 w 5"/>
                <a:gd name="T11" fmla="*/ 139 h 124"/>
                <a:gd name="T12" fmla="*/ 2 w 5"/>
                <a:gd name="T13" fmla="*/ 139 h 124"/>
                <a:gd name="T14" fmla="*/ 5 w 5"/>
                <a:gd name="T15" fmla="*/ 141 h 124"/>
                <a:gd name="T16" fmla="*/ 5 w 5"/>
                <a:gd name="T17" fmla="*/ 136 h 124"/>
                <a:gd name="T18" fmla="*/ 2 w 5"/>
                <a:gd name="T19" fmla="*/ 13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40 w 13"/>
                <a:gd name="T5" fmla="*/ 5 h 10"/>
                <a:gd name="T6" fmla="*/ 43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7 w 32"/>
                <a:gd name="T5" fmla="*/ 34 h 16"/>
                <a:gd name="T6" fmla="*/ 47 w 32"/>
                <a:gd name="T7" fmla="*/ 43 h 16"/>
                <a:gd name="T8" fmla="*/ 50 w 32"/>
                <a:gd name="T9" fmla="*/ 32 h 16"/>
                <a:gd name="T10" fmla="*/ 3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8 h 16"/>
                <a:gd name="T8" fmla="*/ 28 w 56"/>
                <a:gd name="T9" fmla="*/ 34 h 16"/>
                <a:gd name="T10" fmla="*/ 37 w 56"/>
                <a:gd name="T11" fmla="*/ 43 h 16"/>
                <a:gd name="T12" fmla="*/ 39 w 56"/>
                <a:gd name="T13" fmla="*/ 28 h 16"/>
                <a:gd name="T14" fmla="*/ 2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16 w 32"/>
                <a:gd name="T7" fmla="*/ 9 h 9"/>
                <a:gd name="T8" fmla="*/ 16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3 h 112"/>
                <a:gd name="T2" fmla="*/ 9 w 18"/>
                <a:gd name="T3" fmla="*/ 93 h 112"/>
                <a:gd name="T4" fmla="*/ 9 w 18"/>
                <a:gd name="T5" fmla="*/ 6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67 h 112"/>
                <a:gd name="T20" fmla="*/ 9 w 18"/>
                <a:gd name="T21" fmla="*/ 95 h 112"/>
                <a:gd name="T22" fmla="*/ 9 w 18"/>
                <a:gd name="T23" fmla="*/ 95 h 112"/>
                <a:gd name="T24" fmla="*/ 9 w 18"/>
                <a:gd name="T25" fmla="*/ 9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43 w 16"/>
                <a:gd name="T1" fmla="*/ 29 h 32"/>
                <a:gd name="T2" fmla="*/ 43 w 16"/>
                <a:gd name="T3" fmla="*/ 29 h 32"/>
                <a:gd name="T4" fmla="*/ 3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26 w 16"/>
                <a:gd name="T11" fmla="*/ 18 h 32"/>
                <a:gd name="T12" fmla="*/ 36 w 16"/>
                <a:gd name="T13" fmla="*/ 32 h 32"/>
                <a:gd name="T14" fmla="*/ 36 w 16"/>
                <a:gd name="T15" fmla="*/ 32 h 32"/>
                <a:gd name="T16" fmla="*/ 4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64 h 7"/>
                <a:gd name="T4" fmla="*/ 123 w 123"/>
                <a:gd name="T5" fmla="*/ 49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30 w 13"/>
                <a:gd name="T1" fmla="*/ 0 h 16"/>
                <a:gd name="T2" fmla="*/ 30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43 w 13"/>
                <a:gd name="T13" fmla="*/ 5 h 16"/>
                <a:gd name="T14" fmla="*/ 43 w 13"/>
                <a:gd name="T15" fmla="*/ 5 h 16"/>
                <a:gd name="T16" fmla="*/ 30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40 h 41"/>
                <a:gd name="T6" fmla="*/ 0 w 23"/>
                <a:gd name="T7" fmla="*/ 53 h 41"/>
                <a:gd name="T8" fmla="*/ 5 w 23"/>
                <a:gd name="T9" fmla="*/ 58 h 41"/>
                <a:gd name="T10" fmla="*/ 13 w 23"/>
                <a:gd name="T11" fmla="*/ 4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8 h 39"/>
                <a:gd name="T8" fmla="*/ 5 w 16"/>
                <a:gd name="T9" fmla="*/ 44 h 39"/>
                <a:gd name="T10" fmla="*/ 0 w 16"/>
                <a:gd name="T11" fmla="*/ 55 h 39"/>
                <a:gd name="T12" fmla="*/ 6 w 16"/>
                <a:gd name="T13" fmla="*/ 56 h 39"/>
                <a:gd name="T14" fmla="*/ 10 w 16"/>
                <a:gd name="T15" fmla="*/ 46 h 39"/>
                <a:gd name="T16" fmla="*/ 11 w 16"/>
                <a:gd name="T17" fmla="*/ 4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30 w 13"/>
                <a:gd name="T1" fmla="*/ 0 h 58"/>
                <a:gd name="T2" fmla="*/ 30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1 h 58"/>
                <a:gd name="T12" fmla="*/ 5 w 13"/>
                <a:gd name="T13" fmla="*/ 41 h 58"/>
                <a:gd name="T14" fmla="*/ 30 w 13"/>
                <a:gd name="T15" fmla="*/ 29 h 58"/>
                <a:gd name="T16" fmla="*/ 34 w 13"/>
                <a:gd name="T17" fmla="*/ 27 h 58"/>
                <a:gd name="T18" fmla="*/ 40 w 13"/>
                <a:gd name="T19" fmla="*/ 14 h 58"/>
                <a:gd name="T20" fmla="*/ 43 w 13"/>
                <a:gd name="T21" fmla="*/ 0 h 58"/>
                <a:gd name="T22" fmla="*/ 43 w 13"/>
                <a:gd name="T23" fmla="*/ 0 h 58"/>
                <a:gd name="T24" fmla="*/ 30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55 w 6"/>
                <a:gd name="T5" fmla="*/ 7 h 16"/>
                <a:gd name="T6" fmla="*/ 1 w 6"/>
                <a:gd name="T7" fmla="*/ 5 h 16"/>
                <a:gd name="T8" fmla="*/ 1 w 6"/>
                <a:gd name="T9" fmla="*/ 28 h 16"/>
                <a:gd name="T10" fmla="*/ 1 w 6"/>
                <a:gd name="T11" fmla="*/ 43 h 16"/>
                <a:gd name="T12" fmla="*/ 88 w 6"/>
                <a:gd name="T13" fmla="*/ 38 h 16"/>
                <a:gd name="T14" fmla="*/ 88 w 6"/>
                <a:gd name="T15" fmla="*/ 28 h 16"/>
                <a:gd name="T16" fmla="*/ 88 w 6"/>
                <a:gd name="T17" fmla="*/ 7 h 16"/>
                <a:gd name="T18" fmla="*/ 8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5 w 30"/>
                <a:gd name="T11" fmla="*/ 9 h 9"/>
                <a:gd name="T12" fmla="*/ 15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43 h 16"/>
                <a:gd name="T2" fmla="*/ 1 w 65"/>
                <a:gd name="T3" fmla="*/ 43 h 16"/>
                <a:gd name="T4" fmla="*/ 16 w 65"/>
                <a:gd name="T5" fmla="*/ 32 h 16"/>
                <a:gd name="T6" fmla="*/ 29 w 65"/>
                <a:gd name="T7" fmla="*/ 28 h 16"/>
                <a:gd name="T8" fmla="*/ 63 w 65"/>
                <a:gd name="T9" fmla="*/ 28 h 16"/>
                <a:gd name="T10" fmla="*/ 82 w 65"/>
                <a:gd name="T11" fmla="*/ 7 h 16"/>
                <a:gd name="T12" fmla="*/ 82 w 65"/>
                <a:gd name="T13" fmla="*/ 0 h 16"/>
                <a:gd name="T14" fmla="*/ 6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8 h 16"/>
                <a:gd name="T22" fmla="*/ 0 w 65"/>
                <a:gd name="T23" fmla="*/ 28 h 16"/>
                <a:gd name="T24" fmla="*/ 1 w 65"/>
                <a:gd name="T25" fmla="*/ 4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45 h 22"/>
                <a:gd name="T2" fmla="*/ 1 w 42"/>
                <a:gd name="T3" fmla="*/ 45 h 22"/>
                <a:gd name="T4" fmla="*/ 9 w 42"/>
                <a:gd name="T5" fmla="*/ 37 h 22"/>
                <a:gd name="T6" fmla="*/ 18 w 42"/>
                <a:gd name="T7" fmla="*/ 3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30 h 22"/>
                <a:gd name="T20" fmla="*/ 0 w 42"/>
                <a:gd name="T21" fmla="*/ 37 h 22"/>
                <a:gd name="T22" fmla="*/ 0 w 42"/>
                <a:gd name="T23" fmla="*/ 37 h 22"/>
                <a:gd name="T24" fmla="*/ 1 w 42"/>
                <a:gd name="T25" fmla="*/ 4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44 w 20"/>
                <a:gd name="T1" fmla="*/ 29 h 18"/>
                <a:gd name="T2" fmla="*/ 44 w 20"/>
                <a:gd name="T3" fmla="*/ 29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44 w 20"/>
                <a:gd name="T13" fmla="*/ 43 h 18"/>
                <a:gd name="T14" fmla="*/ 44 w 20"/>
                <a:gd name="T15" fmla="*/ 43 h 18"/>
                <a:gd name="T16" fmla="*/ 44 w 20"/>
                <a:gd name="T17" fmla="*/ 29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9 w 30"/>
                <a:gd name="T1" fmla="*/ 8 h 13"/>
                <a:gd name="T2" fmla="*/ 49 w 30"/>
                <a:gd name="T3" fmla="*/ 8 h 13"/>
                <a:gd name="T4" fmla="*/ 3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45 w 30"/>
                <a:gd name="T13" fmla="*/ 13 h 13"/>
                <a:gd name="T14" fmla="*/ 45 w 30"/>
                <a:gd name="T15" fmla="*/ 13 h 13"/>
                <a:gd name="T16" fmla="*/ 49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24 w 41"/>
                <a:gd name="T1" fmla="*/ 1 h 9"/>
                <a:gd name="T2" fmla="*/ 2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24 w 41"/>
                <a:gd name="T13" fmla="*/ 4 h 9"/>
                <a:gd name="T14" fmla="*/ 24 w 41"/>
                <a:gd name="T15" fmla="*/ 4 h 9"/>
                <a:gd name="T16" fmla="*/ 2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53 w 39"/>
                <a:gd name="T1" fmla="*/ 0 h 13"/>
                <a:gd name="T2" fmla="*/ 53 w 39"/>
                <a:gd name="T3" fmla="*/ 0 h 13"/>
                <a:gd name="T4" fmla="*/ 45 w 39"/>
                <a:gd name="T5" fmla="*/ 5 h 13"/>
                <a:gd name="T6" fmla="*/ 3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7 w 39"/>
                <a:gd name="T17" fmla="*/ 13 h 13"/>
                <a:gd name="T18" fmla="*/ 46 w 39"/>
                <a:gd name="T19" fmla="*/ 11 h 13"/>
                <a:gd name="T20" fmla="*/ 56 w 39"/>
                <a:gd name="T21" fmla="*/ 5 h 13"/>
                <a:gd name="T22" fmla="*/ 56 w 39"/>
                <a:gd name="T23" fmla="*/ 5 h 13"/>
                <a:gd name="T24" fmla="*/ 5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36 h 20"/>
                <a:gd name="T6" fmla="*/ 3 w 10"/>
                <a:gd name="T7" fmla="*/ 44 h 20"/>
                <a:gd name="T8" fmla="*/ 8 w 10"/>
                <a:gd name="T9" fmla="*/ 40 h 20"/>
                <a:gd name="T10" fmla="*/ 8 w 10"/>
                <a:gd name="T11" fmla="*/ 34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34 h 20"/>
                <a:gd name="T38" fmla="*/ 3 w 10"/>
                <a:gd name="T39" fmla="*/ 36 h 20"/>
                <a:gd name="T40" fmla="*/ 7 w 10"/>
                <a:gd name="T41" fmla="*/ 40 h 20"/>
                <a:gd name="T42" fmla="*/ 7 w 10"/>
                <a:gd name="T43" fmla="*/ 34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6 h 63"/>
                <a:gd name="T10" fmla="*/ 30 w 13"/>
                <a:gd name="T11" fmla="*/ 80 h 63"/>
                <a:gd name="T12" fmla="*/ 43 w 13"/>
                <a:gd name="T13" fmla="*/ 80 h 63"/>
                <a:gd name="T14" fmla="*/ 40 w 13"/>
                <a:gd name="T15" fmla="*/ 55 h 63"/>
                <a:gd name="T16" fmla="*/ 30 w 13"/>
                <a:gd name="T17" fmla="*/ 25 h 63"/>
                <a:gd name="T18" fmla="*/ 2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2 h 49"/>
                <a:gd name="T8" fmla="*/ 9 w 18"/>
                <a:gd name="T9" fmla="*/ 19 h 49"/>
                <a:gd name="T10" fmla="*/ 9 w 18"/>
                <a:gd name="T11" fmla="*/ 25 h 49"/>
                <a:gd name="T12" fmla="*/ 9 w 18"/>
                <a:gd name="T13" fmla="*/ 25 h 49"/>
                <a:gd name="T14" fmla="*/ 9 w 18"/>
                <a:gd name="T15" fmla="*/ 17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34 w 25"/>
                <a:gd name="T9" fmla="*/ 29 h 38"/>
                <a:gd name="T10" fmla="*/ 37 w 25"/>
                <a:gd name="T11" fmla="*/ 38 h 38"/>
                <a:gd name="T12" fmla="*/ 46 w 25"/>
                <a:gd name="T13" fmla="*/ 36 h 38"/>
                <a:gd name="T14" fmla="*/ 37 w 25"/>
                <a:gd name="T15" fmla="*/ 25 h 38"/>
                <a:gd name="T16" fmla="*/ 3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8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6389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9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639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30315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3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969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9705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1 h 614"/>
                <a:gd name="T14" fmla="*/ 459 w 478"/>
                <a:gd name="T15" fmla="*/ 206 h 614"/>
                <a:gd name="T16" fmla="*/ 452 w 478"/>
                <a:gd name="T17" fmla="*/ 238 h 614"/>
                <a:gd name="T18" fmla="*/ 439 w 478"/>
                <a:gd name="T19" fmla="*/ 280 h 614"/>
                <a:gd name="T20" fmla="*/ 403 w 478"/>
                <a:gd name="T21" fmla="*/ 375 h 614"/>
                <a:gd name="T22" fmla="*/ 354 w 478"/>
                <a:gd name="T23" fmla="*/ 462 h 614"/>
                <a:gd name="T24" fmla="*/ 321 w 478"/>
                <a:gd name="T25" fmla="*/ 511 h 614"/>
                <a:gd name="T26" fmla="*/ 287 w 478"/>
                <a:gd name="T27" fmla="*/ 554 h 614"/>
                <a:gd name="T28" fmla="*/ 257 w 478"/>
                <a:gd name="T29" fmla="*/ 589 h 614"/>
                <a:gd name="T30" fmla="*/ 247 w 478"/>
                <a:gd name="T31" fmla="*/ 600 h 614"/>
                <a:gd name="T32" fmla="*/ 246 w 478"/>
                <a:gd name="T33" fmla="*/ 600 h 614"/>
                <a:gd name="T34" fmla="*/ 236 w 478"/>
                <a:gd name="T35" fmla="*/ 590 h 614"/>
                <a:gd name="T36" fmla="*/ 216 w 478"/>
                <a:gd name="T37" fmla="*/ 572 h 614"/>
                <a:gd name="T38" fmla="*/ 206 w 478"/>
                <a:gd name="T39" fmla="*/ 563 h 614"/>
                <a:gd name="T40" fmla="*/ 195 w 478"/>
                <a:gd name="T41" fmla="*/ 551 h 614"/>
                <a:gd name="T42" fmla="*/ 180 w 478"/>
                <a:gd name="T43" fmla="*/ 533 h 614"/>
                <a:gd name="T44" fmla="*/ 159 w 478"/>
                <a:gd name="T45" fmla="*/ 500 h 614"/>
                <a:gd name="T46" fmla="*/ 144 w 478"/>
                <a:gd name="T47" fmla="*/ 477 h 614"/>
                <a:gd name="T48" fmla="*/ 129 w 478"/>
                <a:gd name="T49" fmla="*/ 456 h 614"/>
                <a:gd name="T50" fmla="*/ 105 w 478"/>
                <a:gd name="T51" fmla="*/ 424 h 614"/>
                <a:gd name="T52" fmla="*/ 80 w 478"/>
                <a:gd name="T53" fmla="*/ 392 h 614"/>
                <a:gd name="T54" fmla="*/ 64 w 478"/>
                <a:gd name="T55" fmla="*/ 359 h 614"/>
                <a:gd name="T56" fmla="*/ 54 w 478"/>
                <a:gd name="T57" fmla="*/ 330 h 614"/>
                <a:gd name="T58" fmla="*/ 42 w 478"/>
                <a:gd name="T59" fmla="*/ 296 h 614"/>
                <a:gd name="T60" fmla="*/ 32 w 478"/>
                <a:gd name="T61" fmla="*/ 267 h 614"/>
                <a:gd name="T62" fmla="*/ 23 w 478"/>
                <a:gd name="T63" fmla="*/ 231 h 614"/>
                <a:gd name="T64" fmla="*/ 14 w 478"/>
                <a:gd name="T65" fmla="*/ 193 h 614"/>
                <a:gd name="T66" fmla="*/ 8 w 478"/>
                <a:gd name="T67" fmla="*/ 157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6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14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8 h 8"/>
                <a:gd name="T8" fmla="*/ 478 w 480"/>
                <a:gd name="T9" fmla="*/ 18 h 8"/>
                <a:gd name="T10" fmla="*/ 480 w 480"/>
                <a:gd name="T11" fmla="*/ 1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7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8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3 h 126"/>
                <a:gd name="T2" fmla="*/ 5 w 15"/>
                <a:gd name="T3" fmla="*/ 133 h 126"/>
                <a:gd name="T4" fmla="*/ 19 w 15"/>
                <a:gd name="T5" fmla="*/ 93 h 126"/>
                <a:gd name="T6" fmla="*/ 20 w 15"/>
                <a:gd name="T7" fmla="*/ 48 h 126"/>
                <a:gd name="T8" fmla="*/ 22 w 15"/>
                <a:gd name="T9" fmla="*/ 18 h 126"/>
                <a:gd name="T10" fmla="*/ 22 w 15"/>
                <a:gd name="T11" fmla="*/ 1 h 126"/>
                <a:gd name="T12" fmla="*/ 17 w 15"/>
                <a:gd name="T13" fmla="*/ 0 h 126"/>
                <a:gd name="T14" fmla="*/ 17 w 15"/>
                <a:gd name="T15" fmla="*/ 18 h 126"/>
                <a:gd name="T16" fmla="*/ 16 w 15"/>
                <a:gd name="T17" fmla="*/ 48 h 126"/>
                <a:gd name="T18" fmla="*/ 5 w 15"/>
                <a:gd name="T19" fmla="*/ 91 h 126"/>
                <a:gd name="T20" fmla="*/ 0 w 15"/>
                <a:gd name="T21" fmla="*/ 133 h 126"/>
                <a:gd name="T22" fmla="*/ 0 w 15"/>
                <a:gd name="T23" fmla="*/ 133 h 126"/>
                <a:gd name="T24" fmla="*/ 5 w 15"/>
                <a:gd name="T25" fmla="*/ 13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9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2 h 139"/>
                <a:gd name="T2" fmla="*/ 6 w 34"/>
                <a:gd name="T3" fmla="*/ 132 h 139"/>
                <a:gd name="T4" fmla="*/ 25 w 34"/>
                <a:gd name="T5" fmla="*/ 92 h 139"/>
                <a:gd name="T6" fmla="*/ 31 w 34"/>
                <a:gd name="T7" fmla="*/ 67 h 139"/>
                <a:gd name="T8" fmla="*/ 36 w 34"/>
                <a:gd name="T9" fmla="*/ 36 h 139"/>
                <a:gd name="T10" fmla="*/ 41 w 34"/>
                <a:gd name="T11" fmla="*/ 0 h 139"/>
                <a:gd name="T12" fmla="*/ 36 w 34"/>
                <a:gd name="T13" fmla="*/ 0 h 139"/>
                <a:gd name="T14" fmla="*/ 31 w 34"/>
                <a:gd name="T15" fmla="*/ 34 h 139"/>
                <a:gd name="T16" fmla="*/ 26 w 34"/>
                <a:gd name="T17" fmla="*/ 65 h 139"/>
                <a:gd name="T18" fmla="*/ 13 w 34"/>
                <a:gd name="T19" fmla="*/ 90 h 139"/>
                <a:gd name="T20" fmla="*/ 0 w 34"/>
                <a:gd name="T21" fmla="*/ 132 h 139"/>
                <a:gd name="T22" fmla="*/ 0 w 34"/>
                <a:gd name="T23" fmla="*/ 132 h 139"/>
                <a:gd name="T24" fmla="*/ 6 w 34"/>
                <a:gd name="T25" fmla="*/ 13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0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1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2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6 w 44"/>
                <a:gd name="T7" fmla="*/ 43 h 43"/>
                <a:gd name="T8" fmla="*/ 3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3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2 h 90"/>
                <a:gd name="T8" fmla="*/ 35 w 66"/>
                <a:gd name="T9" fmla="*/ 68 h 90"/>
                <a:gd name="T10" fmla="*/ 45 w 66"/>
                <a:gd name="T11" fmla="*/ 77 h 90"/>
                <a:gd name="T12" fmla="*/ 54 w 66"/>
                <a:gd name="T13" fmla="*/ 90 h 90"/>
                <a:gd name="T14" fmla="*/ 61 w 66"/>
                <a:gd name="T15" fmla="*/ 97 h 90"/>
                <a:gd name="T16" fmla="*/ 66 w 66"/>
                <a:gd name="T17" fmla="*/ 92 h 90"/>
                <a:gd name="T18" fmla="*/ 59 w 66"/>
                <a:gd name="T19" fmla="*/ 85 h 90"/>
                <a:gd name="T20" fmla="*/ 48 w 66"/>
                <a:gd name="T21" fmla="*/ 72 h 90"/>
                <a:gd name="T22" fmla="*/ 40 w 66"/>
                <a:gd name="T23" fmla="*/ 6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4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4 w 103"/>
                <a:gd name="T13" fmla="*/ 114 h 174"/>
                <a:gd name="T14" fmla="*/ 77 w 103"/>
                <a:gd name="T15" fmla="*/ 130 h 174"/>
                <a:gd name="T16" fmla="*/ 89 w 103"/>
                <a:gd name="T17" fmla="*/ 150 h 174"/>
                <a:gd name="T18" fmla="*/ 105 w 103"/>
                <a:gd name="T19" fmla="*/ 174 h 174"/>
                <a:gd name="T20" fmla="*/ 110 w 103"/>
                <a:gd name="T21" fmla="*/ 170 h 174"/>
                <a:gd name="T22" fmla="*/ 95 w 103"/>
                <a:gd name="T23" fmla="*/ 147 h 174"/>
                <a:gd name="T24" fmla="*/ 81 w 103"/>
                <a:gd name="T25" fmla="*/ 127 h 174"/>
                <a:gd name="T26" fmla="*/ 6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5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3 h 181"/>
                <a:gd name="T10" fmla="*/ 44 w 50"/>
                <a:gd name="T11" fmla="*/ 174 h 181"/>
                <a:gd name="T12" fmla="*/ 50 w 50"/>
                <a:gd name="T13" fmla="*/ 170 h 181"/>
                <a:gd name="T14" fmla="*/ 31 w 50"/>
                <a:gd name="T15" fmla="*/ 11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6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0 h 148"/>
                <a:gd name="T10" fmla="*/ 4 w 12"/>
                <a:gd name="T11" fmla="*/ 155 h 148"/>
                <a:gd name="T12" fmla="*/ 12 w 12"/>
                <a:gd name="T13" fmla="*/ 155 h 148"/>
                <a:gd name="T14" fmla="*/ 7 w 12"/>
                <a:gd name="T15" fmla="*/ 11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7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1 h 655"/>
                <a:gd name="T24" fmla="*/ 441 w 514"/>
                <a:gd name="T25" fmla="*/ 401 h 655"/>
                <a:gd name="T26" fmla="*/ 421 w 514"/>
                <a:gd name="T27" fmla="*/ 448 h 655"/>
                <a:gd name="T28" fmla="*/ 396 w 514"/>
                <a:gd name="T29" fmla="*/ 497 h 655"/>
                <a:gd name="T30" fmla="*/ 359 w 514"/>
                <a:gd name="T31" fmla="*/ 549 h 655"/>
                <a:gd name="T32" fmla="*/ 316 w 514"/>
                <a:gd name="T33" fmla="*/ 598 h 655"/>
                <a:gd name="T34" fmla="*/ 280 w 514"/>
                <a:gd name="T35" fmla="*/ 634 h 655"/>
                <a:gd name="T36" fmla="*/ 269 w 514"/>
                <a:gd name="T37" fmla="*/ 645 h 655"/>
                <a:gd name="T38" fmla="*/ 265 w 514"/>
                <a:gd name="T39" fmla="*/ 648 h 655"/>
                <a:gd name="T40" fmla="*/ 259 w 514"/>
                <a:gd name="T41" fmla="*/ 643 h 655"/>
                <a:gd name="T42" fmla="*/ 247 w 514"/>
                <a:gd name="T43" fmla="*/ 634 h 655"/>
                <a:gd name="T44" fmla="*/ 226 w 514"/>
                <a:gd name="T45" fmla="*/ 618 h 655"/>
                <a:gd name="T46" fmla="*/ 218 w 514"/>
                <a:gd name="T47" fmla="*/ 609 h 655"/>
                <a:gd name="T48" fmla="*/ 206 w 514"/>
                <a:gd name="T49" fmla="*/ 593 h 655"/>
                <a:gd name="T50" fmla="*/ 185 w 514"/>
                <a:gd name="T51" fmla="*/ 569 h 655"/>
                <a:gd name="T52" fmla="*/ 160 w 514"/>
                <a:gd name="T53" fmla="*/ 531 h 655"/>
                <a:gd name="T54" fmla="*/ 116 w 514"/>
                <a:gd name="T55" fmla="*/ 455 h 655"/>
                <a:gd name="T56" fmla="*/ 82 w 514"/>
                <a:gd name="T57" fmla="*/ 383 h 655"/>
                <a:gd name="T58" fmla="*/ 65 w 514"/>
                <a:gd name="T59" fmla="*/ 34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8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8 h 175"/>
                <a:gd name="T6" fmla="*/ 15 w 184"/>
                <a:gd name="T7" fmla="*/ 168 h 175"/>
                <a:gd name="T8" fmla="*/ 15 w 184"/>
                <a:gd name="T9" fmla="*/ 168 h 175"/>
                <a:gd name="T10" fmla="*/ 17 w 184"/>
                <a:gd name="T11" fmla="*/ 168 h 175"/>
                <a:gd name="T12" fmla="*/ 18 w 184"/>
                <a:gd name="T13" fmla="*/ 165 h 175"/>
                <a:gd name="T14" fmla="*/ 17 w 184"/>
                <a:gd name="T15" fmla="*/ 161 h 175"/>
                <a:gd name="T16" fmla="*/ 15 w 184"/>
                <a:gd name="T17" fmla="*/ 154 h 175"/>
                <a:gd name="T18" fmla="*/ 15 w 184"/>
                <a:gd name="T19" fmla="*/ 150 h 175"/>
                <a:gd name="T20" fmla="*/ 15 w 184"/>
                <a:gd name="T21" fmla="*/ 147 h 175"/>
                <a:gd name="T22" fmla="*/ 15 w 184"/>
                <a:gd name="T23" fmla="*/ 141 h 175"/>
                <a:gd name="T24" fmla="*/ 13 w 184"/>
                <a:gd name="T25" fmla="*/ 132 h 175"/>
                <a:gd name="T26" fmla="*/ 12 w 184"/>
                <a:gd name="T27" fmla="*/ 125 h 175"/>
                <a:gd name="T28" fmla="*/ 10 w 184"/>
                <a:gd name="T29" fmla="*/ 116 h 175"/>
                <a:gd name="T30" fmla="*/ 8 w 184"/>
                <a:gd name="T31" fmla="*/ 105 h 175"/>
                <a:gd name="T32" fmla="*/ 8 w 184"/>
                <a:gd name="T33" fmla="*/ 96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9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7 w 58"/>
                <a:gd name="T15" fmla="*/ 6 h 89"/>
                <a:gd name="T16" fmla="*/ 40 w 58"/>
                <a:gd name="T17" fmla="*/ 4 h 89"/>
                <a:gd name="T18" fmla="*/ 47 w 58"/>
                <a:gd name="T19" fmla="*/ 2 h 89"/>
                <a:gd name="T20" fmla="*/ 48 w 58"/>
                <a:gd name="T21" fmla="*/ 4 h 89"/>
                <a:gd name="T22" fmla="*/ 48 w 58"/>
                <a:gd name="T23" fmla="*/ 7 h 89"/>
                <a:gd name="T24" fmla="*/ 48 w 58"/>
                <a:gd name="T25" fmla="*/ 9 h 89"/>
                <a:gd name="T26" fmla="*/ 50 w 58"/>
                <a:gd name="T27" fmla="*/ 27 h 89"/>
                <a:gd name="T28" fmla="*/ 45 w 58"/>
                <a:gd name="T29" fmla="*/ 33 h 89"/>
                <a:gd name="T30" fmla="*/ 40 w 58"/>
                <a:gd name="T31" fmla="*/ 34 h 89"/>
                <a:gd name="T32" fmla="*/ 40 w 58"/>
                <a:gd name="T33" fmla="*/ 42 h 89"/>
                <a:gd name="T34" fmla="*/ 43 w 58"/>
                <a:gd name="T35" fmla="*/ 45 h 89"/>
                <a:gd name="T36" fmla="*/ 45 w 58"/>
                <a:gd name="T37" fmla="*/ 54 h 89"/>
                <a:gd name="T38" fmla="*/ 48 w 58"/>
                <a:gd name="T39" fmla="*/ 33 h 89"/>
                <a:gd name="T40" fmla="*/ 50 w 58"/>
                <a:gd name="T41" fmla="*/ 31 h 89"/>
                <a:gd name="T42" fmla="*/ 53 w 58"/>
                <a:gd name="T43" fmla="*/ 31 h 89"/>
                <a:gd name="T44" fmla="*/ 58 w 58"/>
                <a:gd name="T45" fmla="*/ 31 h 89"/>
                <a:gd name="T46" fmla="*/ 65 w 58"/>
                <a:gd name="T47" fmla="*/ 38 h 89"/>
                <a:gd name="T48" fmla="*/ 58 w 58"/>
                <a:gd name="T49" fmla="*/ 40 h 89"/>
                <a:gd name="T50" fmla="*/ 53 w 58"/>
                <a:gd name="T51" fmla="*/ 34 h 89"/>
                <a:gd name="T52" fmla="*/ 50 w 58"/>
                <a:gd name="T53" fmla="*/ 34 h 89"/>
                <a:gd name="T54" fmla="*/ 48 w 58"/>
                <a:gd name="T55" fmla="*/ 36 h 89"/>
                <a:gd name="T56" fmla="*/ 50 w 58"/>
                <a:gd name="T57" fmla="*/ 40 h 89"/>
                <a:gd name="T58" fmla="*/ 50 w 58"/>
                <a:gd name="T59" fmla="*/ 51 h 89"/>
                <a:gd name="T60" fmla="*/ 43 w 58"/>
                <a:gd name="T61" fmla="*/ 62 h 89"/>
                <a:gd name="T62" fmla="*/ 47 w 58"/>
                <a:gd name="T63" fmla="*/ 81 h 89"/>
                <a:gd name="T64" fmla="*/ 4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7 w 58"/>
                <a:gd name="T71" fmla="*/ 76 h 89"/>
                <a:gd name="T72" fmla="*/ 3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0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1 w 56"/>
                <a:gd name="T19" fmla="*/ 2 h 89"/>
                <a:gd name="T20" fmla="*/ 33 w 56"/>
                <a:gd name="T21" fmla="*/ 4 h 89"/>
                <a:gd name="T22" fmla="*/ 33 w 56"/>
                <a:gd name="T23" fmla="*/ 7 h 89"/>
                <a:gd name="T24" fmla="*/ 36 w 56"/>
                <a:gd name="T25" fmla="*/ 11 h 89"/>
                <a:gd name="T26" fmla="*/ 34 w 56"/>
                <a:gd name="T27" fmla="*/ 29 h 89"/>
                <a:gd name="T28" fmla="*/ 29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31 w 56"/>
                <a:gd name="T37" fmla="*/ 54 h 89"/>
                <a:gd name="T38" fmla="*/ 33 w 56"/>
                <a:gd name="T39" fmla="*/ 33 h 89"/>
                <a:gd name="T40" fmla="*/ 36 w 56"/>
                <a:gd name="T41" fmla="*/ 31 h 89"/>
                <a:gd name="T42" fmla="*/ 39 w 56"/>
                <a:gd name="T43" fmla="*/ 31 h 89"/>
                <a:gd name="T44" fmla="*/ 46 w 56"/>
                <a:gd name="T45" fmla="*/ 33 h 89"/>
                <a:gd name="T46" fmla="*/ 49 w 56"/>
                <a:gd name="T47" fmla="*/ 38 h 89"/>
                <a:gd name="T48" fmla="*/ 41 w 56"/>
                <a:gd name="T49" fmla="*/ 40 h 89"/>
                <a:gd name="T50" fmla="*/ 39 w 56"/>
                <a:gd name="T51" fmla="*/ 34 h 89"/>
                <a:gd name="T52" fmla="*/ 36 w 56"/>
                <a:gd name="T53" fmla="*/ 34 h 89"/>
                <a:gd name="T54" fmla="*/ 34 w 56"/>
                <a:gd name="T55" fmla="*/ 36 h 89"/>
                <a:gd name="T56" fmla="*/ 34 w 56"/>
                <a:gd name="T57" fmla="*/ 42 h 89"/>
                <a:gd name="T58" fmla="*/ 34 w 56"/>
                <a:gd name="T59" fmla="*/ 56 h 89"/>
                <a:gd name="T60" fmla="*/ 29 w 56"/>
                <a:gd name="T61" fmla="*/ 63 h 89"/>
                <a:gd name="T62" fmla="*/ 31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1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5 w 56"/>
                <a:gd name="T15" fmla="*/ 6 h 87"/>
                <a:gd name="T16" fmla="*/ 37 w 56"/>
                <a:gd name="T17" fmla="*/ 4 h 87"/>
                <a:gd name="T18" fmla="*/ 45 w 56"/>
                <a:gd name="T19" fmla="*/ 0 h 87"/>
                <a:gd name="T20" fmla="*/ 46 w 56"/>
                <a:gd name="T21" fmla="*/ 4 h 87"/>
                <a:gd name="T22" fmla="*/ 46 w 56"/>
                <a:gd name="T23" fmla="*/ 8 h 87"/>
                <a:gd name="T24" fmla="*/ 50 w 56"/>
                <a:gd name="T25" fmla="*/ 9 h 87"/>
                <a:gd name="T26" fmla="*/ 48 w 56"/>
                <a:gd name="T27" fmla="*/ 27 h 87"/>
                <a:gd name="T28" fmla="*/ 43 w 56"/>
                <a:gd name="T29" fmla="*/ 33 h 87"/>
                <a:gd name="T30" fmla="*/ 40 w 56"/>
                <a:gd name="T31" fmla="*/ 35 h 87"/>
                <a:gd name="T32" fmla="*/ 40 w 56"/>
                <a:gd name="T33" fmla="*/ 44 h 87"/>
                <a:gd name="T34" fmla="*/ 43 w 56"/>
                <a:gd name="T35" fmla="*/ 45 h 87"/>
                <a:gd name="T36" fmla="*/ 45 w 56"/>
                <a:gd name="T37" fmla="*/ 56 h 87"/>
                <a:gd name="T38" fmla="*/ 46 w 56"/>
                <a:gd name="T39" fmla="*/ 33 h 87"/>
                <a:gd name="T40" fmla="*/ 50 w 56"/>
                <a:gd name="T41" fmla="*/ 29 h 87"/>
                <a:gd name="T42" fmla="*/ 53 w 56"/>
                <a:gd name="T43" fmla="*/ 29 h 87"/>
                <a:gd name="T44" fmla="*/ 60 w 56"/>
                <a:gd name="T45" fmla="*/ 33 h 87"/>
                <a:gd name="T46" fmla="*/ 63 w 56"/>
                <a:gd name="T47" fmla="*/ 38 h 87"/>
                <a:gd name="T48" fmla="*/ 55 w 56"/>
                <a:gd name="T49" fmla="*/ 38 h 87"/>
                <a:gd name="T50" fmla="*/ 53 w 56"/>
                <a:gd name="T51" fmla="*/ 35 h 87"/>
                <a:gd name="T52" fmla="*/ 50 w 56"/>
                <a:gd name="T53" fmla="*/ 35 h 87"/>
                <a:gd name="T54" fmla="*/ 48 w 56"/>
                <a:gd name="T55" fmla="*/ 36 h 87"/>
                <a:gd name="T56" fmla="*/ 48 w 56"/>
                <a:gd name="T57" fmla="*/ 40 h 87"/>
                <a:gd name="T58" fmla="*/ 50 w 56"/>
                <a:gd name="T59" fmla="*/ 51 h 87"/>
                <a:gd name="T60" fmla="*/ 42 w 56"/>
                <a:gd name="T61" fmla="*/ 62 h 87"/>
                <a:gd name="T62" fmla="*/ 4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7 w 56"/>
                <a:gd name="T71" fmla="*/ 76 h 87"/>
                <a:gd name="T72" fmla="*/ 3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2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6 h 124"/>
                <a:gd name="T2" fmla="*/ 72 w 146"/>
                <a:gd name="T3" fmla="*/ 0 h 124"/>
                <a:gd name="T4" fmla="*/ 139 w 146"/>
                <a:gd name="T5" fmla="*/ 106 h 124"/>
                <a:gd name="T6" fmla="*/ 139 w 146"/>
                <a:gd name="T7" fmla="*/ 129 h 124"/>
                <a:gd name="T8" fmla="*/ 72 w 146"/>
                <a:gd name="T9" fmla="*/ 30 h 124"/>
                <a:gd name="T10" fmla="*/ 2 w 146"/>
                <a:gd name="T11" fmla="*/ 131 h 124"/>
                <a:gd name="T12" fmla="*/ 0 w 146"/>
                <a:gd name="T13" fmla="*/ 10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3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4 h 171"/>
                <a:gd name="T2" fmla="*/ 5 w 5"/>
                <a:gd name="T3" fmla="*/ 16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2 h 171"/>
                <a:gd name="T10" fmla="*/ 3 w 5"/>
                <a:gd name="T11" fmla="*/ 164 h 171"/>
                <a:gd name="T12" fmla="*/ 3 w 5"/>
                <a:gd name="T13" fmla="*/ 164 h 171"/>
                <a:gd name="T14" fmla="*/ 5 w 5"/>
                <a:gd name="T15" fmla="*/ 164 h 171"/>
                <a:gd name="T16" fmla="*/ 5 w 5"/>
                <a:gd name="T17" fmla="*/ 162 h 171"/>
                <a:gd name="T18" fmla="*/ 3 w 5"/>
                <a:gd name="T19" fmla="*/ 16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4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5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8 w 505"/>
                <a:gd name="T1" fmla="*/ 7 h 9"/>
                <a:gd name="T2" fmla="*/ 49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8 w 505"/>
                <a:gd name="T9" fmla="*/ 7 h 9"/>
                <a:gd name="T10" fmla="*/ 49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6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4 h 37"/>
                <a:gd name="T2" fmla="*/ 3 w 6"/>
                <a:gd name="T3" fmla="*/ 4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3 h 37"/>
                <a:gd name="T14" fmla="*/ 0 w 6"/>
                <a:gd name="T15" fmla="*/ 43 h 37"/>
                <a:gd name="T16" fmla="*/ 3 w 6"/>
                <a:gd name="T17" fmla="*/ 4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7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4 h 131"/>
                <a:gd name="T2" fmla="*/ 5 w 16"/>
                <a:gd name="T3" fmla="*/ 124 h 131"/>
                <a:gd name="T4" fmla="*/ 11 w 16"/>
                <a:gd name="T5" fmla="*/ 7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9 h 131"/>
                <a:gd name="T20" fmla="*/ 0 w 16"/>
                <a:gd name="T21" fmla="*/ 123 h 131"/>
                <a:gd name="T22" fmla="*/ 0 w 16"/>
                <a:gd name="T23" fmla="*/ 123 h 131"/>
                <a:gd name="T24" fmla="*/ 5 w 16"/>
                <a:gd name="T25" fmla="*/ 12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8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9 w 110"/>
                <a:gd name="T13" fmla="*/ 223 h 344"/>
                <a:gd name="T14" fmla="*/ 81 w 110"/>
                <a:gd name="T15" fmla="*/ 182 h 344"/>
                <a:gd name="T16" fmla="*/ 92 w 110"/>
                <a:gd name="T17" fmla="*/ 139 h 344"/>
                <a:gd name="T18" fmla="*/ 102 w 110"/>
                <a:gd name="T19" fmla="*/ 93 h 344"/>
                <a:gd name="T20" fmla="*/ 110 w 110"/>
                <a:gd name="T21" fmla="*/ 48 h 344"/>
                <a:gd name="T22" fmla="*/ 117 w 110"/>
                <a:gd name="T23" fmla="*/ 1 h 344"/>
                <a:gd name="T24" fmla="*/ 112 w 110"/>
                <a:gd name="T25" fmla="*/ 0 h 344"/>
                <a:gd name="T26" fmla="*/ 104 w 110"/>
                <a:gd name="T27" fmla="*/ 47 h 344"/>
                <a:gd name="T28" fmla="*/ 95 w 110"/>
                <a:gd name="T29" fmla="*/ 93 h 344"/>
                <a:gd name="T30" fmla="*/ 87 w 110"/>
                <a:gd name="T31" fmla="*/ 137 h 344"/>
                <a:gd name="T32" fmla="*/ 76 w 110"/>
                <a:gd name="T33" fmla="*/ 180 h 344"/>
                <a:gd name="T34" fmla="*/ 6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9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4 w 131"/>
                <a:gd name="T13" fmla="*/ 90 h 155"/>
                <a:gd name="T14" fmla="*/ 95 w 131"/>
                <a:gd name="T15" fmla="*/ 65 h 155"/>
                <a:gd name="T16" fmla="*/ 118 w 131"/>
                <a:gd name="T17" fmla="*/ 34 h 155"/>
                <a:gd name="T18" fmla="*/ 138 w 131"/>
                <a:gd name="T19" fmla="*/ 3 h 155"/>
                <a:gd name="T20" fmla="*/ 133 w 131"/>
                <a:gd name="T21" fmla="*/ 0 h 155"/>
                <a:gd name="T22" fmla="*/ 112 w 131"/>
                <a:gd name="T23" fmla="*/ 30 h 155"/>
                <a:gd name="T24" fmla="*/ 9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0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7 w 46"/>
                <a:gd name="T9" fmla="*/ 34 h 40"/>
                <a:gd name="T10" fmla="*/ 34 w 46"/>
                <a:gd name="T11" fmla="*/ 40 h 40"/>
                <a:gd name="T12" fmla="*/ 39 w 46"/>
                <a:gd name="T13" fmla="*/ 34 h 40"/>
                <a:gd name="T14" fmla="*/ 30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1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5 w 82"/>
                <a:gd name="T7" fmla="*/ 77 h 108"/>
                <a:gd name="T8" fmla="*/ 60 w 82"/>
                <a:gd name="T9" fmla="*/ 97 h 108"/>
                <a:gd name="T10" fmla="*/ 72 w 82"/>
                <a:gd name="T11" fmla="*/ 108 h 108"/>
                <a:gd name="T12" fmla="*/ 75 w 82"/>
                <a:gd name="T13" fmla="*/ 104 h 108"/>
                <a:gd name="T14" fmla="*/ 65 w 82"/>
                <a:gd name="T15" fmla="*/ 92 h 108"/>
                <a:gd name="T16" fmla="*/ 49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2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8 h 186"/>
                <a:gd name="T14" fmla="*/ 57 w 92"/>
                <a:gd name="T15" fmla="*/ 143 h 186"/>
                <a:gd name="T16" fmla="*/ 71 w 92"/>
                <a:gd name="T17" fmla="*/ 168 h 186"/>
                <a:gd name="T18" fmla="*/ 87 w 92"/>
                <a:gd name="T19" fmla="*/ 193 h 186"/>
                <a:gd name="T20" fmla="*/ 92 w 92"/>
                <a:gd name="T21" fmla="*/ 192 h 186"/>
                <a:gd name="T22" fmla="*/ 77 w 92"/>
                <a:gd name="T23" fmla="*/ 164 h 186"/>
                <a:gd name="T24" fmla="*/ 62 w 92"/>
                <a:gd name="T25" fmla="*/ 139 h 186"/>
                <a:gd name="T26" fmla="*/ 51 w 92"/>
                <a:gd name="T27" fmla="*/ 11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3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7 h 173"/>
                <a:gd name="T8" fmla="*/ 33 w 50"/>
                <a:gd name="T9" fmla="*/ 130 h 173"/>
                <a:gd name="T10" fmla="*/ 43 w 50"/>
                <a:gd name="T11" fmla="*/ 166 h 173"/>
                <a:gd name="T12" fmla="*/ 50 w 50"/>
                <a:gd name="T13" fmla="*/ 164 h 173"/>
                <a:gd name="T14" fmla="*/ 38 w 50"/>
                <a:gd name="T15" fmla="*/ 12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4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3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5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6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8 w 352"/>
                <a:gd name="T1" fmla="*/ 1 h 456"/>
                <a:gd name="T2" fmla="*/ 236 w 352"/>
                <a:gd name="T3" fmla="*/ 14 h 456"/>
                <a:gd name="T4" fmla="*/ 223 w 352"/>
                <a:gd name="T5" fmla="*/ 41 h 456"/>
                <a:gd name="T6" fmla="*/ 212 w 352"/>
                <a:gd name="T7" fmla="*/ 90 h 456"/>
                <a:gd name="T8" fmla="*/ 205 w 352"/>
                <a:gd name="T9" fmla="*/ 149 h 456"/>
                <a:gd name="T10" fmla="*/ 202 w 352"/>
                <a:gd name="T11" fmla="*/ 193 h 456"/>
                <a:gd name="T12" fmla="*/ 205 w 352"/>
                <a:gd name="T13" fmla="*/ 211 h 456"/>
                <a:gd name="T14" fmla="*/ 212 w 352"/>
                <a:gd name="T15" fmla="*/ 211 h 456"/>
                <a:gd name="T16" fmla="*/ 228 w 352"/>
                <a:gd name="T17" fmla="*/ 211 h 456"/>
                <a:gd name="T18" fmla="*/ 256 w 352"/>
                <a:gd name="T19" fmla="*/ 211 h 456"/>
                <a:gd name="T20" fmla="*/ 294 w 352"/>
                <a:gd name="T21" fmla="*/ 205 h 456"/>
                <a:gd name="T22" fmla="*/ 326 w 352"/>
                <a:gd name="T23" fmla="*/ 196 h 456"/>
                <a:gd name="T24" fmla="*/ 343 w 352"/>
                <a:gd name="T25" fmla="*/ 186 h 456"/>
                <a:gd name="T26" fmla="*/ 359 w 352"/>
                <a:gd name="T27" fmla="*/ 166 h 456"/>
                <a:gd name="T28" fmla="*/ 348 w 352"/>
                <a:gd name="T29" fmla="*/ 274 h 456"/>
                <a:gd name="T30" fmla="*/ 326 w 352"/>
                <a:gd name="T31" fmla="*/ 263 h 456"/>
                <a:gd name="T32" fmla="*/ 298 w 352"/>
                <a:gd name="T33" fmla="*/ 254 h 456"/>
                <a:gd name="T34" fmla="*/ 269 w 352"/>
                <a:gd name="T35" fmla="*/ 249 h 456"/>
                <a:gd name="T36" fmla="*/ 244 w 352"/>
                <a:gd name="T37" fmla="*/ 245 h 456"/>
                <a:gd name="T38" fmla="*/ 217 w 352"/>
                <a:gd name="T39" fmla="*/ 244 h 456"/>
                <a:gd name="T40" fmla="*/ 212 w 352"/>
                <a:gd name="T41" fmla="*/ 244 h 456"/>
                <a:gd name="T42" fmla="*/ 202 w 352"/>
                <a:gd name="T43" fmla="*/ 245 h 456"/>
                <a:gd name="T44" fmla="*/ 202 w 352"/>
                <a:gd name="T45" fmla="*/ 263 h 456"/>
                <a:gd name="T46" fmla="*/ 202 w 352"/>
                <a:gd name="T47" fmla="*/ 283 h 456"/>
                <a:gd name="T48" fmla="*/ 207 w 352"/>
                <a:gd name="T49" fmla="*/ 345 h 456"/>
                <a:gd name="T50" fmla="*/ 217 w 352"/>
                <a:gd name="T51" fmla="*/ 402 h 456"/>
                <a:gd name="T52" fmla="*/ 225 w 352"/>
                <a:gd name="T53" fmla="*/ 426 h 456"/>
                <a:gd name="T54" fmla="*/ 241 w 352"/>
                <a:gd name="T55" fmla="*/ 447 h 456"/>
                <a:gd name="T56" fmla="*/ 116 w 352"/>
                <a:gd name="T57" fmla="*/ 447 h 456"/>
                <a:gd name="T58" fmla="*/ 124 w 352"/>
                <a:gd name="T59" fmla="*/ 433 h 456"/>
                <a:gd name="T60" fmla="*/ 139 w 352"/>
                <a:gd name="T61" fmla="*/ 401 h 456"/>
                <a:gd name="T62" fmla="*/ 144 w 352"/>
                <a:gd name="T63" fmla="*/ 386 h 456"/>
                <a:gd name="T64" fmla="*/ 149 w 352"/>
                <a:gd name="T65" fmla="*/ 372 h 456"/>
                <a:gd name="T66" fmla="*/ 152 w 352"/>
                <a:gd name="T67" fmla="*/ 346 h 456"/>
                <a:gd name="T68" fmla="*/ 159 w 352"/>
                <a:gd name="T69" fmla="*/ 305 h 456"/>
                <a:gd name="T70" fmla="*/ 160 w 352"/>
                <a:gd name="T71" fmla="*/ 263 h 456"/>
                <a:gd name="T72" fmla="*/ 159 w 352"/>
                <a:gd name="T73" fmla="*/ 247 h 456"/>
                <a:gd name="T74" fmla="*/ 154 w 352"/>
                <a:gd name="T75" fmla="*/ 245 h 456"/>
                <a:gd name="T76" fmla="*/ 149 w 352"/>
                <a:gd name="T77" fmla="*/ 245 h 456"/>
                <a:gd name="T78" fmla="*/ 134 w 352"/>
                <a:gd name="T79" fmla="*/ 244 h 456"/>
                <a:gd name="T80" fmla="*/ 105 w 352"/>
                <a:gd name="T81" fmla="*/ 245 h 456"/>
                <a:gd name="T82" fmla="*/ 75 w 352"/>
                <a:gd name="T83" fmla="*/ 249 h 456"/>
                <a:gd name="T84" fmla="*/ 44 w 352"/>
                <a:gd name="T85" fmla="*/ 258 h 456"/>
                <a:gd name="T86" fmla="*/ 19 w 352"/>
                <a:gd name="T87" fmla="*/ 269 h 456"/>
                <a:gd name="T88" fmla="*/ 1 w 352"/>
                <a:gd name="T89" fmla="*/ 27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7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8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3 h 20"/>
                <a:gd name="T2" fmla="*/ 3 w 14"/>
                <a:gd name="T3" fmla="*/ 13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9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7 w 20"/>
                <a:gd name="T7" fmla="*/ 20 h 45"/>
                <a:gd name="T8" fmla="*/ 22 w 20"/>
                <a:gd name="T9" fmla="*/ 13 h 45"/>
                <a:gd name="T10" fmla="*/ 27 w 20"/>
                <a:gd name="T11" fmla="*/ 6 h 45"/>
                <a:gd name="T12" fmla="*/ 24 w 20"/>
                <a:gd name="T13" fmla="*/ 0 h 45"/>
                <a:gd name="T14" fmla="*/ 1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0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1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2 h 65"/>
                <a:gd name="T2" fmla="*/ 5 w 12"/>
                <a:gd name="T3" fmla="*/ 72 h 65"/>
                <a:gd name="T4" fmla="*/ 5 w 12"/>
                <a:gd name="T5" fmla="*/ 59 h 65"/>
                <a:gd name="T6" fmla="*/ 7 w 12"/>
                <a:gd name="T7" fmla="*/ 4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5 h 65"/>
                <a:gd name="T18" fmla="*/ 2 w 12"/>
                <a:gd name="T19" fmla="*/ 57 h 65"/>
                <a:gd name="T20" fmla="*/ 0 w 12"/>
                <a:gd name="T21" fmla="*/ 72 h 65"/>
                <a:gd name="T22" fmla="*/ 0 w 12"/>
                <a:gd name="T23" fmla="*/ 72 h 65"/>
                <a:gd name="T24" fmla="*/ 5 w 12"/>
                <a:gd name="T25" fmla="*/ 7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2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3 h 20"/>
                <a:gd name="T14" fmla="*/ 5 w 7"/>
                <a:gd name="T15" fmla="*/ 13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3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2 w 35"/>
                <a:gd name="T1" fmla="*/ 0 h 7"/>
                <a:gd name="T2" fmla="*/ 4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15 h 7"/>
                <a:gd name="T10" fmla="*/ 9 w 35"/>
                <a:gd name="T11" fmla="*/ 17 h 7"/>
                <a:gd name="T12" fmla="*/ 42 w 35"/>
                <a:gd name="T13" fmla="*/ 17 h 7"/>
                <a:gd name="T14" fmla="*/ 42 w 35"/>
                <a:gd name="T15" fmla="*/ 17 h 7"/>
                <a:gd name="T16" fmla="*/ 4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4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9 w 56"/>
                <a:gd name="T1" fmla="*/ 0 h 10"/>
                <a:gd name="T2" fmla="*/ 49 w 56"/>
                <a:gd name="T3" fmla="*/ 0 h 10"/>
                <a:gd name="T4" fmla="*/ 35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7 w 56"/>
                <a:gd name="T19" fmla="*/ 5 h 10"/>
                <a:gd name="T20" fmla="*/ 49 w 56"/>
                <a:gd name="T21" fmla="*/ 5 h 10"/>
                <a:gd name="T22" fmla="*/ 49 w 56"/>
                <a:gd name="T23" fmla="*/ 5 h 10"/>
                <a:gd name="T24" fmla="*/ 4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5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6 w 41"/>
                <a:gd name="T1" fmla="*/ 0 h 18"/>
                <a:gd name="T2" fmla="*/ 46 w 41"/>
                <a:gd name="T3" fmla="*/ 0 h 18"/>
                <a:gd name="T4" fmla="*/ 38 w 41"/>
                <a:gd name="T5" fmla="*/ 4 h 18"/>
                <a:gd name="T6" fmla="*/ 3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11 h 18"/>
                <a:gd name="T14" fmla="*/ 14 w 41"/>
                <a:gd name="T15" fmla="*/ 9 h 18"/>
                <a:gd name="T16" fmla="*/ 30 w 41"/>
                <a:gd name="T17" fmla="*/ 9 h 18"/>
                <a:gd name="T18" fmla="*/ 39 w 41"/>
                <a:gd name="T19" fmla="*/ 9 h 18"/>
                <a:gd name="T20" fmla="*/ 48 w 41"/>
                <a:gd name="T21" fmla="*/ 5 h 18"/>
                <a:gd name="T22" fmla="*/ 48 w 41"/>
                <a:gd name="T23" fmla="*/ 5 h 18"/>
                <a:gd name="T24" fmla="*/ 4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6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7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9 h 124"/>
                <a:gd name="T2" fmla="*/ 5 w 5"/>
                <a:gd name="T3" fmla="*/ 12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6 h 124"/>
                <a:gd name="T10" fmla="*/ 2 w 5"/>
                <a:gd name="T11" fmla="*/ 129 h 124"/>
                <a:gd name="T12" fmla="*/ 2 w 5"/>
                <a:gd name="T13" fmla="*/ 129 h 124"/>
                <a:gd name="T14" fmla="*/ 5 w 5"/>
                <a:gd name="T15" fmla="*/ 131 h 124"/>
                <a:gd name="T16" fmla="*/ 5 w 5"/>
                <a:gd name="T17" fmla="*/ 126 h 124"/>
                <a:gd name="T18" fmla="*/ 2 w 5"/>
                <a:gd name="T19" fmla="*/ 12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8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9 w 13"/>
                <a:gd name="T5" fmla="*/ 5 h 10"/>
                <a:gd name="T6" fmla="*/ 20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9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0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7 w 32"/>
                <a:gd name="T5" fmla="*/ 19 h 16"/>
                <a:gd name="T6" fmla="*/ 37 w 32"/>
                <a:gd name="T7" fmla="*/ 23 h 16"/>
                <a:gd name="T8" fmla="*/ 39 w 32"/>
                <a:gd name="T9" fmla="*/ 18 h 16"/>
                <a:gd name="T10" fmla="*/ 2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1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6 h 16"/>
                <a:gd name="T8" fmla="*/ 34 w 56"/>
                <a:gd name="T9" fmla="*/ 19 h 16"/>
                <a:gd name="T10" fmla="*/ 47 w 56"/>
                <a:gd name="T11" fmla="*/ 23 h 16"/>
                <a:gd name="T12" fmla="*/ 49 w 56"/>
                <a:gd name="T13" fmla="*/ 16 h 16"/>
                <a:gd name="T14" fmla="*/ 34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2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5 w 32"/>
                <a:gd name="T7" fmla="*/ 9 h 9"/>
                <a:gd name="T8" fmla="*/ 25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3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4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5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1 w 18"/>
                <a:gd name="T1" fmla="*/ 103 h 112"/>
                <a:gd name="T2" fmla="*/ 11 w 18"/>
                <a:gd name="T3" fmla="*/ 103 h 112"/>
                <a:gd name="T4" fmla="*/ 9 w 18"/>
                <a:gd name="T5" fmla="*/ 7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7 h 112"/>
                <a:gd name="T20" fmla="*/ 9 w 18"/>
                <a:gd name="T21" fmla="*/ 105 h 112"/>
                <a:gd name="T22" fmla="*/ 9 w 18"/>
                <a:gd name="T23" fmla="*/ 105 h 112"/>
                <a:gd name="T24" fmla="*/ 11 w 18"/>
                <a:gd name="T25" fmla="*/ 10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6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3 w 16"/>
                <a:gd name="T1" fmla="*/ 29 h 32"/>
                <a:gd name="T2" fmla="*/ 23 w 16"/>
                <a:gd name="T3" fmla="*/ 29 h 32"/>
                <a:gd name="T4" fmla="*/ 18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5 w 16"/>
                <a:gd name="T11" fmla="*/ 18 h 32"/>
                <a:gd name="T12" fmla="*/ 20 w 16"/>
                <a:gd name="T13" fmla="*/ 32 h 32"/>
                <a:gd name="T14" fmla="*/ 20 w 16"/>
                <a:gd name="T15" fmla="*/ 32 h 32"/>
                <a:gd name="T16" fmla="*/ 2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7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8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7 h 7"/>
                <a:gd name="T4" fmla="*/ 123 w 123"/>
                <a:gd name="T5" fmla="*/ 13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9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5 w 13"/>
                <a:gd name="T1" fmla="*/ 0 h 16"/>
                <a:gd name="T2" fmla="*/ 15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9 h 16"/>
                <a:gd name="T10" fmla="*/ 5 w 13"/>
                <a:gd name="T11" fmla="*/ 8 h 16"/>
                <a:gd name="T12" fmla="*/ 20 w 13"/>
                <a:gd name="T13" fmla="*/ 5 h 16"/>
                <a:gd name="T14" fmla="*/ 20 w 13"/>
                <a:gd name="T15" fmla="*/ 5 h 16"/>
                <a:gd name="T16" fmla="*/ 15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0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0 h 41"/>
                <a:gd name="T6" fmla="*/ 0 w 23"/>
                <a:gd name="T7" fmla="*/ 43 h 41"/>
                <a:gd name="T8" fmla="*/ 5 w 23"/>
                <a:gd name="T9" fmla="*/ 48 h 41"/>
                <a:gd name="T10" fmla="*/ 13 w 23"/>
                <a:gd name="T11" fmla="*/ 3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1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8 h 39"/>
                <a:gd name="T8" fmla="*/ 5 w 16"/>
                <a:gd name="T9" fmla="*/ 34 h 39"/>
                <a:gd name="T10" fmla="*/ 0 w 16"/>
                <a:gd name="T11" fmla="*/ 45 h 39"/>
                <a:gd name="T12" fmla="*/ 6 w 16"/>
                <a:gd name="T13" fmla="*/ 46 h 39"/>
                <a:gd name="T14" fmla="*/ 10 w 16"/>
                <a:gd name="T15" fmla="*/ 36 h 39"/>
                <a:gd name="T16" fmla="*/ 11 w 16"/>
                <a:gd name="T17" fmla="*/ 3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2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5 w 13"/>
                <a:gd name="T1" fmla="*/ 0 h 58"/>
                <a:gd name="T2" fmla="*/ 15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3 h 58"/>
                <a:gd name="T10" fmla="*/ 0 w 13"/>
                <a:gd name="T11" fmla="*/ 51 h 58"/>
                <a:gd name="T12" fmla="*/ 5 w 13"/>
                <a:gd name="T13" fmla="*/ 51 h 58"/>
                <a:gd name="T14" fmla="*/ 15 w 13"/>
                <a:gd name="T15" fmla="*/ 34 h 58"/>
                <a:gd name="T16" fmla="*/ 17 w 13"/>
                <a:gd name="T17" fmla="*/ 27 h 58"/>
                <a:gd name="T18" fmla="*/ 19 w 13"/>
                <a:gd name="T19" fmla="*/ 14 h 58"/>
                <a:gd name="T20" fmla="*/ 20 w 13"/>
                <a:gd name="T21" fmla="*/ 0 h 58"/>
                <a:gd name="T22" fmla="*/ 20 w 13"/>
                <a:gd name="T23" fmla="*/ 0 h 58"/>
                <a:gd name="T24" fmla="*/ 15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3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4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1 w 6"/>
                <a:gd name="T5" fmla="*/ 7 h 16"/>
                <a:gd name="T6" fmla="*/ 1 w 6"/>
                <a:gd name="T7" fmla="*/ 5 h 16"/>
                <a:gd name="T8" fmla="*/ 1 w 6"/>
                <a:gd name="T9" fmla="*/ 16 h 16"/>
                <a:gd name="T10" fmla="*/ 1 w 6"/>
                <a:gd name="T11" fmla="*/ 23 h 16"/>
                <a:gd name="T12" fmla="*/ 18 w 6"/>
                <a:gd name="T13" fmla="*/ 21 h 16"/>
                <a:gd name="T14" fmla="*/ 18 w 6"/>
                <a:gd name="T15" fmla="*/ 16 h 16"/>
                <a:gd name="T16" fmla="*/ 18 w 6"/>
                <a:gd name="T17" fmla="*/ 7 h 16"/>
                <a:gd name="T18" fmla="*/ 1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5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6 w 30"/>
                <a:gd name="T7" fmla="*/ 7 h 9"/>
                <a:gd name="T8" fmla="*/ 19 w 30"/>
                <a:gd name="T9" fmla="*/ 9 h 9"/>
                <a:gd name="T10" fmla="*/ 23 w 30"/>
                <a:gd name="T11" fmla="*/ 9 h 9"/>
                <a:gd name="T12" fmla="*/ 23 w 30"/>
                <a:gd name="T13" fmla="*/ 2 h 9"/>
                <a:gd name="T14" fmla="*/ 19 w 30"/>
                <a:gd name="T15" fmla="*/ 2 h 9"/>
                <a:gd name="T16" fmla="*/ 16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6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3 h 16"/>
                <a:gd name="T2" fmla="*/ 1 w 65"/>
                <a:gd name="T3" fmla="*/ 23 h 16"/>
                <a:gd name="T4" fmla="*/ 16 w 65"/>
                <a:gd name="T5" fmla="*/ 18 h 16"/>
                <a:gd name="T6" fmla="*/ 29 w 65"/>
                <a:gd name="T7" fmla="*/ 16 h 16"/>
                <a:gd name="T8" fmla="*/ 53 w 65"/>
                <a:gd name="T9" fmla="*/ 16 h 16"/>
                <a:gd name="T10" fmla="*/ 72 w 65"/>
                <a:gd name="T11" fmla="*/ 7 h 16"/>
                <a:gd name="T12" fmla="*/ 72 w 65"/>
                <a:gd name="T13" fmla="*/ 0 h 16"/>
                <a:gd name="T14" fmla="*/ 5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6 h 16"/>
                <a:gd name="T22" fmla="*/ 0 w 65"/>
                <a:gd name="T23" fmla="*/ 16 h 16"/>
                <a:gd name="T24" fmla="*/ 1 w 65"/>
                <a:gd name="T25" fmla="*/ 2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7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9 h 22"/>
                <a:gd name="T2" fmla="*/ 1 w 42"/>
                <a:gd name="T3" fmla="*/ 29 h 22"/>
                <a:gd name="T4" fmla="*/ 9 w 42"/>
                <a:gd name="T5" fmla="*/ 25 h 22"/>
                <a:gd name="T6" fmla="*/ 18 w 42"/>
                <a:gd name="T7" fmla="*/ 2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0 h 22"/>
                <a:gd name="T20" fmla="*/ 0 w 42"/>
                <a:gd name="T21" fmla="*/ 25 h 22"/>
                <a:gd name="T22" fmla="*/ 0 w 42"/>
                <a:gd name="T23" fmla="*/ 25 h 22"/>
                <a:gd name="T24" fmla="*/ 1 w 42"/>
                <a:gd name="T25" fmla="*/ 29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8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9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0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7 w 20"/>
                <a:gd name="T1" fmla="*/ 18 h 18"/>
                <a:gd name="T2" fmla="*/ 27 w 20"/>
                <a:gd name="T3" fmla="*/ 18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7 w 20"/>
                <a:gd name="T13" fmla="*/ 25 h 18"/>
                <a:gd name="T14" fmla="*/ 27 w 20"/>
                <a:gd name="T15" fmla="*/ 25 h 18"/>
                <a:gd name="T16" fmla="*/ 27 w 2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1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2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7 w 30"/>
                <a:gd name="T1" fmla="*/ 8 h 13"/>
                <a:gd name="T2" fmla="*/ 37 w 30"/>
                <a:gd name="T3" fmla="*/ 8 h 13"/>
                <a:gd name="T4" fmla="*/ 2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5 w 30"/>
                <a:gd name="T13" fmla="*/ 13 h 13"/>
                <a:gd name="T14" fmla="*/ 35 w 30"/>
                <a:gd name="T15" fmla="*/ 13 h 13"/>
                <a:gd name="T16" fmla="*/ 37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3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4 w 41"/>
                <a:gd name="T1" fmla="*/ 1 h 9"/>
                <a:gd name="T2" fmla="*/ 3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4 w 41"/>
                <a:gd name="T13" fmla="*/ 4 h 9"/>
                <a:gd name="T14" fmla="*/ 34 w 41"/>
                <a:gd name="T15" fmla="*/ 4 h 9"/>
                <a:gd name="T16" fmla="*/ 3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4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3 w 39"/>
                <a:gd name="T1" fmla="*/ 0 h 13"/>
                <a:gd name="T2" fmla="*/ 43 w 39"/>
                <a:gd name="T3" fmla="*/ 0 h 13"/>
                <a:gd name="T4" fmla="*/ 35 w 39"/>
                <a:gd name="T5" fmla="*/ 5 h 13"/>
                <a:gd name="T6" fmla="*/ 2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7 w 39"/>
                <a:gd name="T17" fmla="*/ 13 h 13"/>
                <a:gd name="T18" fmla="*/ 36 w 39"/>
                <a:gd name="T19" fmla="*/ 11 h 13"/>
                <a:gd name="T20" fmla="*/ 46 w 39"/>
                <a:gd name="T21" fmla="*/ 5 h 13"/>
                <a:gd name="T22" fmla="*/ 46 w 39"/>
                <a:gd name="T23" fmla="*/ 5 h 13"/>
                <a:gd name="T24" fmla="*/ 4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5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3 h 20"/>
                <a:gd name="T6" fmla="*/ 3 w 10"/>
                <a:gd name="T7" fmla="*/ 27 h 20"/>
                <a:gd name="T8" fmla="*/ 8 w 10"/>
                <a:gd name="T9" fmla="*/ 25 h 20"/>
                <a:gd name="T10" fmla="*/ 8 w 10"/>
                <a:gd name="T11" fmla="*/ 22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2 h 20"/>
                <a:gd name="T38" fmla="*/ 3 w 10"/>
                <a:gd name="T39" fmla="*/ 23 h 20"/>
                <a:gd name="T40" fmla="*/ 7 w 10"/>
                <a:gd name="T41" fmla="*/ 25 h 20"/>
                <a:gd name="T42" fmla="*/ 7 w 10"/>
                <a:gd name="T43" fmla="*/ 22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6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7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6 h 63"/>
                <a:gd name="T10" fmla="*/ 15 w 13"/>
                <a:gd name="T11" fmla="*/ 70 h 63"/>
                <a:gd name="T12" fmla="*/ 20 w 13"/>
                <a:gd name="T13" fmla="*/ 70 h 63"/>
                <a:gd name="T14" fmla="*/ 19 w 13"/>
                <a:gd name="T15" fmla="*/ 45 h 63"/>
                <a:gd name="T16" fmla="*/ 15 w 13"/>
                <a:gd name="T17" fmla="*/ 25 h 63"/>
                <a:gd name="T18" fmla="*/ 14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8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8 h 49"/>
                <a:gd name="T8" fmla="*/ 9 w 18"/>
                <a:gd name="T9" fmla="*/ 29 h 49"/>
                <a:gd name="T10" fmla="*/ 9 w 18"/>
                <a:gd name="T11" fmla="*/ 35 h 49"/>
                <a:gd name="T12" fmla="*/ 11 w 18"/>
                <a:gd name="T13" fmla="*/ 35 h 49"/>
                <a:gd name="T14" fmla="*/ 9 w 18"/>
                <a:gd name="T15" fmla="*/ 27 h 49"/>
                <a:gd name="T16" fmla="*/ 9 w 18"/>
                <a:gd name="T17" fmla="*/ 16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9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4 w 25"/>
                <a:gd name="T9" fmla="*/ 29 h 38"/>
                <a:gd name="T10" fmla="*/ 27 w 25"/>
                <a:gd name="T11" fmla="*/ 38 h 38"/>
                <a:gd name="T12" fmla="*/ 32 w 25"/>
                <a:gd name="T13" fmla="*/ 36 h 38"/>
                <a:gd name="T14" fmla="*/ 27 w 25"/>
                <a:gd name="T15" fmla="*/ 25 h 38"/>
                <a:gd name="T16" fmla="*/ 2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80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970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9701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2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9703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4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47975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52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3491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63497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6 h 614"/>
                <a:gd name="T14" fmla="*/ 459 w 478"/>
                <a:gd name="T15" fmla="*/ 211 h 614"/>
                <a:gd name="T16" fmla="*/ 452 w 478"/>
                <a:gd name="T17" fmla="*/ 243 h 614"/>
                <a:gd name="T18" fmla="*/ 439 w 478"/>
                <a:gd name="T19" fmla="*/ 285 h 614"/>
                <a:gd name="T20" fmla="*/ 403 w 478"/>
                <a:gd name="T21" fmla="*/ 380 h 614"/>
                <a:gd name="T22" fmla="*/ 354 w 478"/>
                <a:gd name="T23" fmla="*/ 472 h 614"/>
                <a:gd name="T24" fmla="*/ 321 w 478"/>
                <a:gd name="T25" fmla="*/ 521 h 614"/>
                <a:gd name="T26" fmla="*/ 287 w 478"/>
                <a:gd name="T27" fmla="*/ 564 h 614"/>
                <a:gd name="T28" fmla="*/ 257 w 478"/>
                <a:gd name="T29" fmla="*/ 599 h 614"/>
                <a:gd name="T30" fmla="*/ 247 w 478"/>
                <a:gd name="T31" fmla="*/ 610 h 614"/>
                <a:gd name="T32" fmla="*/ 246 w 478"/>
                <a:gd name="T33" fmla="*/ 610 h 614"/>
                <a:gd name="T34" fmla="*/ 236 w 478"/>
                <a:gd name="T35" fmla="*/ 600 h 614"/>
                <a:gd name="T36" fmla="*/ 216 w 478"/>
                <a:gd name="T37" fmla="*/ 582 h 614"/>
                <a:gd name="T38" fmla="*/ 206 w 478"/>
                <a:gd name="T39" fmla="*/ 573 h 614"/>
                <a:gd name="T40" fmla="*/ 195 w 478"/>
                <a:gd name="T41" fmla="*/ 561 h 614"/>
                <a:gd name="T42" fmla="*/ 180 w 478"/>
                <a:gd name="T43" fmla="*/ 543 h 614"/>
                <a:gd name="T44" fmla="*/ 159 w 478"/>
                <a:gd name="T45" fmla="*/ 510 h 614"/>
                <a:gd name="T46" fmla="*/ 144 w 478"/>
                <a:gd name="T47" fmla="*/ 487 h 614"/>
                <a:gd name="T48" fmla="*/ 129 w 478"/>
                <a:gd name="T49" fmla="*/ 462 h 614"/>
                <a:gd name="T50" fmla="*/ 105 w 478"/>
                <a:gd name="T51" fmla="*/ 429 h 614"/>
                <a:gd name="T52" fmla="*/ 80 w 478"/>
                <a:gd name="T53" fmla="*/ 397 h 614"/>
                <a:gd name="T54" fmla="*/ 64 w 478"/>
                <a:gd name="T55" fmla="*/ 364 h 614"/>
                <a:gd name="T56" fmla="*/ 54 w 478"/>
                <a:gd name="T57" fmla="*/ 335 h 614"/>
                <a:gd name="T58" fmla="*/ 42 w 478"/>
                <a:gd name="T59" fmla="*/ 301 h 614"/>
                <a:gd name="T60" fmla="*/ 32 w 478"/>
                <a:gd name="T61" fmla="*/ 272 h 614"/>
                <a:gd name="T62" fmla="*/ 23 w 478"/>
                <a:gd name="T63" fmla="*/ 236 h 614"/>
                <a:gd name="T64" fmla="*/ 14 w 478"/>
                <a:gd name="T65" fmla="*/ 198 h 614"/>
                <a:gd name="T66" fmla="*/ 8 w 478"/>
                <a:gd name="T67" fmla="*/ 162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98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8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0 h 8"/>
                <a:gd name="T8" fmla="*/ 478 w 480"/>
                <a:gd name="T9" fmla="*/ 10 h 8"/>
                <a:gd name="T10" fmla="*/ 480 w 480"/>
                <a:gd name="T11" fmla="*/ 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99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0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8 h 126"/>
                <a:gd name="T2" fmla="*/ 5 w 15"/>
                <a:gd name="T3" fmla="*/ 128 h 126"/>
                <a:gd name="T4" fmla="*/ 14 w 15"/>
                <a:gd name="T5" fmla="*/ 88 h 126"/>
                <a:gd name="T6" fmla="*/ 15 w 15"/>
                <a:gd name="T7" fmla="*/ 48 h 126"/>
                <a:gd name="T8" fmla="*/ 17 w 15"/>
                <a:gd name="T9" fmla="*/ 18 h 126"/>
                <a:gd name="T10" fmla="*/ 17 w 15"/>
                <a:gd name="T11" fmla="*/ 1 h 126"/>
                <a:gd name="T12" fmla="*/ 12 w 15"/>
                <a:gd name="T13" fmla="*/ 0 h 126"/>
                <a:gd name="T14" fmla="*/ 12 w 15"/>
                <a:gd name="T15" fmla="*/ 18 h 126"/>
                <a:gd name="T16" fmla="*/ 11 w 15"/>
                <a:gd name="T17" fmla="*/ 48 h 126"/>
                <a:gd name="T18" fmla="*/ 5 w 15"/>
                <a:gd name="T19" fmla="*/ 86 h 126"/>
                <a:gd name="T20" fmla="*/ 0 w 15"/>
                <a:gd name="T21" fmla="*/ 128 h 126"/>
                <a:gd name="T22" fmla="*/ 0 w 15"/>
                <a:gd name="T23" fmla="*/ 128 h 126"/>
                <a:gd name="T24" fmla="*/ 5 w 15"/>
                <a:gd name="T25" fmla="*/ 128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1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7 h 139"/>
                <a:gd name="T2" fmla="*/ 6 w 34"/>
                <a:gd name="T3" fmla="*/ 137 h 139"/>
                <a:gd name="T4" fmla="*/ 20 w 34"/>
                <a:gd name="T5" fmla="*/ 97 h 139"/>
                <a:gd name="T6" fmla="*/ 26 w 34"/>
                <a:gd name="T7" fmla="*/ 67 h 139"/>
                <a:gd name="T8" fmla="*/ 31 w 34"/>
                <a:gd name="T9" fmla="*/ 36 h 139"/>
                <a:gd name="T10" fmla="*/ 36 w 34"/>
                <a:gd name="T11" fmla="*/ 0 h 139"/>
                <a:gd name="T12" fmla="*/ 31 w 34"/>
                <a:gd name="T13" fmla="*/ 0 h 139"/>
                <a:gd name="T14" fmla="*/ 26 w 34"/>
                <a:gd name="T15" fmla="*/ 34 h 139"/>
                <a:gd name="T16" fmla="*/ 21 w 34"/>
                <a:gd name="T17" fmla="*/ 65 h 139"/>
                <a:gd name="T18" fmla="*/ 13 w 34"/>
                <a:gd name="T19" fmla="*/ 95 h 139"/>
                <a:gd name="T20" fmla="*/ 0 w 34"/>
                <a:gd name="T21" fmla="*/ 137 h 139"/>
                <a:gd name="T22" fmla="*/ 0 w 34"/>
                <a:gd name="T23" fmla="*/ 137 h 139"/>
                <a:gd name="T24" fmla="*/ 6 w 34"/>
                <a:gd name="T25" fmla="*/ 137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2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3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4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3 w 44"/>
                <a:gd name="T5" fmla="*/ 29 h 43"/>
                <a:gd name="T6" fmla="*/ 41 w 44"/>
                <a:gd name="T7" fmla="*/ 43 h 43"/>
                <a:gd name="T8" fmla="*/ 42 w 44"/>
                <a:gd name="T9" fmla="*/ 38 h 43"/>
                <a:gd name="T10" fmla="*/ 26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5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7 h 90"/>
                <a:gd name="T8" fmla="*/ 35 w 66"/>
                <a:gd name="T9" fmla="*/ 63 h 90"/>
                <a:gd name="T10" fmla="*/ 45 w 66"/>
                <a:gd name="T11" fmla="*/ 72 h 90"/>
                <a:gd name="T12" fmla="*/ 54 w 66"/>
                <a:gd name="T13" fmla="*/ 85 h 90"/>
                <a:gd name="T14" fmla="*/ 61 w 66"/>
                <a:gd name="T15" fmla="*/ 92 h 90"/>
                <a:gd name="T16" fmla="*/ 66 w 66"/>
                <a:gd name="T17" fmla="*/ 87 h 90"/>
                <a:gd name="T18" fmla="*/ 59 w 66"/>
                <a:gd name="T19" fmla="*/ 80 h 90"/>
                <a:gd name="T20" fmla="*/ 48 w 66"/>
                <a:gd name="T21" fmla="*/ 67 h 90"/>
                <a:gd name="T22" fmla="*/ 40 w 66"/>
                <a:gd name="T23" fmla="*/ 58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6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59 w 103"/>
                <a:gd name="T13" fmla="*/ 114 h 174"/>
                <a:gd name="T14" fmla="*/ 72 w 103"/>
                <a:gd name="T15" fmla="*/ 130 h 174"/>
                <a:gd name="T16" fmla="*/ 84 w 103"/>
                <a:gd name="T17" fmla="*/ 150 h 174"/>
                <a:gd name="T18" fmla="*/ 100 w 103"/>
                <a:gd name="T19" fmla="*/ 174 h 174"/>
                <a:gd name="T20" fmla="*/ 105 w 103"/>
                <a:gd name="T21" fmla="*/ 170 h 174"/>
                <a:gd name="T22" fmla="*/ 90 w 103"/>
                <a:gd name="T23" fmla="*/ 147 h 174"/>
                <a:gd name="T24" fmla="*/ 76 w 103"/>
                <a:gd name="T25" fmla="*/ 127 h 174"/>
                <a:gd name="T26" fmla="*/ 64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7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8 h 181"/>
                <a:gd name="T10" fmla="*/ 44 w 50"/>
                <a:gd name="T11" fmla="*/ 179 h 181"/>
                <a:gd name="T12" fmla="*/ 50 w 50"/>
                <a:gd name="T13" fmla="*/ 175 h 181"/>
                <a:gd name="T14" fmla="*/ 31 w 50"/>
                <a:gd name="T15" fmla="*/ 116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8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5 h 148"/>
                <a:gd name="T10" fmla="*/ 4 w 12"/>
                <a:gd name="T11" fmla="*/ 150 h 148"/>
                <a:gd name="T12" fmla="*/ 12 w 12"/>
                <a:gd name="T13" fmla="*/ 150 h 148"/>
                <a:gd name="T14" fmla="*/ 7 w 12"/>
                <a:gd name="T15" fmla="*/ 105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9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6 h 655"/>
                <a:gd name="T24" fmla="*/ 441 w 514"/>
                <a:gd name="T25" fmla="*/ 406 h 655"/>
                <a:gd name="T26" fmla="*/ 421 w 514"/>
                <a:gd name="T27" fmla="*/ 453 h 655"/>
                <a:gd name="T28" fmla="*/ 396 w 514"/>
                <a:gd name="T29" fmla="*/ 502 h 655"/>
                <a:gd name="T30" fmla="*/ 359 w 514"/>
                <a:gd name="T31" fmla="*/ 554 h 655"/>
                <a:gd name="T32" fmla="*/ 316 w 514"/>
                <a:gd name="T33" fmla="*/ 603 h 655"/>
                <a:gd name="T34" fmla="*/ 280 w 514"/>
                <a:gd name="T35" fmla="*/ 639 h 655"/>
                <a:gd name="T36" fmla="*/ 269 w 514"/>
                <a:gd name="T37" fmla="*/ 650 h 655"/>
                <a:gd name="T38" fmla="*/ 265 w 514"/>
                <a:gd name="T39" fmla="*/ 653 h 655"/>
                <a:gd name="T40" fmla="*/ 259 w 514"/>
                <a:gd name="T41" fmla="*/ 648 h 655"/>
                <a:gd name="T42" fmla="*/ 247 w 514"/>
                <a:gd name="T43" fmla="*/ 639 h 655"/>
                <a:gd name="T44" fmla="*/ 226 w 514"/>
                <a:gd name="T45" fmla="*/ 623 h 655"/>
                <a:gd name="T46" fmla="*/ 218 w 514"/>
                <a:gd name="T47" fmla="*/ 614 h 655"/>
                <a:gd name="T48" fmla="*/ 206 w 514"/>
                <a:gd name="T49" fmla="*/ 598 h 655"/>
                <a:gd name="T50" fmla="*/ 185 w 514"/>
                <a:gd name="T51" fmla="*/ 574 h 655"/>
                <a:gd name="T52" fmla="*/ 160 w 514"/>
                <a:gd name="T53" fmla="*/ 536 h 655"/>
                <a:gd name="T54" fmla="*/ 116 w 514"/>
                <a:gd name="T55" fmla="*/ 460 h 655"/>
                <a:gd name="T56" fmla="*/ 82 w 514"/>
                <a:gd name="T57" fmla="*/ 388 h 655"/>
                <a:gd name="T58" fmla="*/ 65 w 514"/>
                <a:gd name="T59" fmla="*/ 347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0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3 h 175"/>
                <a:gd name="T6" fmla="*/ 15 w 184"/>
                <a:gd name="T7" fmla="*/ 173 h 175"/>
                <a:gd name="T8" fmla="*/ 15 w 184"/>
                <a:gd name="T9" fmla="*/ 173 h 175"/>
                <a:gd name="T10" fmla="*/ 17 w 184"/>
                <a:gd name="T11" fmla="*/ 173 h 175"/>
                <a:gd name="T12" fmla="*/ 18 w 184"/>
                <a:gd name="T13" fmla="*/ 170 h 175"/>
                <a:gd name="T14" fmla="*/ 17 w 184"/>
                <a:gd name="T15" fmla="*/ 166 h 175"/>
                <a:gd name="T16" fmla="*/ 15 w 184"/>
                <a:gd name="T17" fmla="*/ 159 h 175"/>
                <a:gd name="T18" fmla="*/ 15 w 184"/>
                <a:gd name="T19" fmla="*/ 155 h 175"/>
                <a:gd name="T20" fmla="*/ 15 w 184"/>
                <a:gd name="T21" fmla="*/ 152 h 175"/>
                <a:gd name="T22" fmla="*/ 15 w 184"/>
                <a:gd name="T23" fmla="*/ 146 h 175"/>
                <a:gd name="T24" fmla="*/ 13 w 184"/>
                <a:gd name="T25" fmla="*/ 137 h 175"/>
                <a:gd name="T26" fmla="*/ 12 w 184"/>
                <a:gd name="T27" fmla="*/ 130 h 175"/>
                <a:gd name="T28" fmla="*/ 10 w 184"/>
                <a:gd name="T29" fmla="*/ 121 h 175"/>
                <a:gd name="T30" fmla="*/ 8 w 184"/>
                <a:gd name="T31" fmla="*/ 110 h 175"/>
                <a:gd name="T32" fmla="*/ 8 w 184"/>
                <a:gd name="T33" fmla="*/ 101 h 175"/>
                <a:gd name="T34" fmla="*/ 7 w 184"/>
                <a:gd name="T35" fmla="*/ 92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1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2 w 58"/>
                <a:gd name="T15" fmla="*/ 6 h 89"/>
                <a:gd name="T16" fmla="*/ 35 w 58"/>
                <a:gd name="T17" fmla="*/ 4 h 89"/>
                <a:gd name="T18" fmla="*/ 42 w 58"/>
                <a:gd name="T19" fmla="*/ 2 h 89"/>
                <a:gd name="T20" fmla="*/ 43 w 58"/>
                <a:gd name="T21" fmla="*/ 4 h 89"/>
                <a:gd name="T22" fmla="*/ 43 w 58"/>
                <a:gd name="T23" fmla="*/ 7 h 89"/>
                <a:gd name="T24" fmla="*/ 43 w 58"/>
                <a:gd name="T25" fmla="*/ 9 h 89"/>
                <a:gd name="T26" fmla="*/ 45 w 58"/>
                <a:gd name="T27" fmla="*/ 27 h 89"/>
                <a:gd name="T28" fmla="*/ 40 w 58"/>
                <a:gd name="T29" fmla="*/ 33 h 89"/>
                <a:gd name="T30" fmla="*/ 35 w 58"/>
                <a:gd name="T31" fmla="*/ 34 h 89"/>
                <a:gd name="T32" fmla="*/ 35 w 58"/>
                <a:gd name="T33" fmla="*/ 42 h 89"/>
                <a:gd name="T34" fmla="*/ 38 w 58"/>
                <a:gd name="T35" fmla="*/ 45 h 89"/>
                <a:gd name="T36" fmla="*/ 40 w 58"/>
                <a:gd name="T37" fmla="*/ 54 h 89"/>
                <a:gd name="T38" fmla="*/ 43 w 58"/>
                <a:gd name="T39" fmla="*/ 33 h 89"/>
                <a:gd name="T40" fmla="*/ 45 w 58"/>
                <a:gd name="T41" fmla="*/ 31 h 89"/>
                <a:gd name="T42" fmla="*/ 48 w 58"/>
                <a:gd name="T43" fmla="*/ 31 h 89"/>
                <a:gd name="T44" fmla="*/ 53 w 58"/>
                <a:gd name="T45" fmla="*/ 31 h 89"/>
                <a:gd name="T46" fmla="*/ 60 w 58"/>
                <a:gd name="T47" fmla="*/ 38 h 89"/>
                <a:gd name="T48" fmla="*/ 53 w 58"/>
                <a:gd name="T49" fmla="*/ 40 h 89"/>
                <a:gd name="T50" fmla="*/ 48 w 58"/>
                <a:gd name="T51" fmla="*/ 34 h 89"/>
                <a:gd name="T52" fmla="*/ 45 w 58"/>
                <a:gd name="T53" fmla="*/ 34 h 89"/>
                <a:gd name="T54" fmla="*/ 43 w 58"/>
                <a:gd name="T55" fmla="*/ 36 h 89"/>
                <a:gd name="T56" fmla="*/ 45 w 58"/>
                <a:gd name="T57" fmla="*/ 40 h 89"/>
                <a:gd name="T58" fmla="*/ 45 w 58"/>
                <a:gd name="T59" fmla="*/ 51 h 89"/>
                <a:gd name="T60" fmla="*/ 38 w 58"/>
                <a:gd name="T61" fmla="*/ 62 h 89"/>
                <a:gd name="T62" fmla="*/ 42 w 58"/>
                <a:gd name="T63" fmla="*/ 81 h 89"/>
                <a:gd name="T64" fmla="*/ 35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2 w 58"/>
                <a:gd name="T71" fmla="*/ 76 h 89"/>
                <a:gd name="T72" fmla="*/ 32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2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9 w 56"/>
                <a:gd name="T17" fmla="*/ 2 h 89"/>
                <a:gd name="T18" fmla="*/ 36 w 56"/>
                <a:gd name="T19" fmla="*/ 2 h 89"/>
                <a:gd name="T20" fmla="*/ 38 w 56"/>
                <a:gd name="T21" fmla="*/ 4 h 89"/>
                <a:gd name="T22" fmla="*/ 38 w 56"/>
                <a:gd name="T23" fmla="*/ 7 h 89"/>
                <a:gd name="T24" fmla="*/ 41 w 56"/>
                <a:gd name="T25" fmla="*/ 11 h 89"/>
                <a:gd name="T26" fmla="*/ 39 w 56"/>
                <a:gd name="T27" fmla="*/ 29 h 89"/>
                <a:gd name="T28" fmla="*/ 34 w 56"/>
                <a:gd name="T29" fmla="*/ 33 h 89"/>
                <a:gd name="T30" fmla="*/ 31 w 56"/>
                <a:gd name="T31" fmla="*/ 34 h 89"/>
                <a:gd name="T32" fmla="*/ 29 w 56"/>
                <a:gd name="T33" fmla="*/ 42 h 89"/>
                <a:gd name="T34" fmla="*/ 33 w 56"/>
                <a:gd name="T35" fmla="*/ 45 h 89"/>
                <a:gd name="T36" fmla="*/ 36 w 56"/>
                <a:gd name="T37" fmla="*/ 54 h 89"/>
                <a:gd name="T38" fmla="*/ 38 w 56"/>
                <a:gd name="T39" fmla="*/ 33 h 89"/>
                <a:gd name="T40" fmla="*/ 41 w 56"/>
                <a:gd name="T41" fmla="*/ 31 h 89"/>
                <a:gd name="T42" fmla="*/ 44 w 56"/>
                <a:gd name="T43" fmla="*/ 31 h 89"/>
                <a:gd name="T44" fmla="*/ 51 w 56"/>
                <a:gd name="T45" fmla="*/ 33 h 89"/>
                <a:gd name="T46" fmla="*/ 54 w 56"/>
                <a:gd name="T47" fmla="*/ 38 h 89"/>
                <a:gd name="T48" fmla="*/ 46 w 56"/>
                <a:gd name="T49" fmla="*/ 40 h 89"/>
                <a:gd name="T50" fmla="*/ 44 w 56"/>
                <a:gd name="T51" fmla="*/ 34 h 89"/>
                <a:gd name="T52" fmla="*/ 41 w 56"/>
                <a:gd name="T53" fmla="*/ 34 h 89"/>
                <a:gd name="T54" fmla="*/ 39 w 56"/>
                <a:gd name="T55" fmla="*/ 36 h 89"/>
                <a:gd name="T56" fmla="*/ 39 w 56"/>
                <a:gd name="T57" fmla="*/ 42 h 89"/>
                <a:gd name="T58" fmla="*/ 39 w 56"/>
                <a:gd name="T59" fmla="*/ 56 h 89"/>
                <a:gd name="T60" fmla="*/ 34 w 56"/>
                <a:gd name="T61" fmla="*/ 63 h 89"/>
                <a:gd name="T62" fmla="*/ 36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3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0 w 56"/>
                <a:gd name="T15" fmla="*/ 6 h 87"/>
                <a:gd name="T16" fmla="*/ 32 w 56"/>
                <a:gd name="T17" fmla="*/ 4 h 87"/>
                <a:gd name="T18" fmla="*/ 40 w 56"/>
                <a:gd name="T19" fmla="*/ 0 h 87"/>
                <a:gd name="T20" fmla="*/ 41 w 56"/>
                <a:gd name="T21" fmla="*/ 4 h 87"/>
                <a:gd name="T22" fmla="*/ 41 w 56"/>
                <a:gd name="T23" fmla="*/ 8 h 87"/>
                <a:gd name="T24" fmla="*/ 45 w 56"/>
                <a:gd name="T25" fmla="*/ 9 h 87"/>
                <a:gd name="T26" fmla="*/ 43 w 56"/>
                <a:gd name="T27" fmla="*/ 27 h 87"/>
                <a:gd name="T28" fmla="*/ 38 w 56"/>
                <a:gd name="T29" fmla="*/ 33 h 87"/>
                <a:gd name="T30" fmla="*/ 35 w 56"/>
                <a:gd name="T31" fmla="*/ 35 h 87"/>
                <a:gd name="T32" fmla="*/ 35 w 56"/>
                <a:gd name="T33" fmla="*/ 44 h 87"/>
                <a:gd name="T34" fmla="*/ 38 w 56"/>
                <a:gd name="T35" fmla="*/ 45 h 87"/>
                <a:gd name="T36" fmla="*/ 40 w 56"/>
                <a:gd name="T37" fmla="*/ 56 h 87"/>
                <a:gd name="T38" fmla="*/ 41 w 56"/>
                <a:gd name="T39" fmla="*/ 33 h 87"/>
                <a:gd name="T40" fmla="*/ 45 w 56"/>
                <a:gd name="T41" fmla="*/ 29 h 87"/>
                <a:gd name="T42" fmla="*/ 48 w 56"/>
                <a:gd name="T43" fmla="*/ 29 h 87"/>
                <a:gd name="T44" fmla="*/ 55 w 56"/>
                <a:gd name="T45" fmla="*/ 33 h 87"/>
                <a:gd name="T46" fmla="*/ 58 w 56"/>
                <a:gd name="T47" fmla="*/ 38 h 87"/>
                <a:gd name="T48" fmla="*/ 50 w 56"/>
                <a:gd name="T49" fmla="*/ 38 h 87"/>
                <a:gd name="T50" fmla="*/ 48 w 56"/>
                <a:gd name="T51" fmla="*/ 35 h 87"/>
                <a:gd name="T52" fmla="*/ 45 w 56"/>
                <a:gd name="T53" fmla="*/ 35 h 87"/>
                <a:gd name="T54" fmla="*/ 43 w 56"/>
                <a:gd name="T55" fmla="*/ 36 h 87"/>
                <a:gd name="T56" fmla="*/ 43 w 56"/>
                <a:gd name="T57" fmla="*/ 40 h 87"/>
                <a:gd name="T58" fmla="*/ 45 w 56"/>
                <a:gd name="T59" fmla="*/ 51 h 87"/>
                <a:gd name="T60" fmla="*/ 37 w 56"/>
                <a:gd name="T61" fmla="*/ 62 h 87"/>
                <a:gd name="T62" fmla="*/ 40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2 w 56"/>
                <a:gd name="T71" fmla="*/ 76 h 87"/>
                <a:gd name="T72" fmla="*/ 30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4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1 h 124"/>
                <a:gd name="T2" fmla="*/ 72 w 146"/>
                <a:gd name="T3" fmla="*/ 0 h 124"/>
                <a:gd name="T4" fmla="*/ 144 w 146"/>
                <a:gd name="T5" fmla="*/ 101 h 124"/>
                <a:gd name="T6" fmla="*/ 144 w 146"/>
                <a:gd name="T7" fmla="*/ 124 h 124"/>
                <a:gd name="T8" fmla="*/ 72 w 146"/>
                <a:gd name="T9" fmla="*/ 30 h 124"/>
                <a:gd name="T10" fmla="*/ 2 w 146"/>
                <a:gd name="T11" fmla="*/ 126 h 124"/>
                <a:gd name="T12" fmla="*/ 0 w 146"/>
                <a:gd name="T13" fmla="*/ 10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5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9 h 171"/>
                <a:gd name="T2" fmla="*/ 5 w 5"/>
                <a:gd name="T3" fmla="*/ 167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7 h 171"/>
                <a:gd name="T10" fmla="*/ 3 w 5"/>
                <a:gd name="T11" fmla="*/ 169 h 171"/>
                <a:gd name="T12" fmla="*/ 3 w 5"/>
                <a:gd name="T13" fmla="*/ 169 h 171"/>
                <a:gd name="T14" fmla="*/ 5 w 5"/>
                <a:gd name="T15" fmla="*/ 169 h 171"/>
                <a:gd name="T16" fmla="*/ 5 w 5"/>
                <a:gd name="T17" fmla="*/ 167 h 171"/>
                <a:gd name="T18" fmla="*/ 3 w 5"/>
                <a:gd name="T19" fmla="*/ 169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6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7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3 w 505"/>
                <a:gd name="T1" fmla="*/ 7 h 9"/>
                <a:gd name="T2" fmla="*/ 503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3 w 505"/>
                <a:gd name="T9" fmla="*/ 7 h 9"/>
                <a:gd name="T10" fmla="*/ 503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8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4 w 6"/>
                <a:gd name="T1" fmla="*/ 39 h 37"/>
                <a:gd name="T2" fmla="*/ 4 w 6"/>
                <a:gd name="T3" fmla="*/ 39 h 37"/>
                <a:gd name="T4" fmla="*/ 4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8 h 37"/>
                <a:gd name="T14" fmla="*/ 0 w 6"/>
                <a:gd name="T15" fmla="*/ 38 h 37"/>
                <a:gd name="T16" fmla="*/ 4 w 6"/>
                <a:gd name="T17" fmla="*/ 39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9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9 h 131"/>
                <a:gd name="T2" fmla="*/ 5 w 16"/>
                <a:gd name="T3" fmla="*/ 129 h 131"/>
                <a:gd name="T4" fmla="*/ 11 w 16"/>
                <a:gd name="T5" fmla="*/ 84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4 h 131"/>
                <a:gd name="T20" fmla="*/ 0 w 16"/>
                <a:gd name="T21" fmla="*/ 128 h 131"/>
                <a:gd name="T22" fmla="*/ 0 w 16"/>
                <a:gd name="T23" fmla="*/ 128 h 131"/>
                <a:gd name="T24" fmla="*/ 5 w 16"/>
                <a:gd name="T25" fmla="*/ 129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0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4 w 110"/>
                <a:gd name="T13" fmla="*/ 223 h 344"/>
                <a:gd name="T14" fmla="*/ 76 w 110"/>
                <a:gd name="T15" fmla="*/ 182 h 344"/>
                <a:gd name="T16" fmla="*/ 87 w 110"/>
                <a:gd name="T17" fmla="*/ 139 h 344"/>
                <a:gd name="T18" fmla="*/ 97 w 110"/>
                <a:gd name="T19" fmla="*/ 93 h 344"/>
                <a:gd name="T20" fmla="*/ 105 w 110"/>
                <a:gd name="T21" fmla="*/ 48 h 344"/>
                <a:gd name="T22" fmla="*/ 112 w 110"/>
                <a:gd name="T23" fmla="*/ 1 h 344"/>
                <a:gd name="T24" fmla="*/ 107 w 110"/>
                <a:gd name="T25" fmla="*/ 0 h 344"/>
                <a:gd name="T26" fmla="*/ 99 w 110"/>
                <a:gd name="T27" fmla="*/ 47 h 344"/>
                <a:gd name="T28" fmla="*/ 90 w 110"/>
                <a:gd name="T29" fmla="*/ 93 h 344"/>
                <a:gd name="T30" fmla="*/ 82 w 110"/>
                <a:gd name="T31" fmla="*/ 137 h 344"/>
                <a:gd name="T32" fmla="*/ 71 w 110"/>
                <a:gd name="T33" fmla="*/ 180 h 344"/>
                <a:gd name="T34" fmla="*/ 58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1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69 w 131"/>
                <a:gd name="T13" fmla="*/ 90 h 155"/>
                <a:gd name="T14" fmla="*/ 90 w 131"/>
                <a:gd name="T15" fmla="*/ 65 h 155"/>
                <a:gd name="T16" fmla="*/ 113 w 131"/>
                <a:gd name="T17" fmla="*/ 34 h 155"/>
                <a:gd name="T18" fmla="*/ 133 w 131"/>
                <a:gd name="T19" fmla="*/ 3 h 155"/>
                <a:gd name="T20" fmla="*/ 128 w 131"/>
                <a:gd name="T21" fmla="*/ 0 h 155"/>
                <a:gd name="T22" fmla="*/ 107 w 131"/>
                <a:gd name="T23" fmla="*/ 30 h 155"/>
                <a:gd name="T24" fmla="*/ 85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2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2 w 46"/>
                <a:gd name="T9" fmla="*/ 34 h 40"/>
                <a:gd name="T10" fmla="*/ 39 w 46"/>
                <a:gd name="T11" fmla="*/ 40 h 40"/>
                <a:gd name="T12" fmla="*/ 44 w 46"/>
                <a:gd name="T13" fmla="*/ 34 h 40"/>
                <a:gd name="T14" fmla="*/ 35 w 46"/>
                <a:gd name="T15" fmla="*/ 29 h 40"/>
                <a:gd name="T16" fmla="*/ 24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3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50 w 82"/>
                <a:gd name="T7" fmla="*/ 77 h 108"/>
                <a:gd name="T8" fmla="*/ 65 w 82"/>
                <a:gd name="T9" fmla="*/ 97 h 108"/>
                <a:gd name="T10" fmla="*/ 77 w 82"/>
                <a:gd name="T11" fmla="*/ 108 h 108"/>
                <a:gd name="T12" fmla="*/ 80 w 82"/>
                <a:gd name="T13" fmla="*/ 104 h 108"/>
                <a:gd name="T14" fmla="*/ 70 w 82"/>
                <a:gd name="T15" fmla="*/ 92 h 108"/>
                <a:gd name="T16" fmla="*/ 54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4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3 h 186"/>
                <a:gd name="T14" fmla="*/ 57 w 92"/>
                <a:gd name="T15" fmla="*/ 138 h 186"/>
                <a:gd name="T16" fmla="*/ 71 w 92"/>
                <a:gd name="T17" fmla="*/ 163 h 186"/>
                <a:gd name="T18" fmla="*/ 87 w 92"/>
                <a:gd name="T19" fmla="*/ 188 h 186"/>
                <a:gd name="T20" fmla="*/ 92 w 92"/>
                <a:gd name="T21" fmla="*/ 187 h 186"/>
                <a:gd name="T22" fmla="*/ 77 w 92"/>
                <a:gd name="T23" fmla="*/ 159 h 186"/>
                <a:gd name="T24" fmla="*/ 62 w 92"/>
                <a:gd name="T25" fmla="*/ 134 h 186"/>
                <a:gd name="T26" fmla="*/ 51 w 92"/>
                <a:gd name="T27" fmla="*/ 109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5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2 h 173"/>
                <a:gd name="T8" fmla="*/ 33 w 50"/>
                <a:gd name="T9" fmla="*/ 135 h 173"/>
                <a:gd name="T10" fmla="*/ 43 w 50"/>
                <a:gd name="T11" fmla="*/ 171 h 173"/>
                <a:gd name="T12" fmla="*/ 50 w 50"/>
                <a:gd name="T13" fmla="*/ 169 h 173"/>
                <a:gd name="T14" fmla="*/ 38 w 50"/>
                <a:gd name="T15" fmla="*/ 133 h 173"/>
                <a:gd name="T16" fmla="*/ 27 w 50"/>
                <a:gd name="T17" fmla="*/ 90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6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1 w 20"/>
                <a:gd name="T11" fmla="*/ 161 h 161"/>
                <a:gd name="T12" fmla="*/ 18 w 20"/>
                <a:gd name="T13" fmla="*/ 161 h 161"/>
                <a:gd name="T14" fmla="*/ 11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7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8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3 w 352"/>
                <a:gd name="T1" fmla="*/ 1 h 456"/>
                <a:gd name="T2" fmla="*/ 231 w 352"/>
                <a:gd name="T3" fmla="*/ 14 h 456"/>
                <a:gd name="T4" fmla="*/ 218 w 352"/>
                <a:gd name="T5" fmla="*/ 41 h 456"/>
                <a:gd name="T6" fmla="*/ 207 w 352"/>
                <a:gd name="T7" fmla="*/ 90 h 456"/>
                <a:gd name="T8" fmla="*/ 200 w 352"/>
                <a:gd name="T9" fmla="*/ 149 h 456"/>
                <a:gd name="T10" fmla="*/ 197 w 352"/>
                <a:gd name="T11" fmla="*/ 193 h 456"/>
                <a:gd name="T12" fmla="*/ 200 w 352"/>
                <a:gd name="T13" fmla="*/ 211 h 456"/>
                <a:gd name="T14" fmla="*/ 207 w 352"/>
                <a:gd name="T15" fmla="*/ 211 h 456"/>
                <a:gd name="T16" fmla="*/ 223 w 352"/>
                <a:gd name="T17" fmla="*/ 211 h 456"/>
                <a:gd name="T18" fmla="*/ 251 w 352"/>
                <a:gd name="T19" fmla="*/ 211 h 456"/>
                <a:gd name="T20" fmla="*/ 289 w 352"/>
                <a:gd name="T21" fmla="*/ 205 h 456"/>
                <a:gd name="T22" fmla="*/ 321 w 352"/>
                <a:gd name="T23" fmla="*/ 196 h 456"/>
                <a:gd name="T24" fmla="*/ 338 w 352"/>
                <a:gd name="T25" fmla="*/ 186 h 456"/>
                <a:gd name="T26" fmla="*/ 354 w 352"/>
                <a:gd name="T27" fmla="*/ 166 h 456"/>
                <a:gd name="T28" fmla="*/ 343 w 352"/>
                <a:gd name="T29" fmla="*/ 279 h 456"/>
                <a:gd name="T30" fmla="*/ 321 w 352"/>
                <a:gd name="T31" fmla="*/ 268 h 456"/>
                <a:gd name="T32" fmla="*/ 293 w 352"/>
                <a:gd name="T33" fmla="*/ 259 h 456"/>
                <a:gd name="T34" fmla="*/ 264 w 352"/>
                <a:gd name="T35" fmla="*/ 254 h 456"/>
                <a:gd name="T36" fmla="*/ 239 w 352"/>
                <a:gd name="T37" fmla="*/ 250 h 456"/>
                <a:gd name="T38" fmla="*/ 212 w 352"/>
                <a:gd name="T39" fmla="*/ 249 h 456"/>
                <a:gd name="T40" fmla="*/ 207 w 352"/>
                <a:gd name="T41" fmla="*/ 249 h 456"/>
                <a:gd name="T42" fmla="*/ 197 w 352"/>
                <a:gd name="T43" fmla="*/ 250 h 456"/>
                <a:gd name="T44" fmla="*/ 197 w 352"/>
                <a:gd name="T45" fmla="*/ 268 h 456"/>
                <a:gd name="T46" fmla="*/ 197 w 352"/>
                <a:gd name="T47" fmla="*/ 288 h 456"/>
                <a:gd name="T48" fmla="*/ 202 w 352"/>
                <a:gd name="T49" fmla="*/ 350 h 456"/>
                <a:gd name="T50" fmla="*/ 212 w 352"/>
                <a:gd name="T51" fmla="*/ 407 h 456"/>
                <a:gd name="T52" fmla="*/ 220 w 352"/>
                <a:gd name="T53" fmla="*/ 431 h 456"/>
                <a:gd name="T54" fmla="*/ 236 w 352"/>
                <a:gd name="T55" fmla="*/ 452 h 456"/>
                <a:gd name="T56" fmla="*/ 116 w 352"/>
                <a:gd name="T57" fmla="*/ 452 h 456"/>
                <a:gd name="T58" fmla="*/ 124 w 352"/>
                <a:gd name="T59" fmla="*/ 438 h 456"/>
                <a:gd name="T60" fmla="*/ 139 w 352"/>
                <a:gd name="T61" fmla="*/ 406 h 456"/>
                <a:gd name="T62" fmla="*/ 144 w 352"/>
                <a:gd name="T63" fmla="*/ 391 h 456"/>
                <a:gd name="T64" fmla="*/ 149 w 352"/>
                <a:gd name="T65" fmla="*/ 377 h 456"/>
                <a:gd name="T66" fmla="*/ 152 w 352"/>
                <a:gd name="T67" fmla="*/ 351 h 456"/>
                <a:gd name="T68" fmla="*/ 159 w 352"/>
                <a:gd name="T69" fmla="*/ 310 h 456"/>
                <a:gd name="T70" fmla="*/ 160 w 352"/>
                <a:gd name="T71" fmla="*/ 268 h 456"/>
                <a:gd name="T72" fmla="*/ 159 w 352"/>
                <a:gd name="T73" fmla="*/ 252 h 456"/>
                <a:gd name="T74" fmla="*/ 154 w 352"/>
                <a:gd name="T75" fmla="*/ 250 h 456"/>
                <a:gd name="T76" fmla="*/ 149 w 352"/>
                <a:gd name="T77" fmla="*/ 250 h 456"/>
                <a:gd name="T78" fmla="*/ 134 w 352"/>
                <a:gd name="T79" fmla="*/ 249 h 456"/>
                <a:gd name="T80" fmla="*/ 105 w 352"/>
                <a:gd name="T81" fmla="*/ 250 h 456"/>
                <a:gd name="T82" fmla="*/ 75 w 352"/>
                <a:gd name="T83" fmla="*/ 254 h 456"/>
                <a:gd name="T84" fmla="*/ 44 w 352"/>
                <a:gd name="T85" fmla="*/ 263 h 456"/>
                <a:gd name="T86" fmla="*/ 19 w 352"/>
                <a:gd name="T87" fmla="*/ 274 h 456"/>
                <a:gd name="T88" fmla="*/ 1 w 352"/>
                <a:gd name="T89" fmla="*/ 283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9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3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3 h 5"/>
                <a:gd name="T8" fmla="*/ 127 w 128"/>
                <a:gd name="T9" fmla="*/ 3 h 5"/>
                <a:gd name="T10" fmla="*/ 128 w 128"/>
                <a:gd name="T11" fmla="*/ 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0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8 h 20"/>
                <a:gd name="T2" fmla="*/ 3 w 14"/>
                <a:gd name="T3" fmla="*/ 18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2 h 20"/>
                <a:gd name="T14" fmla="*/ 0 w 14"/>
                <a:gd name="T15" fmla="*/ 12 h 20"/>
                <a:gd name="T16" fmla="*/ 3 w 14"/>
                <a:gd name="T17" fmla="*/ 18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1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2 w 20"/>
                <a:gd name="T7" fmla="*/ 20 h 45"/>
                <a:gd name="T8" fmla="*/ 17 w 20"/>
                <a:gd name="T9" fmla="*/ 13 h 45"/>
                <a:gd name="T10" fmla="*/ 22 w 20"/>
                <a:gd name="T11" fmla="*/ 6 h 45"/>
                <a:gd name="T12" fmla="*/ 19 w 20"/>
                <a:gd name="T13" fmla="*/ 0 h 45"/>
                <a:gd name="T14" fmla="*/ 12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2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3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7 h 65"/>
                <a:gd name="T2" fmla="*/ 5 w 12"/>
                <a:gd name="T3" fmla="*/ 67 h 65"/>
                <a:gd name="T4" fmla="*/ 5 w 12"/>
                <a:gd name="T5" fmla="*/ 54 h 65"/>
                <a:gd name="T6" fmla="*/ 7 w 12"/>
                <a:gd name="T7" fmla="*/ 40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0 h 65"/>
                <a:gd name="T18" fmla="*/ 2 w 12"/>
                <a:gd name="T19" fmla="*/ 52 h 65"/>
                <a:gd name="T20" fmla="*/ 0 w 12"/>
                <a:gd name="T21" fmla="*/ 67 h 65"/>
                <a:gd name="T22" fmla="*/ 0 w 12"/>
                <a:gd name="T23" fmla="*/ 67 h 65"/>
                <a:gd name="T24" fmla="*/ 5 w 12"/>
                <a:gd name="T25" fmla="*/ 6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4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2 h 20"/>
                <a:gd name="T2" fmla="*/ 7 w 7"/>
                <a:gd name="T3" fmla="*/ 12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2 h 20"/>
                <a:gd name="T12" fmla="*/ 5 w 7"/>
                <a:gd name="T13" fmla="*/ 18 h 20"/>
                <a:gd name="T14" fmla="*/ 5 w 7"/>
                <a:gd name="T15" fmla="*/ 18 h 20"/>
                <a:gd name="T16" fmla="*/ 7 w 7"/>
                <a:gd name="T17" fmla="*/ 12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5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7 w 35"/>
                <a:gd name="T1" fmla="*/ 0 h 7"/>
                <a:gd name="T2" fmla="*/ 37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8 h 7"/>
                <a:gd name="T10" fmla="*/ 9 w 35"/>
                <a:gd name="T11" fmla="*/ 9 h 7"/>
                <a:gd name="T12" fmla="*/ 37 w 35"/>
                <a:gd name="T13" fmla="*/ 9 h 7"/>
                <a:gd name="T14" fmla="*/ 37 w 35"/>
                <a:gd name="T15" fmla="*/ 9 h 7"/>
                <a:gd name="T16" fmla="*/ 37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6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4 w 56"/>
                <a:gd name="T1" fmla="*/ 0 h 10"/>
                <a:gd name="T2" fmla="*/ 54 w 56"/>
                <a:gd name="T3" fmla="*/ 0 h 10"/>
                <a:gd name="T4" fmla="*/ 40 w 56"/>
                <a:gd name="T5" fmla="*/ 1 h 10"/>
                <a:gd name="T6" fmla="*/ 29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8 h 10"/>
                <a:gd name="T14" fmla="*/ 18 w 56"/>
                <a:gd name="T15" fmla="*/ 8 h 10"/>
                <a:gd name="T16" fmla="*/ 29 w 56"/>
                <a:gd name="T17" fmla="*/ 7 h 10"/>
                <a:gd name="T18" fmla="*/ 42 w 56"/>
                <a:gd name="T19" fmla="*/ 5 h 10"/>
                <a:gd name="T20" fmla="*/ 54 w 56"/>
                <a:gd name="T21" fmla="*/ 5 h 10"/>
                <a:gd name="T22" fmla="*/ 54 w 56"/>
                <a:gd name="T23" fmla="*/ 5 h 10"/>
                <a:gd name="T24" fmla="*/ 54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7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1 w 41"/>
                <a:gd name="T1" fmla="*/ 0 h 18"/>
                <a:gd name="T2" fmla="*/ 41 w 41"/>
                <a:gd name="T3" fmla="*/ 0 h 18"/>
                <a:gd name="T4" fmla="*/ 33 w 41"/>
                <a:gd name="T5" fmla="*/ 4 h 18"/>
                <a:gd name="T6" fmla="*/ 25 w 41"/>
                <a:gd name="T7" fmla="*/ 5 h 18"/>
                <a:gd name="T8" fmla="*/ 13 w 41"/>
                <a:gd name="T9" fmla="*/ 9 h 18"/>
                <a:gd name="T10" fmla="*/ 0 w 41"/>
                <a:gd name="T11" fmla="*/ 11 h 18"/>
                <a:gd name="T12" fmla="*/ 0 w 41"/>
                <a:gd name="T13" fmla="*/ 16 h 18"/>
                <a:gd name="T14" fmla="*/ 14 w 41"/>
                <a:gd name="T15" fmla="*/ 12 h 18"/>
                <a:gd name="T16" fmla="*/ 25 w 41"/>
                <a:gd name="T17" fmla="*/ 11 h 18"/>
                <a:gd name="T18" fmla="*/ 34 w 41"/>
                <a:gd name="T19" fmla="*/ 9 h 18"/>
                <a:gd name="T20" fmla="*/ 43 w 41"/>
                <a:gd name="T21" fmla="*/ 5 h 18"/>
                <a:gd name="T22" fmla="*/ 43 w 41"/>
                <a:gd name="T23" fmla="*/ 5 h 18"/>
                <a:gd name="T24" fmla="*/ 41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8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9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4 h 124"/>
                <a:gd name="T2" fmla="*/ 5 w 5"/>
                <a:gd name="T3" fmla="*/ 121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1 h 124"/>
                <a:gd name="T10" fmla="*/ 2 w 5"/>
                <a:gd name="T11" fmla="*/ 124 h 124"/>
                <a:gd name="T12" fmla="*/ 2 w 5"/>
                <a:gd name="T13" fmla="*/ 124 h 124"/>
                <a:gd name="T14" fmla="*/ 5 w 5"/>
                <a:gd name="T15" fmla="*/ 126 h 124"/>
                <a:gd name="T16" fmla="*/ 5 w 5"/>
                <a:gd name="T17" fmla="*/ 121 h 124"/>
                <a:gd name="T18" fmla="*/ 2 w 5"/>
                <a:gd name="T19" fmla="*/ 124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0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4 w 13"/>
                <a:gd name="T5" fmla="*/ 8 h 10"/>
                <a:gd name="T6" fmla="*/ 15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1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2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2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2 w 32"/>
                <a:gd name="T5" fmla="*/ 14 h 16"/>
                <a:gd name="T6" fmla="*/ 32 w 32"/>
                <a:gd name="T7" fmla="*/ 18 h 16"/>
                <a:gd name="T8" fmla="*/ 34 w 32"/>
                <a:gd name="T9" fmla="*/ 13 h 16"/>
                <a:gd name="T10" fmla="*/ 24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3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1 h 16"/>
                <a:gd name="T8" fmla="*/ 39 w 56"/>
                <a:gd name="T9" fmla="*/ 14 h 16"/>
                <a:gd name="T10" fmla="*/ 52 w 56"/>
                <a:gd name="T11" fmla="*/ 18 h 16"/>
                <a:gd name="T12" fmla="*/ 54 w 56"/>
                <a:gd name="T13" fmla="*/ 11 h 16"/>
                <a:gd name="T14" fmla="*/ 39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4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30 w 32"/>
                <a:gd name="T7" fmla="*/ 9 h 9"/>
                <a:gd name="T8" fmla="*/ 30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5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6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7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6 w 18"/>
                <a:gd name="T1" fmla="*/ 108 h 112"/>
                <a:gd name="T2" fmla="*/ 16 w 18"/>
                <a:gd name="T3" fmla="*/ 108 h 112"/>
                <a:gd name="T4" fmla="*/ 11 w 18"/>
                <a:gd name="T5" fmla="*/ 82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2 h 112"/>
                <a:gd name="T20" fmla="*/ 10 w 18"/>
                <a:gd name="T21" fmla="*/ 110 h 112"/>
                <a:gd name="T22" fmla="*/ 10 w 18"/>
                <a:gd name="T23" fmla="*/ 110 h 112"/>
                <a:gd name="T24" fmla="*/ 16 w 18"/>
                <a:gd name="T25" fmla="*/ 108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8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8 w 16"/>
                <a:gd name="T1" fmla="*/ 29 h 32"/>
                <a:gd name="T2" fmla="*/ 18 w 16"/>
                <a:gd name="T3" fmla="*/ 29 h 32"/>
                <a:gd name="T4" fmla="*/ 13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0 w 16"/>
                <a:gd name="T11" fmla="*/ 18 h 32"/>
                <a:gd name="T12" fmla="*/ 15 w 16"/>
                <a:gd name="T13" fmla="*/ 32 h 32"/>
                <a:gd name="T14" fmla="*/ 15 w 16"/>
                <a:gd name="T15" fmla="*/ 32 h 32"/>
                <a:gd name="T16" fmla="*/ 18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9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0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9 h 7"/>
                <a:gd name="T4" fmla="*/ 123 w 123"/>
                <a:gd name="T5" fmla="*/ 7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1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0 w 13"/>
                <a:gd name="T1" fmla="*/ 0 h 16"/>
                <a:gd name="T2" fmla="*/ 10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4 h 16"/>
                <a:gd name="T10" fmla="*/ 5 w 13"/>
                <a:gd name="T11" fmla="*/ 10 h 16"/>
                <a:gd name="T12" fmla="*/ 15 w 13"/>
                <a:gd name="T13" fmla="*/ 5 h 16"/>
                <a:gd name="T14" fmla="*/ 15 w 13"/>
                <a:gd name="T15" fmla="*/ 5 h 16"/>
                <a:gd name="T16" fmla="*/ 10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2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5 h 41"/>
                <a:gd name="T6" fmla="*/ 0 w 23"/>
                <a:gd name="T7" fmla="*/ 38 h 41"/>
                <a:gd name="T8" fmla="*/ 5 w 23"/>
                <a:gd name="T9" fmla="*/ 43 h 41"/>
                <a:gd name="T10" fmla="*/ 13 w 23"/>
                <a:gd name="T11" fmla="*/ 27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3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3 h 39"/>
                <a:gd name="T8" fmla="*/ 5 w 16"/>
                <a:gd name="T9" fmla="*/ 29 h 39"/>
                <a:gd name="T10" fmla="*/ 0 w 16"/>
                <a:gd name="T11" fmla="*/ 40 h 39"/>
                <a:gd name="T12" fmla="*/ 6 w 16"/>
                <a:gd name="T13" fmla="*/ 41 h 39"/>
                <a:gd name="T14" fmla="*/ 10 w 16"/>
                <a:gd name="T15" fmla="*/ 31 h 39"/>
                <a:gd name="T16" fmla="*/ 11 w 16"/>
                <a:gd name="T17" fmla="*/ 25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4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0 w 13"/>
                <a:gd name="T1" fmla="*/ 0 h 58"/>
                <a:gd name="T2" fmla="*/ 10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8 h 58"/>
                <a:gd name="T10" fmla="*/ 0 w 13"/>
                <a:gd name="T11" fmla="*/ 56 h 58"/>
                <a:gd name="T12" fmla="*/ 5 w 13"/>
                <a:gd name="T13" fmla="*/ 56 h 58"/>
                <a:gd name="T14" fmla="*/ 10 w 13"/>
                <a:gd name="T15" fmla="*/ 39 h 58"/>
                <a:gd name="T16" fmla="*/ 12 w 13"/>
                <a:gd name="T17" fmla="*/ 27 h 58"/>
                <a:gd name="T18" fmla="*/ 14 w 13"/>
                <a:gd name="T19" fmla="*/ 14 h 58"/>
                <a:gd name="T20" fmla="*/ 15 w 13"/>
                <a:gd name="T21" fmla="*/ 0 h 58"/>
                <a:gd name="T22" fmla="*/ 15 w 13"/>
                <a:gd name="T23" fmla="*/ 0 h 58"/>
                <a:gd name="T24" fmla="*/ 10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5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6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5 w 6"/>
                <a:gd name="T5" fmla="*/ 7 h 16"/>
                <a:gd name="T6" fmla="*/ 1 w 6"/>
                <a:gd name="T7" fmla="*/ 5 h 16"/>
                <a:gd name="T8" fmla="*/ 1 w 6"/>
                <a:gd name="T9" fmla="*/ 11 h 16"/>
                <a:gd name="T10" fmla="*/ 1 w 6"/>
                <a:gd name="T11" fmla="*/ 18 h 16"/>
                <a:gd name="T12" fmla="*/ 8 w 6"/>
                <a:gd name="T13" fmla="*/ 16 h 16"/>
                <a:gd name="T14" fmla="*/ 8 w 6"/>
                <a:gd name="T15" fmla="*/ 11 h 16"/>
                <a:gd name="T16" fmla="*/ 8 w 6"/>
                <a:gd name="T17" fmla="*/ 7 h 16"/>
                <a:gd name="T18" fmla="*/ 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7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6 w 30"/>
                <a:gd name="T5" fmla="*/ 7 h 9"/>
                <a:gd name="T6" fmla="*/ 21 w 30"/>
                <a:gd name="T7" fmla="*/ 7 h 9"/>
                <a:gd name="T8" fmla="*/ 24 w 30"/>
                <a:gd name="T9" fmla="*/ 9 h 9"/>
                <a:gd name="T10" fmla="*/ 28 w 30"/>
                <a:gd name="T11" fmla="*/ 9 h 9"/>
                <a:gd name="T12" fmla="*/ 28 w 30"/>
                <a:gd name="T13" fmla="*/ 2 h 9"/>
                <a:gd name="T14" fmla="*/ 24 w 30"/>
                <a:gd name="T15" fmla="*/ 2 h 9"/>
                <a:gd name="T16" fmla="*/ 21 w 30"/>
                <a:gd name="T17" fmla="*/ 2 h 9"/>
                <a:gd name="T18" fmla="*/ 16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8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8 h 16"/>
                <a:gd name="T2" fmla="*/ 1 w 65"/>
                <a:gd name="T3" fmla="*/ 18 h 16"/>
                <a:gd name="T4" fmla="*/ 16 w 65"/>
                <a:gd name="T5" fmla="*/ 13 h 16"/>
                <a:gd name="T6" fmla="*/ 29 w 65"/>
                <a:gd name="T7" fmla="*/ 11 h 16"/>
                <a:gd name="T8" fmla="*/ 48 w 65"/>
                <a:gd name="T9" fmla="*/ 11 h 16"/>
                <a:gd name="T10" fmla="*/ 67 w 65"/>
                <a:gd name="T11" fmla="*/ 7 h 16"/>
                <a:gd name="T12" fmla="*/ 67 w 65"/>
                <a:gd name="T13" fmla="*/ 0 h 16"/>
                <a:gd name="T14" fmla="*/ 48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1 h 16"/>
                <a:gd name="T22" fmla="*/ 0 w 65"/>
                <a:gd name="T23" fmla="*/ 11 h 16"/>
                <a:gd name="T24" fmla="*/ 1 w 65"/>
                <a:gd name="T25" fmla="*/ 18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9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4 h 22"/>
                <a:gd name="T2" fmla="*/ 1 w 42"/>
                <a:gd name="T3" fmla="*/ 24 h 22"/>
                <a:gd name="T4" fmla="*/ 9 w 42"/>
                <a:gd name="T5" fmla="*/ 20 h 22"/>
                <a:gd name="T6" fmla="*/ 18 w 42"/>
                <a:gd name="T7" fmla="*/ 16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5 h 22"/>
                <a:gd name="T20" fmla="*/ 0 w 42"/>
                <a:gd name="T21" fmla="*/ 20 h 22"/>
                <a:gd name="T22" fmla="*/ 0 w 42"/>
                <a:gd name="T23" fmla="*/ 20 h 22"/>
                <a:gd name="T24" fmla="*/ 1 w 42"/>
                <a:gd name="T25" fmla="*/ 24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0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9 h 14"/>
                <a:gd name="T2" fmla="*/ 0 w 21"/>
                <a:gd name="T3" fmla="*/ 9 h 14"/>
                <a:gd name="T4" fmla="*/ 3 w 21"/>
                <a:gd name="T5" fmla="*/ 12 h 14"/>
                <a:gd name="T6" fmla="*/ 10 w 21"/>
                <a:gd name="T7" fmla="*/ 9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9 h 14"/>
                <a:gd name="T22" fmla="*/ 3 w 21"/>
                <a:gd name="T23" fmla="*/ 9 h 14"/>
                <a:gd name="T24" fmla="*/ 0 w 21"/>
                <a:gd name="T25" fmla="*/ 9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1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2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2 w 20"/>
                <a:gd name="T1" fmla="*/ 13 h 18"/>
                <a:gd name="T2" fmla="*/ 22 w 20"/>
                <a:gd name="T3" fmla="*/ 13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2 w 20"/>
                <a:gd name="T13" fmla="*/ 20 h 18"/>
                <a:gd name="T14" fmla="*/ 22 w 20"/>
                <a:gd name="T15" fmla="*/ 20 h 18"/>
                <a:gd name="T16" fmla="*/ 22 w 20"/>
                <a:gd name="T17" fmla="*/ 13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3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4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2 w 30"/>
                <a:gd name="T1" fmla="*/ 8 h 13"/>
                <a:gd name="T2" fmla="*/ 32 w 30"/>
                <a:gd name="T3" fmla="*/ 8 h 13"/>
                <a:gd name="T4" fmla="*/ 17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0 w 30"/>
                <a:gd name="T13" fmla="*/ 13 h 13"/>
                <a:gd name="T14" fmla="*/ 30 w 30"/>
                <a:gd name="T15" fmla="*/ 13 h 13"/>
                <a:gd name="T16" fmla="*/ 32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5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9 w 41"/>
                <a:gd name="T1" fmla="*/ 1 h 9"/>
                <a:gd name="T2" fmla="*/ 39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7 h 9"/>
                <a:gd name="T12" fmla="*/ 39 w 41"/>
                <a:gd name="T13" fmla="*/ 7 h 9"/>
                <a:gd name="T14" fmla="*/ 39 w 41"/>
                <a:gd name="T15" fmla="*/ 7 h 9"/>
                <a:gd name="T16" fmla="*/ 39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6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8 w 39"/>
                <a:gd name="T1" fmla="*/ 0 h 13"/>
                <a:gd name="T2" fmla="*/ 38 w 39"/>
                <a:gd name="T3" fmla="*/ 0 h 13"/>
                <a:gd name="T4" fmla="*/ 30 w 39"/>
                <a:gd name="T5" fmla="*/ 5 h 13"/>
                <a:gd name="T6" fmla="*/ 22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2 w 39"/>
                <a:gd name="T17" fmla="*/ 13 h 13"/>
                <a:gd name="T18" fmla="*/ 31 w 39"/>
                <a:gd name="T19" fmla="*/ 11 h 13"/>
                <a:gd name="T20" fmla="*/ 41 w 39"/>
                <a:gd name="T21" fmla="*/ 5 h 13"/>
                <a:gd name="T22" fmla="*/ 41 w 39"/>
                <a:gd name="T23" fmla="*/ 5 h 13"/>
                <a:gd name="T24" fmla="*/ 38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7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8 h 20"/>
                <a:gd name="T6" fmla="*/ 3 w 10"/>
                <a:gd name="T7" fmla="*/ 22 h 20"/>
                <a:gd name="T8" fmla="*/ 8 w 10"/>
                <a:gd name="T9" fmla="*/ 20 h 20"/>
                <a:gd name="T10" fmla="*/ 8 w 10"/>
                <a:gd name="T11" fmla="*/ 17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7 h 20"/>
                <a:gd name="T38" fmla="*/ 3 w 10"/>
                <a:gd name="T39" fmla="*/ 18 h 20"/>
                <a:gd name="T40" fmla="*/ 7 w 10"/>
                <a:gd name="T41" fmla="*/ 20 h 20"/>
                <a:gd name="T42" fmla="*/ 7 w 10"/>
                <a:gd name="T43" fmla="*/ 17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8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9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1 h 63"/>
                <a:gd name="T10" fmla="*/ 10 w 13"/>
                <a:gd name="T11" fmla="*/ 65 h 63"/>
                <a:gd name="T12" fmla="*/ 15 w 13"/>
                <a:gd name="T13" fmla="*/ 65 h 63"/>
                <a:gd name="T14" fmla="*/ 14 w 13"/>
                <a:gd name="T15" fmla="*/ 40 h 63"/>
                <a:gd name="T16" fmla="*/ 10 w 13"/>
                <a:gd name="T17" fmla="*/ 25 h 63"/>
                <a:gd name="T18" fmla="*/ 9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70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3 h 49"/>
                <a:gd name="T8" fmla="*/ 10 w 18"/>
                <a:gd name="T9" fmla="*/ 34 h 49"/>
                <a:gd name="T10" fmla="*/ 11 w 18"/>
                <a:gd name="T11" fmla="*/ 45 h 49"/>
                <a:gd name="T12" fmla="*/ 16 w 18"/>
                <a:gd name="T13" fmla="*/ 45 h 49"/>
                <a:gd name="T14" fmla="*/ 14 w 18"/>
                <a:gd name="T15" fmla="*/ 32 h 49"/>
                <a:gd name="T16" fmla="*/ 11 w 18"/>
                <a:gd name="T17" fmla="*/ 21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71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19 w 25"/>
                <a:gd name="T9" fmla="*/ 29 h 38"/>
                <a:gd name="T10" fmla="*/ 22 w 25"/>
                <a:gd name="T11" fmla="*/ 38 h 38"/>
                <a:gd name="T12" fmla="*/ 27 w 25"/>
                <a:gd name="T13" fmla="*/ 36 h 38"/>
                <a:gd name="T14" fmla="*/ 22 w 25"/>
                <a:gd name="T15" fmla="*/ 25 h 38"/>
                <a:gd name="T16" fmla="*/ 16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72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63492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63493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3494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6349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96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000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26" r:id="rId1"/>
    <p:sldLayoutId id="2147486227" r:id="rId2"/>
    <p:sldLayoutId id="2147486228" r:id="rId3"/>
    <p:sldLayoutId id="2147486229" r:id="rId4"/>
    <p:sldLayoutId id="2147486230" r:id="rId5"/>
    <p:sldLayoutId id="2147486231" r:id="rId6"/>
    <p:sldLayoutId id="2147486232" r:id="rId7"/>
    <p:sldLayoutId id="2147486233" r:id="rId8"/>
    <p:sldLayoutId id="2147486234" r:id="rId9"/>
    <p:sldLayoutId id="2147486235" r:id="rId10"/>
    <p:sldLayoutId id="2147486236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7.xml"/><Relationship Id="rId4" Type="http://schemas.openxmlformats.org/officeDocument/2006/relationships/image" Target="../media/image7.em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11.xml"/><Relationship Id="rId4" Type="http://schemas.openxmlformats.org/officeDocument/2006/relationships/image" Target="../media/image68.jpe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95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jpeg"/><Relationship Id="rId7" Type="http://schemas.openxmlformats.org/officeDocument/2006/relationships/image" Target="../media/image114.jpeg"/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01.xml"/><Relationship Id="rId6" Type="http://schemas.openxmlformats.org/officeDocument/2006/relationships/image" Target="../media/image113.jpeg"/><Relationship Id="rId5" Type="http://schemas.openxmlformats.org/officeDocument/2006/relationships/image" Target="../media/image112.jpeg"/><Relationship Id="rId4" Type="http://schemas.openxmlformats.org/officeDocument/2006/relationships/image" Target="../media/image111.jpe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jpeg"/><Relationship Id="rId1" Type="http://schemas.openxmlformats.org/officeDocument/2006/relationships/slideLayout" Target="../slideLayouts/slideLayout5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48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48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14.png"/><Relationship Id="rId5" Type="http://schemas.openxmlformats.org/officeDocument/2006/relationships/image" Target="../media/image40.jpeg"/><Relationship Id="rId4" Type="http://schemas.openxmlformats.org/officeDocument/2006/relationships/image" Target="../media/image117.jpe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jpeg"/><Relationship Id="rId7" Type="http://schemas.openxmlformats.org/officeDocument/2006/relationships/image" Target="../media/image118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89.xml"/><Relationship Id="rId6" Type="http://schemas.openxmlformats.org/officeDocument/2006/relationships/image" Target="../media/image14.png"/><Relationship Id="rId5" Type="http://schemas.openxmlformats.org/officeDocument/2006/relationships/image" Target="../media/image40.jpeg"/><Relationship Id="rId4" Type="http://schemas.openxmlformats.org/officeDocument/2006/relationships/image" Target="../media/image117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notesSlide" Target="../notesSlides/notesSlide9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164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1.png"/><Relationship Id="rId5" Type="http://schemas.openxmlformats.org/officeDocument/2006/relationships/image" Target="../media/image10.emf"/><Relationship Id="rId4" Type="http://schemas.openxmlformats.org/officeDocument/2006/relationships/image" Target="../media/image9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emf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4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88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jpg"/><Relationship Id="rId1" Type="http://schemas.openxmlformats.org/officeDocument/2006/relationships/slideLayout" Target="../slideLayouts/slideLayout13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2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18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emf"/><Relationship Id="rId1" Type="http://schemas.openxmlformats.org/officeDocument/2006/relationships/slideLayout" Target="../slideLayouts/slideLayout18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14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14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14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18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emf"/><Relationship Id="rId1" Type="http://schemas.openxmlformats.org/officeDocument/2006/relationships/slideLayout" Target="../slideLayouts/slideLayout13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1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18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emf"/><Relationship Id="rId1" Type="http://schemas.openxmlformats.org/officeDocument/2006/relationships/slideLayout" Target="../slideLayouts/slideLayout18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emf"/><Relationship Id="rId1" Type="http://schemas.openxmlformats.org/officeDocument/2006/relationships/slideLayout" Target="../slideLayouts/slideLayout18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emf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15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emf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2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0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18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18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18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emf"/><Relationship Id="rId1" Type="http://schemas.openxmlformats.org/officeDocument/2006/relationships/slideLayout" Target="../slideLayouts/slideLayout13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13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emf"/><Relationship Id="rId1" Type="http://schemas.openxmlformats.org/officeDocument/2006/relationships/slideLayout" Target="../slideLayouts/slideLayout1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emf"/><Relationship Id="rId1" Type="http://schemas.openxmlformats.org/officeDocument/2006/relationships/slideLayout" Target="../slideLayouts/slideLayout13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emf"/><Relationship Id="rId1" Type="http://schemas.openxmlformats.org/officeDocument/2006/relationships/slideLayout" Target="../slideLayouts/slideLayout13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5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4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jpg"/><Relationship Id="rId1" Type="http://schemas.openxmlformats.org/officeDocument/2006/relationships/slideLayout" Target="../slideLayouts/slideLayout24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jpg"/><Relationship Id="rId1" Type="http://schemas.openxmlformats.org/officeDocument/2006/relationships/slideLayout" Target="../slideLayouts/slideLayout24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jpg"/><Relationship Id="rId1" Type="http://schemas.openxmlformats.org/officeDocument/2006/relationships/slideLayout" Target="../slideLayouts/slideLayout24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jpg"/><Relationship Id="rId1" Type="http://schemas.openxmlformats.org/officeDocument/2006/relationships/slideLayout" Target="../slideLayouts/slideLayout24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jpg"/><Relationship Id="rId1" Type="http://schemas.openxmlformats.org/officeDocument/2006/relationships/slideLayout" Target="../slideLayouts/slideLayout24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0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2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21.bin"/><Relationship Id="rId4" Type="http://schemas.openxmlformats.org/officeDocument/2006/relationships/image" Target="../media/image35.jpe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3" Type="http://schemas.openxmlformats.org/officeDocument/2006/relationships/image" Target="../media/image59.png"/><Relationship Id="rId7" Type="http://schemas.openxmlformats.org/officeDocument/2006/relationships/oleObject" Target="../embeddings/oleObject23.bin"/><Relationship Id="rId2" Type="http://schemas.openxmlformats.org/officeDocument/2006/relationships/slideLayout" Target="../slideLayouts/slideLayout202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56.jpg"/><Relationship Id="rId5" Type="http://schemas.openxmlformats.org/officeDocument/2006/relationships/image" Target="../media/image58.emf"/><Relationship Id="rId4" Type="http://schemas.openxmlformats.org/officeDocument/2006/relationships/oleObject" Target="../embeddings/oleObject22.bin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03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03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03.xml"/><Relationship Id="rId4" Type="http://schemas.openxmlformats.org/officeDocument/2006/relationships/image" Target="../media/image56.jp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file://localhost/Users/csf/text/till/bent_by_baryons/abundance_matching_final_moster.png" TargetMode="External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40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file://localhost/Users/csf/text/till/bent_by_baryons/abundance_matching_final_moster_data.png" TargetMode="External"/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40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file://localhost/Users/csf/text/till/bent_by_baryons/abundance_matching_final_thick.png" TargetMode="External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4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4.png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jpeg"/><Relationship Id="rId1" Type="http://schemas.openxmlformats.org/officeDocument/2006/relationships/slideLayout" Target="../slideLayouts/slideLayout53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141.emf"/><Relationship Id="rId2" Type="http://schemas.openxmlformats.org/officeDocument/2006/relationships/slideLayout" Target="../slideLayouts/slideLayout204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25.bin"/><Relationship Id="rId5" Type="http://schemas.openxmlformats.org/officeDocument/2006/relationships/image" Target="../media/image140.emf"/><Relationship Id="rId4" Type="http://schemas.openxmlformats.org/officeDocument/2006/relationships/oleObject" Target="../embeddings/oleObject24.bin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eg"/><Relationship Id="rId2" Type="http://schemas.openxmlformats.org/officeDocument/2006/relationships/slideLayout" Target="../slideLayouts/slideLayout196.xml"/><Relationship Id="rId1" Type="http://schemas.openxmlformats.org/officeDocument/2006/relationships/vmlDrawing" Target="../drawings/vmlDrawing25.vml"/><Relationship Id="rId5" Type="http://schemas.openxmlformats.org/officeDocument/2006/relationships/image" Target="../media/image142.emf"/><Relationship Id="rId4" Type="http://schemas.openxmlformats.org/officeDocument/2006/relationships/oleObject" Target="../embeddings/oleObject26.bin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emf"/><Relationship Id="rId1" Type="http://schemas.openxmlformats.org/officeDocument/2006/relationships/slideLayout" Target="../slideLayouts/slideLayout101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emf"/><Relationship Id="rId1" Type="http://schemas.openxmlformats.org/officeDocument/2006/relationships/slideLayout" Target="../slideLayouts/slideLayout101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emf"/><Relationship Id="rId7" Type="http://schemas.openxmlformats.org/officeDocument/2006/relationships/image" Target="../media/image147.emf"/><Relationship Id="rId2" Type="http://schemas.openxmlformats.org/officeDocument/2006/relationships/slideLayout" Target="../slideLayouts/slideLayout101.xml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28.bin"/><Relationship Id="rId5" Type="http://schemas.openxmlformats.org/officeDocument/2006/relationships/image" Target="../media/image146.emf"/><Relationship Id="rId4" Type="http://schemas.openxmlformats.org/officeDocument/2006/relationships/oleObject" Target="../embeddings/oleObject27.bin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101.xml"/><Relationship Id="rId1" Type="http://schemas.openxmlformats.org/officeDocument/2006/relationships/vmlDrawing" Target="../drawings/vmlDrawing27.vml"/><Relationship Id="rId5" Type="http://schemas.openxmlformats.org/officeDocument/2006/relationships/image" Target="../media/image144.emf"/><Relationship Id="rId4" Type="http://schemas.openxmlformats.org/officeDocument/2006/relationships/image" Target="../media/image148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40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19.emf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emf"/><Relationship Id="rId1" Type="http://schemas.openxmlformats.org/officeDocument/2006/relationships/slideLayout" Target="../slideLayouts/slideLayout101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emf"/><Relationship Id="rId1" Type="http://schemas.openxmlformats.org/officeDocument/2006/relationships/slideLayout" Target="../slideLayouts/slideLayout101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emf"/><Relationship Id="rId7" Type="http://schemas.openxmlformats.org/officeDocument/2006/relationships/image" Target="../media/image147.emf"/><Relationship Id="rId2" Type="http://schemas.openxmlformats.org/officeDocument/2006/relationships/slideLayout" Target="../slideLayouts/slideLayout101.xml"/><Relationship Id="rId1" Type="http://schemas.openxmlformats.org/officeDocument/2006/relationships/vmlDrawing" Target="../drawings/vmlDrawing28.vml"/><Relationship Id="rId6" Type="http://schemas.openxmlformats.org/officeDocument/2006/relationships/oleObject" Target="../embeddings/oleObject31.bin"/><Relationship Id="rId5" Type="http://schemas.openxmlformats.org/officeDocument/2006/relationships/image" Target="../media/image146.emf"/><Relationship Id="rId4" Type="http://schemas.openxmlformats.org/officeDocument/2006/relationships/oleObject" Target="../embeddings/oleObject30.bin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101.xml"/><Relationship Id="rId1" Type="http://schemas.openxmlformats.org/officeDocument/2006/relationships/vmlDrawing" Target="../drawings/vmlDrawing29.vml"/><Relationship Id="rId5" Type="http://schemas.openxmlformats.org/officeDocument/2006/relationships/image" Target="../media/image144.emf"/><Relationship Id="rId4" Type="http://schemas.openxmlformats.org/officeDocument/2006/relationships/image" Target="../media/image148.emf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101.xml"/><Relationship Id="rId1" Type="http://schemas.openxmlformats.org/officeDocument/2006/relationships/vmlDrawing" Target="../drawings/vmlDrawing30.vml"/><Relationship Id="rId5" Type="http://schemas.openxmlformats.org/officeDocument/2006/relationships/image" Target="../media/image144.emf"/><Relationship Id="rId4" Type="http://schemas.openxmlformats.org/officeDocument/2006/relationships/image" Target="../media/image148.emf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7" Type="http://schemas.openxmlformats.org/officeDocument/2006/relationships/image" Target="../media/image70.emf"/><Relationship Id="rId2" Type="http://schemas.openxmlformats.org/officeDocument/2006/relationships/slideLayout" Target="../slideLayouts/slideLayout24.xml"/><Relationship Id="rId1" Type="http://schemas.openxmlformats.org/officeDocument/2006/relationships/vmlDrawing" Target="../drawings/vmlDrawing31.vml"/><Relationship Id="rId6" Type="http://schemas.openxmlformats.org/officeDocument/2006/relationships/oleObject" Target="../embeddings/oleObject34.bin"/><Relationship Id="rId5" Type="http://schemas.openxmlformats.org/officeDocument/2006/relationships/image" Target="../media/image149.png"/><Relationship Id="rId4" Type="http://schemas.openxmlformats.org/officeDocument/2006/relationships/image" Target="../media/image40.jpe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slideLayout" Target="../slideLayouts/slideLayout201.xml"/><Relationship Id="rId1" Type="http://schemas.openxmlformats.org/officeDocument/2006/relationships/vmlDrawing" Target="../drawings/vmlDrawing32.vml"/><Relationship Id="rId5" Type="http://schemas.openxmlformats.org/officeDocument/2006/relationships/image" Target="../media/image150.jpeg"/><Relationship Id="rId4" Type="http://schemas.openxmlformats.org/officeDocument/2006/relationships/image" Target="../media/image142.emf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7" Type="http://schemas.openxmlformats.org/officeDocument/2006/relationships/image" Target="../media/image70.emf"/><Relationship Id="rId2" Type="http://schemas.openxmlformats.org/officeDocument/2006/relationships/slideLayout" Target="../slideLayouts/slideLayout24.xml"/><Relationship Id="rId1" Type="http://schemas.openxmlformats.org/officeDocument/2006/relationships/vmlDrawing" Target="../drawings/vmlDrawing33.vml"/><Relationship Id="rId6" Type="http://schemas.openxmlformats.org/officeDocument/2006/relationships/oleObject" Target="../embeddings/oleObject36.bin"/><Relationship Id="rId5" Type="http://schemas.openxmlformats.org/officeDocument/2006/relationships/image" Target="../media/image149.png"/><Relationship Id="rId4" Type="http://schemas.openxmlformats.org/officeDocument/2006/relationships/image" Target="../media/image40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0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emf"/><Relationship Id="rId2" Type="http://schemas.openxmlformats.org/officeDocument/2006/relationships/image" Target="../media/image151.emf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53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4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40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9.emf"/><Relationship Id="rId5" Type="http://schemas.openxmlformats.org/officeDocument/2006/relationships/image" Target="../media/image18.emf"/><Relationship Id="rId4" Type="http://schemas.openxmlformats.org/officeDocument/2006/relationships/oleObject" Target="../embeddings/oleObject3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slideLayout" Target="../slideLayouts/slideLayout38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23.emf"/><Relationship Id="rId4" Type="http://schemas.openxmlformats.org/officeDocument/2006/relationships/oleObject" Target="../embeddings/oleObject4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slideLayout" Target="../slideLayouts/slideLayout159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23.emf"/><Relationship Id="rId4" Type="http://schemas.openxmlformats.org/officeDocument/2006/relationships/oleObject" Target="../embeddings/oleObject4.bin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5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17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slideLayout" Target="../slideLayouts/slideLayout159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23.emf"/><Relationship Id="rId4" Type="http://schemas.openxmlformats.org/officeDocument/2006/relationships/oleObject" Target="../embeddings/oleObject4.bin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emf"/><Relationship Id="rId1" Type="http://schemas.openxmlformats.org/officeDocument/2006/relationships/slideLayout" Target="../slideLayouts/slideLayout15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emf"/><Relationship Id="rId1" Type="http://schemas.openxmlformats.org/officeDocument/2006/relationships/slideLayout" Target="../slideLayouts/slideLayout15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17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6.xml"/><Relationship Id="rId5" Type="http://schemas.openxmlformats.org/officeDocument/2006/relationships/image" Target="../media/image33.png"/><Relationship Id="rId4" Type="http://schemas.openxmlformats.org/officeDocument/2006/relationships/image" Target="../media/image32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2" Type="http://schemas.openxmlformats.org/officeDocument/2006/relationships/video" Target="file://localhost/Users/csf/Movies/lovell/cdm+wdm.mov" TargetMode="External"/><Relationship Id="rId1" Type="http://schemas.microsoft.com/office/2007/relationships/media" Target="file://localhost/Users/csf/Movies/lovell/cdm+wdm.mov" TargetMode="External"/><Relationship Id="rId4" Type="http://schemas.openxmlformats.org/officeDocument/2006/relationships/image" Target="../media/image34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file://localhost/Users/csf/text/auriga/rob/figures/projections/stars_halo_3_snap127.png" TargetMode="External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8.emf"/><Relationship Id="rId5" Type="http://schemas.openxmlformats.org/officeDocument/2006/relationships/image" Target="file://localhost/Users/csf/text/auriga/rob/figures/projections/stars_halo_7_snap127.png" TargetMode="External"/><Relationship Id="rId4" Type="http://schemas.openxmlformats.org/officeDocument/2006/relationships/image" Target="../media/image37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2.xml"/><Relationship Id="rId4" Type="http://schemas.openxmlformats.org/officeDocument/2006/relationships/image" Target="../media/image40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39.xml"/><Relationship Id="rId6" Type="http://schemas.openxmlformats.org/officeDocument/2006/relationships/image" Target="../media/image45.jpeg"/><Relationship Id="rId5" Type="http://schemas.openxmlformats.org/officeDocument/2006/relationships/image" Target="../media/image44.jpeg"/><Relationship Id="rId4" Type="http://schemas.openxmlformats.org/officeDocument/2006/relationships/image" Target="../media/image43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image" Target="../media/image50.jp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52.jp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8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5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18.emf"/><Relationship Id="rId2" Type="http://schemas.openxmlformats.org/officeDocument/2006/relationships/slideLayout" Target="../slideLayouts/slideLayout182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23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54.e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5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slideLayout" Target="../slideLayouts/slideLayout231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57.png"/><Relationship Id="rId5" Type="http://schemas.openxmlformats.org/officeDocument/2006/relationships/image" Target="../media/image54.emf"/><Relationship Id="rId4" Type="http://schemas.openxmlformats.org/officeDocument/2006/relationships/oleObject" Target="../embeddings/oleObject6.bin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3" Type="http://schemas.openxmlformats.org/officeDocument/2006/relationships/image" Target="../media/image59.png"/><Relationship Id="rId7" Type="http://schemas.openxmlformats.org/officeDocument/2006/relationships/oleObject" Target="../embeddings/oleObject8.bin"/><Relationship Id="rId2" Type="http://schemas.openxmlformats.org/officeDocument/2006/relationships/slideLayout" Target="../slideLayouts/slideLayout228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56.jpg"/><Relationship Id="rId5" Type="http://schemas.openxmlformats.org/officeDocument/2006/relationships/image" Target="../media/image58.emf"/><Relationship Id="rId4" Type="http://schemas.openxmlformats.org/officeDocument/2006/relationships/oleObject" Target="../embeddings/oleObject7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3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3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3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33.xml"/><Relationship Id="rId4" Type="http://schemas.openxmlformats.org/officeDocument/2006/relationships/image" Target="../media/image56.jp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5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g"/><Relationship Id="rId1" Type="http://schemas.openxmlformats.org/officeDocument/2006/relationships/slideLayout" Target="../slideLayouts/slideLayout139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hyperlink" Target="https://www.nature.com/nature" TargetMode="External"/><Relationship Id="rId1" Type="http://schemas.openxmlformats.org/officeDocument/2006/relationships/slideLayout" Target="../slideLayouts/slideLayout140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emf"/><Relationship Id="rId1" Type="http://schemas.openxmlformats.org/officeDocument/2006/relationships/slideLayout" Target="../slideLayouts/slideLayout14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17.xml"/><Relationship Id="rId6" Type="http://schemas.openxmlformats.org/officeDocument/2006/relationships/image" Target="../media/image67.png"/><Relationship Id="rId5" Type="http://schemas.openxmlformats.org/officeDocument/2006/relationships/image" Target="../media/image66.jpeg"/><Relationship Id="rId4" Type="http://schemas.openxmlformats.org/officeDocument/2006/relationships/image" Target="../media/image65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17.xml"/><Relationship Id="rId5" Type="http://schemas.openxmlformats.org/officeDocument/2006/relationships/image" Target="../media/image67.png"/><Relationship Id="rId4" Type="http://schemas.openxmlformats.org/officeDocument/2006/relationships/image" Target="../media/image66.jpe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9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2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2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4.xml"/><Relationship Id="rId4" Type="http://schemas.openxmlformats.org/officeDocument/2006/relationships/image" Target="../media/image69.jpe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4.xml"/><Relationship Id="rId4" Type="http://schemas.openxmlformats.org/officeDocument/2006/relationships/image" Target="../media/image69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4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70.emf"/><Relationship Id="rId5" Type="http://schemas.openxmlformats.org/officeDocument/2006/relationships/oleObject" Target="../embeddings/oleObject9.bin"/><Relationship Id="rId4" Type="http://schemas.openxmlformats.org/officeDocument/2006/relationships/image" Target="../media/image40.jpe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slideLayout" Target="../slideLayouts/slideLayout104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71.e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73.jpe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18.emf"/><Relationship Id="rId4" Type="http://schemas.openxmlformats.org/officeDocument/2006/relationships/oleObject" Target="../embeddings/oleObject11.bin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18.emf"/><Relationship Id="rId4" Type="http://schemas.openxmlformats.org/officeDocument/2006/relationships/oleObject" Target="../embeddings/oleObject12.bin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5.vml"/><Relationship Id="rId5" Type="http://schemas.openxmlformats.org/officeDocument/2006/relationships/image" Target="../media/image18.emf"/><Relationship Id="rId4" Type="http://schemas.openxmlformats.org/officeDocument/2006/relationships/oleObject" Target="../embeddings/oleObject13.bin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14.bin"/><Relationship Id="rId4" Type="http://schemas.openxmlformats.org/officeDocument/2006/relationships/image" Target="../media/image77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79.png"/><Relationship Id="rId5" Type="http://schemas.openxmlformats.org/officeDocument/2006/relationships/image" Target="../media/image78.emf"/><Relationship Id="rId4" Type="http://schemas.openxmlformats.org/officeDocument/2006/relationships/oleObject" Target="../embeddings/oleObject15.bin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(null)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3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7.bin"/><Relationship Id="rId3" Type="http://schemas.openxmlformats.org/officeDocument/2006/relationships/notesSlide" Target="../notesSlides/notesSlide38.xml"/><Relationship Id="rId7" Type="http://schemas.openxmlformats.org/officeDocument/2006/relationships/image" Target="../media/image83.png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81.emf"/><Relationship Id="rId5" Type="http://schemas.openxmlformats.org/officeDocument/2006/relationships/oleObject" Target="../embeddings/oleObject16.bin"/><Relationship Id="rId10" Type="http://schemas.openxmlformats.org/officeDocument/2006/relationships/image" Target="../media/image84.png"/><Relationship Id="rId4" Type="http://schemas.openxmlformats.org/officeDocument/2006/relationships/image" Target="../media/image79.png"/><Relationship Id="rId9" Type="http://schemas.openxmlformats.org/officeDocument/2006/relationships/image" Target="../media/image82.e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3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e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3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e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86.e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14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88.emf"/><Relationship Id="rId5" Type="http://schemas.openxmlformats.org/officeDocument/2006/relationships/oleObject" Target="../embeddings/oleObject18.bin"/><Relationship Id="rId4" Type="http://schemas.openxmlformats.org/officeDocument/2006/relationships/image" Target="../media/image89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142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88.emf"/><Relationship Id="rId5" Type="http://schemas.openxmlformats.org/officeDocument/2006/relationships/oleObject" Target="../embeddings/oleObject19.bin"/><Relationship Id="rId4" Type="http://schemas.openxmlformats.org/officeDocument/2006/relationships/image" Target="../media/image90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142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88.emf"/><Relationship Id="rId5" Type="http://schemas.openxmlformats.org/officeDocument/2006/relationships/oleObject" Target="../embeddings/oleObject20.bin"/><Relationship Id="rId4" Type="http://schemas.openxmlformats.org/officeDocument/2006/relationships/image" Target="../media/image91.png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3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7.xml"/><Relationship Id="rId4" Type="http://schemas.openxmlformats.org/officeDocument/2006/relationships/image" Target="../media/image6.emf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(null)"/><Relationship Id="rId1" Type="http://schemas.openxmlformats.org/officeDocument/2006/relationships/slideLayout" Target="../slideLayouts/slideLayout25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emf"/><Relationship Id="rId1" Type="http://schemas.openxmlformats.org/officeDocument/2006/relationships/slideLayout" Target="../slideLayouts/slideLayout25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png"/><Relationship Id="rId3" Type="http://schemas.openxmlformats.org/officeDocument/2006/relationships/image" Target="../media/image96.png"/><Relationship Id="rId7" Type="http://schemas.openxmlformats.org/officeDocument/2006/relationships/image" Target="../media/image100.png"/><Relationship Id="rId12" Type="http://schemas.openxmlformats.org/officeDocument/2006/relationships/image" Target="../media/image10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31.xml"/><Relationship Id="rId6" Type="http://schemas.openxmlformats.org/officeDocument/2006/relationships/image" Target="../media/image99.png"/><Relationship Id="rId11" Type="http://schemas.openxmlformats.org/officeDocument/2006/relationships/image" Target="../media/image104.png"/><Relationship Id="rId5" Type="http://schemas.openxmlformats.org/officeDocument/2006/relationships/image" Target="../media/image98.png"/><Relationship Id="rId10" Type="http://schemas.openxmlformats.org/officeDocument/2006/relationships/image" Target="../media/image103.png"/><Relationship Id="rId4" Type="http://schemas.openxmlformats.org/officeDocument/2006/relationships/image" Target="../media/image97.png"/><Relationship Id="rId9" Type="http://schemas.openxmlformats.org/officeDocument/2006/relationships/image" Target="../media/image102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3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264" y="-24190"/>
            <a:ext cx="9145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/>
              <a:t>Aquarius movie to z=1.7 takes 90s; Eagle movie takes 90s also; CDM/WDM movie: 30s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0" y="1012666"/>
            <a:ext cx="9180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 err="1">
                <a:solidFill>
                  <a:srgbClr val="FF0000"/>
                </a:solidFill>
              </a:rPr>
              <a:t>Heiderlberg</a:t>
            </a:r>
            <a:r>
              <a:rPr lang="en-US" sz="2000" dirty="0">
                <a:solidFill>
                  <a:srgbClr val="FF0000"/>
                </a:solidFill>
              </a:rPr>
              <a:t> April/18: </a:t>
            </a:r>
            <a:r>
              <a:rPr lang="en-US" sz="2000" dirty="0"/>
              <a:t>Talk 1hr, quest 1hr; </a:t>
            </a:r>
            <a:r>
              <a:rPr lang="en-US" sz="2000" dirty="0" err="1"/>
              <a:t>vv</a:t>
            </a:r>
            <a:r>
              <a:rPr lang="en-US" sz="2000" dirty="0"/>
              <a:t> good; </a:t>
            </a:r>
            <a:r>
              <a:rPr lang="en-US" sz="2000" dirty="0" err="1"/>
              <a:t>expt</a:t>
            </a:r>
            <a:r>
              <a:rPr lang="en-US" sz="2000" dirty="0"/>
              <a:t> DM </a:t>
            </a:r>
            <a:r>
              <a:rPr lang="en-US" sz="2000" dirty="0" err="1"/>
              <a:t>phys</a:t>
            </a:r>
            <a:r>
              <a:rPr lang="en-US" sz="2000" dirty="0"/>
              <a:t> so cores fine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324544" y="5822504"/>
            <a:ext cx="95762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FF0000"/>
                </a:solidFill>
              </a:rPr>
              <a:t>UCL July/15: </a:t>
            </a:r>
            <a:r>
              <a:rPr lang="en-US" sz="2000" dirty="0"/>
              <a:t>exactly 30 </a:t>
            </a:r>
            <a:r>
              <a:rPr lang="en-US" sz="2000" dirty="0" err="1"/>
              <a:t>mins</a:t>
            </a:r>
            <a:r>
              <a:rPr lang="en-US" sz="2000" dirty="0"/>
              <a:t> and missed most of planes. Was talking fast but made a few detours. It would be hard to do this in 30 </a:t>
            </a:r>
            <a:r>
              <a:rPr lang="en-US" sz="2000" dirty="0" err="1"/>
              <a:t>mins</a:t>
            </a:r>
            <a:r>
              <a:rPr lang="en-US" sz="2000" dirty="0"/>
              <a:t> properly and not in 25</a:t>
            </a:r>
          </a:p>
        </p:txBody>
      </p:sp>
      <p:sp>
        <p:nvSpPr>
          <p:cNvPr id="2" name="Rectangle 1"/>
          <p:cNvSpPr/>
          <p:nvPr/>
        </p:nvSpPr>
        <p:spPr bwMode="auto">
          <a:xfrm>
            <a:off x="5868144" y="6497960"/>
            <a:ext cx="3096344" cy="404664"/>
          </a:xfrm>
          <a:prstGeom prst="rect">
            <a:avLst/>
          </a:prstGeom>
          <a:solidFill>
            <a:srgbClr val="BCF2FD"/>
          </a:solidFill>
          <a:ln w="38100" cap="flat" cmpd="sng" algn="ctr">
            <a:solidFill>
              <a:srgbClr val="BDF2F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-4594" y="6453772"/>
            <a:ext cx="75354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FF0000"/>
                </a:solidFill>
              </a:rPr>
              <a:t>Kloster</a:t>
            </a:r>
            <a:r>
              <a:rPr lang="en-US" sz="2000" dirty="0">
                <a:solidFill>
                  <a:srgbClr val="FF0000"/>
                </a:solidFill>
              </a:rPr>
              <a:t>-</a:t>
            </a:r>
            <a:r>
              <a:rPr lang="en-US" sz="2000" dirty="0" err="1">
                <a:solidFill>
                  <a:srgbClr val="FF0000"/>
                </a:solidFill>
              </a:rPr>
              <a:t>Irsee</a:t>
            </a:r>
            <a:r>
              <a:rPr lang="en-US" sz="2000" dirty="0">
                <a:solidFill>
                  <a:srgbClr val="FF0000"/>
                </a:solidFill>
              </a:rPr>
              <a:t>-Jun/15: </a:t>
            </a:r>
            <a:r>
              <a:rPr lang="en-US" sz="2000" dirty="0"/>
              <a:t>I think I finished in 30 </a:t>
            </a:r>
            <a:r>
              <a:rPr lang="en-US" sz="2000" dirty="0" err="1"/>
              <a:t>mins</a:t>
            </a:r>
            <a:r>
              <a:rPr lang="en-US" sz="2000" dirty="0"/>
              <a:t>. Went very well.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-63996" y="1340768"/>
            <a:ext cx="9244508" cy="4608512"/>
            <a:chOff x="-36512" y="1313384"/>
            <a:chExt cx="9244508" cy="4608512"/>
          </a:xfrm>
        </p:grpSpPr>
        <p:sp>
          <p:nvSpPr>
            <p:cNvPr id="6" name="TextBox 5"/>
            <p:cNvSpPr txBox="1"/>
            <p:nvPr/>
          </p:nvSpPr>
          <p:spPr>
            <a:xfrm>
              <a:off x="-36512" y="5229200"/>
              <a:ext cx="86102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Karlsruhe Sept/15:</a:t>
              </a:r>
              <a:r>
                <a:rPr lang="en-US" sz="2000" dirty="0"/>
                <a:t> rejigged and improved Warsaw a lot; 37 </a:t>
              </a:r>
              <a:r>
                <a:rPr lang="en-US" sz="2000" dirty="0" err="1"/>
                <a:t>mins</a:t>
              </a:r>
              <a:r>
                <a:rPr lang="en-US" sz="2000" dirty="0"/>
                <a:t> – v. good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-10683" y="5521786"/>
              <a:ext cx="566280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Warsaw Jul/15:</a:t>
              </a:r>
              <a:r>
                <a:rPr lang="en-US" sz="2000" dirty="0"/>
                <a:t> On </a:t>
              </a:r>
              <a:r>
                <a:rPr lang="en-US" sz="2000" dirty="0" err="1"/>
                <a:t>skype</a:t>
              </a:r>
              <a:r>
                <a:rPr lang="en-US" sz="2000" dirty="0"/>
                <a:t>: didn’t work very well.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-8260" y="4593322"/>
              <a:ext cx="838909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Sheffield Jul/16:</a:t>
              </a:r>
              <a:r>
                <a:rPr lang="en-US" sz="2000" dirty="0"/>
                <a:t> got flustered with equipment - 30 </a:t>
              </a:r>
              <a:r>
                <a:rPr lang="en-US" sz="2000" dirty="0" err="1"/>
                <a:t>mins</a:t>
              </a:r>
              <a:r>
                <a:rPr lang="en-US" sz="2000" dirty="0"/>
                <a:t>, had to leave out a lot. For future consider shortening </a:t>
              </a:r>
              <a:r>
                <a:rPr lang="en-US" sz="2000" dirty="0" err="1"/>
                <a:t>tbtf</a:t>
              </a:r>
              <a:r>
                <a:rPr lang="en-US" sz="2000" dirty="0"/>
                <a:t>, core/cusp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0" y="3933056"/>
              <a:ext cx="910850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Ann Arbor Aug/16: </a:t>
              </a:r>
              <a:r>
                <a:rPr lang="en-US" sz="2000" dirty="0"/>
                <a:t>35 </a:t>
              </a:r>
              <a:r>
                <a:rPr lang="en-US" sz="2000" dirty="0" err="1"/>
                <a:t>mins</a:t>
              </a:r>
              <a:r>
                <a:rPr lang="en-US" sz="2000" dirty="0"/>
                <a:t> (no time for questions). Not my best talk – too </a:t>
              </a:r>
              <a:r>
                <a:rPr lang="en-US" sz="2000" dirty="0" err="1"/>
                <a:t>astronom</a:t>
              </a:r>
              <a:r>
                <a:rPr lang="en-US" sz="2000" dirty="0"/>
                <a:t>. for audience; a bit tired, </a:t>
              </a:r>
              <a:r>
                <a:rPr lang="en-US" sz="2000" dirty="0" err="1"/>
                <a:t>sparkless</a:t>
              </a:r>
              <a:r>
                <a:rPr lang="en-US" sz="2000" dirty="0"/>
                <a:t>. Need to tailor better to audience. 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-36512" y="3604954"/>
              <a:ext cx="698256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Paris/Sept/16: </a:t>
              </a:r>
              <a:r>
                <a:rPr lang="en-US" sz="2000" dirty="0"/>
                <a:t>15+5 </a:t>
              </a:r>
              <a:r>
                <a:rPr lang="en-US" sz="2000" dirty="0" err="1"/>
                <a:t>mins</a:t>
              </a:r>
              <a:r>
                <a:rPr lang="en-US" sz="2000" dirty="0"/>
                <a:t>. Finished on time! Really good. 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-36512" y="3284984"/>
              <a:ext cx="791867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Durham/Nov/16: </a:t>
              </a:r>
              <a:r>
                <a:rPr lang="en-US" sz="2000" dirty="0"/>
                <a:t>25+5 </a:t>
              </a:r>
              <a:r>
                <a:rPr lang="en-US" sz="2000" dirty="0" err="1"/>
                <a:t>mins</a:t>
              </a:r>
              <a:r>
                <a:rPr lang="en-US" sz="2000" dirty="0"/>
                <a:t>. Went over by 5 </a:t>
              </a:r>
              <a:r>
                <a:rPr lang="en-US" sz="2000" dirty="0" err="1"/>
                <a:t>mins</a:t>
              </a:r>
              <a:r>
                <a:rPr lang="en-US" sz="2000" dirty="0"/>
                <a:t>? Really good 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-36512" y="2996952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Galapagos/March/16: </a:t>
              </a:r>
              <a:r>
                <a:rPr lang="en-US" sz="2000" dirty="0"/>
                <a:t>29+5 </a:t>
              </a:r>
              <a:r>
                <a:rPr lang="en-US" sz="2000" dirty="0" err="1"/>
                <a:t>mins</a:t>
              </a:r>
              <a:r>
                <a:rPr lang="en-US" sz="2000" dirty="0"/>
                <a:t>. OK, but too rushed ?– left out Oman’s plot 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0" y="2668850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 err="1">
                  <a:solidFill>
                    <a:srgbClr val="FF0000"/>
                  </a:solidFill>
                </a:rPr>
                <a:t>Sta</a:t>
              </a:r>
              <a:r>
                <a:rPr lang="en-US" sz="2000" dirty="0">
                  <a:solidFill>
                    <a:srgbClr val="FF0000"/>
                  </a:solidFill>
                </a:rPr>
                <a:t> Barbara/May/17: </a:t>
              </a:r>
              <a:r>
                <a:rPr lang="en-US" sz="2000" dirty="0"/>
                <a:t>25+5 </a:t>
              </a:r>
              <a:r>
                <a:rPr lang="en-US" sz="2000" dirty="0" err="1"/>
                <a:t>mins</a:t>
              </a:r>
              <a:r>
                <a:rPr lang="en-US" sz="2000" dirty="0"/>
                <a:t>. Really good (went over the time slightly?)  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7484" y="2380818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Stockholm/Jul/17: </a:t>
              </a:r>
              <a:r>
                <a:rPr lang="en-US" sz="2000" dirty="0"/>
                <a:t>It was 25+5 but had interruptions; 40 </a:t>
              </a:r>
              <a:r>
                <a:rPr lang="en-US" sz="2000" dirty="0" err="1"/>
                <a:t>mins</a:t>
              </a:r>
              <a:r>
                <a:rPr lang="en-US" sz="2000" dirty="0"/>
                <a:t> I think - vg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0" y="2092786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Vietnam/Jul/17: </a:t>
              </a:r>
              <a:r>
                <a:rPr lang="en-US" sz="2000" dirty="0"/>
                <a:t> made no notes but think it was vg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3564" y="1603157"/>
              <a:ext cx="91805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1800" dirty="0">
                  <a:solidFill>
                    <a:srgbClr val="FF0000"/>
                  </a:solidFill>
                </a:rPr>
                <a:t>Singapore/Nov/17: </a:t>
              </a:r>
              <a:r>
                <a:rPr lang="en-US" sz="1800" dirty="0"/>
                <a:t> I think it was 40 </a:t>
              </a:r>
              <a:r>
                <a:rPr lang="en-US" sz="1800" dirty="0" err="1"/>
                <a:t>mins</a:t>
              </a:r>
              <a:r>
                <a:rPr lang="en-US" sz="1800" dirty="0"/>
                <a:t>. Too </a:t>
              </a:r>
              <a:r>
                <a:rPr lang="en-US" sz="1800" dirty="0" err="1"/>
                <a:t>astr</a:t>
              </a:r>
              <a:r>
                <a:rPr lang="en-US" sz="1800" dirty="0"/>
                <a:t>. for physicists; </a:t>
              </a:r>
              <a:r>
                <a:rPr lang="en-US" sz="1800" dirty="0" err="1"/>
                <a:t>esp</a:t>
              </a:r>
              <a:r>
                <a:rPr lang="en-US" sz="1800" dirty="0"/>
                <a:t> on core/cusp – should give fewer detail of that – OK but a bit low key.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-36512" y="1313384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 err="1">
                  <a:solidFill>
                    <a:srgbClr val="FF0000"/>
                  </a:solidFill>
                </a:rPr>
                <a:t>Cosners</a:t>
              </a:r>
              <a:r>
                <a:rPr lang="en-US" sz="2000" dirty="0">
                  <a:solidFill>
                    <a:srgbClr val="FF0000"/>
                  </a:solidFill>
                </a:rPr>
                <a:t> HEP Nov/17: </a:t>
              </a:r>
              <a:r>
                <a:rPr lang="en-US" sz="2000" dirty="0"/>
                <a:t> 35 </a:t>
              </a:r>
              <a:r>
                <a:rPr lang="en-US" sz="2000" dirty="0" err="1"/>
                <a:t>mins</a:t>
              </a:r>
              <a:r>
                <a:rPr lang="en-US" sz="2000" dirty="0"/>
                <a:t>. Worked well for phys. (no </a:t>
              </a:r>
              <a:r>
                <a:rPr lang="en-US" sz="1800" dirty="0"/>
                <a:t>details</a:t>
              </a:r>
              <a:r>
                <a:rPr lang="en-US" sz="2000" dirty="0"/>
                <a:t> on cores).; vg</a:t>
              </a: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-36512" y="764704"/>
            <a:ext cx="9180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rgbClr val="FF0000"/>
                </a:solidFill>
              </a:rPr>
              <a:t>Liverpool/</a:t>
            </a:r>
            <a:r>
              <a:rPr lang="en-US" sz="2000" dirty="0" err="1">
                <a:solidFill>
                  <a:srgbClr val="FF0000"/>
                </a:solidFill>
              </a:rPr>
              <a:t>Frolich</a:t>
            </a:r>
            <a:r>
              <a:rPr lang="en-US" sz="2000" dirty="0">
                <a:solidFill>
                  <a:srgbClr val="FF0000"/>
                </a:solidFill>
              </a:rPr>
              <a:t>  Feb/19</a:t>
            </a:r>
            <a:r>
              <a:rPr lang="en-US" sz="2000" dirty="0"/>
              <a:t>; added intro for students; vg; 55mins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-36512" y="508610"/>
            <a:ext cx="9180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 err="1">
                <a:solidFill>
                  <a:srgbClr val="FF0000"/>
                </a:solidFill>
              </a:rPr>
              <a:t>UVic</a:t>
            </a:r>
            <a:r>
              <a:rPr lang="en-US" sz="2000" dirty="0">
                <a:solidFill>
                  <a:srgbClr val="FF0000"/>
                </a:solidFill>
              </a:rPr>
              <a:t>:  Mar/19</a:t>
            </a:r>
            <a:r>
              <a:rPr lang="en-US" sz="2000" dirty="0"/>
              <a:t>;out student intro – vg but too long (60min); get rid of 1</a:t>
            </a:r>
            <a:r>
              <a:rPr lang="en-US" sz="2000" baseline="30000" dirty="0"/>
              <a:t>st</a:t>
            </a:r>
            <a:r>
              <a:rPr lang="en-US" sz="2000" dirty="0"/>
              <a:t> gal &amp; Kyle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-108520" y="260648"/>
            <a:ext cx="94330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rgbClr val="FF0000"/>
                </a:solidFill>
              </a:rPr>
              <a:t>L’Aquila  Apr/19</a:t>
            </a:r>
            <a:r>
              <a:rPr lang="en-US" sz="2000" dirty="0"/>
              <a:t>: for physicists </a:t>
            </a:r>
            <a:r>
              <a:rPr lang="en-US" sz="2000" dirty="0" err="1"/>
              <a:t>vvg</a:t>
            </a:r>
            <a:r>
              <a:rPr lang="en-US" sz="2000" dirty="0"/>
              <a:t> 57 </a:t>
            </a:r>
            <a:r>
              <a:rPr lang="en-US" sz="2000" dirty="0" err="1"/>
              <a:t>mins</a:t>
            </a:r>
            <a:r>
              <a:rPr lang="en-US" sz="2000" dirty="0"/>
              <a:t> (w. </a:t>
            </a:r>
            <a:r>
              <a:rPr lang="en-US" sz="2000" dirty="0" err="1"/>
              <a:t>anectdotes</a:t>
            </a:r>
            <a:r>
              <a:rPr lang="en-US" sz="2000" dirty="0"/>
              <a:t>). </a:t>
            </a:r>
            <a:r>
              <a:rPr lang="en-US" sz="2000" dirty="0" err="1"/>
              <a:t>Phds</a:t>
            </a:r>
            <a:r>
              <a:rPr lang="en-US" sz="2000" dirty="0"/>
              <a:t> didn’t follow PS  </a:t>
            </a:r>
          </a:p>
        </p:txBody>
      </p:sp>
    </p:spTree>
  </p:cSld>
  <p:clrMapOvr>
    <a:masterClrMapping/>
  </p:clrMapOvr>
  <p:transition>
    <p:zoom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9B4B632A-1283-EC4C-806C-A0D50D34C3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6513" y="-99392"/>
            <a:ext cx="4201323" cy="6957392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6277F318-DECB-0F42-A5B9-F4CDA6B86FE4}"/>
              </a:ext>
            </a:extLst>
          </p:cNvPr>
          <p:cNvSpPr txBox="1"/>
          <p:nvPr/>
        </p:nvSpPr>
        <p:spPr>
          <a:xfrm>
            <a:off x="1763688" y="116632"/>
            <a:ext cx="2222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0070C0"/>
                </a:solidFill>
              </a:rPr>
              <a:t>Moore et al ‘99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783B2DF-6AEF-A74F-86EB-90E2CD5AEA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83968" y="1484784"/>
            <a:ext cx="4653136" cy="465313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44D085E-03CA-E44E-AE7A-B7AE67A5626B}"/>
              </a:ext>
            </a:extLst>
          </p:cNvPr>
          <p:cNvSpPr txBox="1"/>
          <p:nvPr/>
        </p:nvSpPr>
        <p:spPr>
          <a:xfrm>
            <a:off x="4607837" y="404664"/>
            <a:ext cx="378058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70C0"/>
                </a:solidFill>
              </a:rPr>
              <a:t>Bullock, </a:t>
            </a:r>
            <a:r>
              <a:rPr lang="en-US" sz="2000" dirty="0" err="1">
                <a:solidFill>
                  <a:srgbClr val="0070C0"/>
                </a:solidFill>
              </a:rPr>
              <a:t>Kravtsov</a:t>
            </a:r>
            <a:r>
              <a:rPr lang="en-US" sz="2000" dirty="0">
                <a:solidFill>
                  <a:srgbClr val="0070C0"/>
                </a:solidFill>
              </a:rPr>
              <a:t>, Weinberg ‘00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90BD13D-6770-9E48-A219-2D841F2C23A6}"/>
              </a:ext>
            </a:extLst>
          </p:cNvPr>
          <p:cNvSpPr txBox="1"/>
          <p:nvPr/>
        </p:nvSpPr>
        <p:spPr>
          <a:xfrm>
            <a:off x="4097068" y="839209"/>
            <a:ext cx="50834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Include simple model of reionization</a:t>
            </a:r>
          </a:p>
        </p:txBody>
      </p:sp>
    </p:spTree>
    <p:extLst>
      <p:ext uri="{BB962C8B-B14F-4D97-AF65-F5344CB8AC3E}">
        <p14:creationId xmlns:p14="http://schemas.microsoft.com/office/powerpoint/2010/main" val="4223204972"/>
      </p:ext>
    </p:extLst>
  </p:cSld>
  <p:clrMapOvr>
    <a:masterClrMapping/>
  </p:clrMapOvr>
  <p:transition>
    <p:zoom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" name="Shape 17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55091" y="1817833"/>
            <a:ext cx="5633825" cy="4839000"/>
          </a:xfrm>
          <a:prstGeom prst="rect">
            <a:avLst/>
          </a:prstGeom>
          <a:noFill/>
          <a:ln>
            <a:noFill/>
          </a:ln>
        </p:spPr>
      </p:pic>
      <p:sp>
        <p:nvSpPr>
          <p:cNvPr id="177" name="Shape 177"/>
          <p:cNvSpPr txBox="1">
            <a:spLocks noGrp="1"/>
          </p:cNvSpPr>
          <p:nvPr>
            <p:ph type="title"/>
          </p:nvPr>
        </p:nvSpPr>
        <p:spPr>
          <a:xfrm>
            <a:off x="159300" y="1869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EAGLE with cores</a:t>
            </a:r>
            <a:endParaRPr dirty="0"/>
          </a:p>
        </p:txBody>
      </p:sp>
      <p:sp>
        <p:nvSpPr>
          <p:cNvPr id="178" name="Shape 178"/>
          <p:cNvSpPr txBox="1"/>
          <p:nvPr/>
        </p:nvSpPr>
        <p:spPr>
          <a:xfrm>
            <a:off x="311700" y="950700"/>
            <a:ext cx="8195100" cy="11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-US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Cosmological volume (L=12 </a:t>
            </a:r>
            <a:r>
              <a:rPr lang="en-US" sz="2000" kern="0" dirty="0" err="1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Mpc</a:t>
            </a:r>
            <a:r>
              <a:rPr lang="en-US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; m</a:t>
            </a:r>
            <a:r>
              <a:rPr lang="en" sz="2000" kern="0" baseline="-2500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gas</a:t>
            </a:r>
            <a:r>
              <a:rPr lang="en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 ~ 7 x 10</a:t>
            </a:r>
            <a:r>
              <a:rPr lang="en" sz="2000" kern="0" baseline="3000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4</a:t>
            </a:r>
            <a:r>
              <a:rPr lang="en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 M</a:t>
            </a:r>
            <a:r>
              <a:rPr lang="en" sz="2000" kern="0" baseline="-2500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o</a:t>
            </a:r>
            <a:r>
              <a:rPr lang="en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) using EAGLE RECAL model + SF density threshold of 50 </a:t>
            </a:r>
            <a:r>
              <a:rPr lang="en-US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particles</a:t>
            </a:r>
            <a:r>
              <a:rPr lang="en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 / cm</a:t>
            </a:r>
            <a:r>
              <a:rPr lang="en-US" sz="2000" kern="0" baseline="3000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3</a:t>
            </a:r>
            <a:endParaRPr sz="2000" kern="0" dirty="0">
              <a:solidFill>
                <a:srgbClr val="352E2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-57254" y="6372036"/>
            <a:ext cx="3189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800" dirty="0">
                <a:solidFill>
                  <a:srgbClr val="008000"/>
                </a:solidFill>
              </a:rPr>
              <a:t>Benitez-</a:t>
            </a:r>
            <a:r>
              <a:rPr lang="en-US" sz="1800" dirty="0" err="1">
                <a:solidFill>
                  <a:srgbClr val="008000"/>
                </a:solidFill>
              </a:rPr>
              <a:t>LLambay</a:t>
            </a:r>
            <a:r>
              <a:rPr lang="en-US" sz="1800" dirty="0">
                <a:solidFill>
                  <a:srgbClr val="008000"/>
                </a:solidFill>
              </a:rPr>
              <a:t>, CSF +  ‘18</a:t>
            </a:r>
          </a:p>
        </p:txBody>
      </p:sp>
    </p:spTree>
    <p:extLst>
      <p:ext uri="{BB962C8B-B14F-4D97-AF65-F5344CB8AC3E}">
        <p14:creationId xmlns:p14="http://schemas.microsoft.com/office/powerpoint/2010/main" val="3458351536"/>
      </p:ext>
    </p:extLst>
  </p:cSld>
  <p:clrMapOvr>
    <a:masterClrMapping/>
  </p:clrMapOvr>
  <p:transition spd="med">
    <p:fade/>
  </p:transition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6819786" y="6444443"/>
            <a:ext cx="2210551" cy="297919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pic>
        <p:nvPicPr>
          <p:cNvPr id="5" name="Picture 2" descr="cath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39"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Rectangle 4"/>
          <p:cNvSpPr>
            <a:spLocks noChangeArrowheads="1"/>
          </p:cNvSpPr>
          <p:nvPr/>
        </p:nvSpPr>
        <p:spPr bwMode="auto">
          <a:xfrm>
            <a:off x="4852988" y="4648200"/>
            <a:ext cx="39385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1" tIns="45711" rIns="91421" bIns="45711"/>
          <a:lstStyle/>
          <a:p>
            <a:pPr algn="l">
              <a:buClr>
                <a:srgbClr val="006600"/>
              </a:buClr>
              <a:buSzPct val="200000"/>
              <a:buFontTx/>
              <a:buNone/>
            </a:pPr>
            <a:endParaRPr lang="en-GB" sz="1800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2" name="Picture 1" descr="lumiere_nfw.jpeg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289"/>
          <a:stretch/>
        </p:blipFill>
        <p:spPr>
          <a:xfrm>
            <a:off x="2195736" y="88702"/>
            <a:ext cx="5053615" cy="6724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713440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2" name="Rectangle 4"/>
          <p:cNvSpPr>
            <a:spLocks noChangeArrowheads="1"/>
          </p:cNvSpPr>
          <p:nvPr/>
        </p:nvSpPr>
        <p:spPr bwMode="auto">
          <a:xfrm>
            <a:off x="4852988" y="4648200"/>
            <a:ext cx="39385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1" tIns="45711" rIns="91421" bIns="45711"/>
          <a:lstStyle/>
          <a:p>
            <a:pPr algn="l">
              <a:buClr>
                <a:srgbClr val="006600"/>
              </a:buClr>
              <a:buSzPct val="200000"/>
              <a:buFontTx/>
              <a:buNone/>
            </a:pPr>
            <a:endParaRPr lang="en-GB" sz="1800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2" name="Picture 1" descr="lumiere_nfw.jpe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289"/>
          <a:stretch/>
        </p:blipFill>
        <p:spPr>
          <a:xfrm>
            <a:off x="2267855" y="96092"/>
            <a:ext cx="5053615" cy="672467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6819786" y="6444443"/>
            <a:ext cx="2210551" cy="297919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853459"/>
      </p:ext>
    </p:extLst>
  </p:cSld>
  <p:clrMapOvr>
    <a:masterClrMapping/>
  </p:clrMapOvr>
  <p:transition>
    <p:zoom/>
  </p:transition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3" descr="sculptor_dwar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6138" y="1481138"/>
            <a:ext cx="2343150" cy="234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4"/>
          <p:cNvSpPr txBox="1">
            <a:spLocks noChangeArrowheads="1"/>
          </p:cNvSpPr>
          <p:nvPr/>
        </p:nvSpPr>
        <p:spPr bwMode="auto">
          <a:xfrm>
            <a:off x="3890963" y="3244850"/>
            <a:ext cx="1314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Sculptor</a:t>
            </a:r>
          </a:p>
        </p:txBody>
      </p:sp>
      <p:pic>
        <p:nvPicPr>
          <p:cNvPr id="80900" name="Picture 5" descr="fornax1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150" y="1123950"/>
            <a:ext cx="2487613" cy="24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1" name="Picture 7" descr="leo1_aao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100138"/>
            <a:ext cx="2822575" cy="225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2" name="TextBox 8"/>
          <p:cNvSpPr txBox="1">
            <a:spLocks noChangeArrowheads="1"/>
          </p:cNvSpPr>
          <p:nvPr/>
        </p:nvSpPr>
        <p:spPr bwMode="auto">
          <a:xfrm>
            <a:off x="8121650" y="1176338"/>
            <a:ext cx="8683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Leo I</a:t>
            </a:r>
          </a:p>
        </p:txBody>
      </p:sp>
      <p:pic>
        <p:nvPicPr>
          <p:cNvPr id="80903" name="Picture 9" descr="sagi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1963" y="3922713"/>
            <a:ext cx="1757362" cy="204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4" name="TextBox 10"/>
          <p:cNvSpPr txBox="1">
            <a:spLocks noChangeArrowheads="1"/>
          </p:cNvSpPr>
          <p:nvPr/>
        </p:nvSpPr>
        <p:spPr bwMode="auto">
          <a:xfrm>
            <a:off x="6889750" y="5988050"/>
            <a:ext cx="1638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Sagittarius</a:t>
            </a:r>
          </a:p>
        </p:txBody>
      </p:sp>
      <p:pic>
        <p:nvPicPr>
          <p:cNvPr id="80905" name="Picture 11" descr="SexBs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4346575"/>
            <a:ext cx="2695575" cy="189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6" name="TextBox 12"/>
          <p:cNvSpPr txBox="1">
            <a:spLocks noChangeArrowheads="1"/>
          </p:cNvSpPr>
          <p:nvPr/>
        </p:nvSpPr>
        <p:spPr bwMode="auto">
          <a:xfrm>
            <a:off x="1246188" y="6223000"/>
            <a:ext cx="12969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Sextans</a:t>
            </a:r>
          </a:p>
        </p:txBody>
      </p:sp>
      <p:sp>
        <p:nvSpPr>
          <p:cNvPr id="80907" name="TextBox 14"/>
          <p:cNvSpPr txBox="1">
            <a:spLocks noChangeArrowheads="1"/>
          </p:cNvSpPr>
          <p:nvPr/>
        </p:nvSpPr>
        <p:spPr bwMode="auto">
          <a:xfrm>
            <a:off x="2033588" y="155575"/>
            <a:ext cx="6919912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Dwarf galaxies around the Milky Way</a:t>
            </a:r>
          </a:p>
        </p:txBody>
      </p:sp>
      <p:pic>
        <p:nvPicPr>
          <p:cNvPr id="80908" name="Picture 17" descr="carina_dwarf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1288" y="4121150"/>
            <a:ext cx="2159000" cy="215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9" name="TextBox 16"/>
          <p:cNvSpPr txBox="1">
            <a:spLocks noChangeArrowheads="1"/>
          </p:cNvSpPr>
          <p:nvPr/>
        </p:nvSpPr>
        <p:spPr bwMode="auto">
          <a:xfrm>
            <a:off x="3406775" y="4705350"/>
            <a:ext cx="1092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Carina</a:t>
            </a:r>
          </a:p>
        </p:txBody>
      </p:sp>
      <p:sp>
        <p:nvSpPr>
          <p:cNvPr id="80910" name="TextBox 2"/>
          <p:cNvSpPr txBox="1">
            <a:spLocks noChangeArrowheads="1"/>
          </p:cNvSpPr>
          <p:nvPr/>
        </p:nvSpPr>
        <p:spPr bwMode="auto">
          <a:xfrm>
            <a:off x="889000" y="2990850"/>
            <a:ext cx="1146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Fornax</a:t>
            </a:r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222911" y="1736641"/>
            <a:ext cx="885771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ts val="838"/>
              </a:spcBef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Many claims that dwarf spheroidal  satellites have density cores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72762" y="2286000"/>
            <a:ext cx="621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1800" dirty="0">
                <a:solidFill>
                  <a:srgbClr val="FF0000"/>
                </a:solidFill>
              </a:rPr>
              <a:t>e.g. Gilmore et al. </a:t>
            </a:r>
            <a:r>
              <a:rPr lang="fr-FR" sz="1800" dirty="0">
                <a:solidFill>
                  <a:srgbClr val="FF0000"/>
                </a:solidFill>
              </a:rPr>
              <a:t>’</a:t>
            </a:r>
            <a:r>
              <a:rPr lang="en-US" sz="1800" dirty="0">
                <a:solidFill>
                  <a:srgbClr val="FF0000"/>
                </a:solidFill>
              </a:rPr>
              <a:t>07, </a:t>
            </a:r>
            <a:r>
              <a:rPr lang="en-US" sz="1800" dirty="0" err="1">
                <a:solidFill>
                  <a:srgbClr val="FF0000"/>
                </a:solidFill>
              </a:rPr>
              <a:t>Kuzio</a:t>
            </a:r>
            <a:r>
              <a:rPr lang="en-US" sz="1800" dirty="0">
                <a:solidFill>
                  <a:srgbClr val="FF0000"/>
                </a:solidFill>
              </a:rPr>
              <a:t> de </a:t>
            </a:r>
            <a:r>
              <a:rPr lang="en-US" sz="1800" dirty="0" err="1">
                <a:solidFill>
                  <a:srgbClr val="FF0000"/>
                </a:solidFill>
              </a:rPr>
              <a:t>Naray</a:t>
            </a:r>
            <a:r>
              <a:rPr lang="en-US" sz="1800" dirty="0">
                <a:solidFill>
                  <a:srgbClr val="FF0000"/>
                </a:solidFill>
              </a:rPr>
              <a:t> </a:t>
            </a:r>
            <a:r>
              <a:rPr lang="fr-FR" sz="1800" dirty="0">
                <a:solidFill>
                  <a:srgbClr val="FF0000"/>
                </a:solidFill>
              </a:rPr>
              <a:t>’</a:t>
            </a:r>
            <a:r>
              <a:rPr lang="en-US" sz="1800" dirty="0">
                <a:solidFill>
                  <a:srgbClr val="FF0000"/>
                </a:solidFill>
              </a:rPr>
              <a:t>08 and many more</a:t>
            </a:r>
          </a:p>
        </p:txBody>
      </p:sp>
    </p:spTree>
    <p:extLst>
      <p:ext uri="{BB962C8B-B14F-4D97-AF65-F5344CB8AC3E}">
        <p14:creationId xmlns:p14="http://schemas.microsoft.com/office/powerpoint/2010/main" val="3740629187"/>
      </p:ext>
    </p:extLst>
  </p:cSld>
  <p:clrMapOvr>
    <a:masterClrMapping/>
  </p:clrMapOvr>
  <p:transition>
    <p:zoom/>
  </p:transition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50700" y="406405"/>
            <a:ext cx="656977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“small-scale crisis” of CDM</a:t>
            </a:r>
            <a:endParaRPr kumimoji="0" lang="en-GB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ＭＳ Ｐゴシック" charset="0"/>
              <a:cs typeface="Symbo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94653" y="2539964"/>
            <a:ext cx="5763116" cy="24622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“missing satellites”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</a:rPr>
              <a:t>The “too-big-to-fail”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</a:rPr>
              <a:t>The “plane of satellites”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</a:rPr>
              <a:t>The “core-cusp” problem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34A9349A-E571-5C4A-AC38-4A699093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1514815"/>
            <a:ext cx="4337524" cy="461665"/>
          </a:xfrm>
          <a:prstGeom prst="rect">
            <a:avLst/>
          </a:prstGeom>
          <a:solidFill>
            <a:srgbClr val="F2B35D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 four “problems” of CDM</a:t>
            </a: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Symbol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FC289D0-5AB2-2E48-A676-DBA0AEB946C7}"/>
              </a:ext>
            </a:extLst>
          </p:cNvPr>
          <p:cNvSpPr txBox="1"/>
          <p:nvPr/>
        </p:nvSpPr>
        <p:spPr>
          <a:xfrm>
            <a:off x="235562" y="5301208"/>
            <a:ext cx="88729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800" dirty="0">
                <a:solidFill>
                  <a:srgbClr val="FF0000"/>
                </a:solidFill>
              </a:rPr>
              <a:t>1, 2, 4 </a:t>
            </a:r>
            <a:r>
              <a:rPr lang="en-US" sz="2800" dirty="0">
                <a:sym typeface="Wingdings" pitchFamily="2" charset="2"/>
              </a:rPr>
              <a:t></a:t>
            </a:r>
            <a:r>
              <a:rPr lang="en-US" sz="2800" dirty="0">
                <a:solidFill>
                  <a:srgbClr val="FF0000"/>
                </a:solidFill>
                <a:sym typeface="Wingdings" pitchFamily="2" charset="2"/>
              </a:rPr>
              <a:t> problems only if you ignore galaxy formation!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0497806"/>
      </p:ext>
    </p:extLst>
  </p:cSld>
  <p:clrMapOvr>
    <a:masterClrMapping/>
  </p:clrMapOvr>
  <p:transition>
    <p:zoom/>
  </p:transition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munch_scream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1534" y="0"/>
            <a:ext cx="5414962" cy="681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4211960" y="692696"/>
            <a:ext cx="3816424" cy="461665"/>
          </a:xfrm>
          <a:prstGeom prst="rect">
            <a:avLst/>
          </a:prstGeom>
          <a:solidFill>
            <a:schemeClr val="tx1"/>
          </a:solidFill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How to rule out CDM</a:t>
            </a:r>
          </a:p>
        </p:txBody>
      </p:sp>
    </p:spTree>
    <p:extLst>
      <p:ext uri="{BB962C8B-B14F-4D97-AF65-F5344CB8AC3E}">
        <p14:creationId xmlns:p14="http://schemas.microsoft.com/office/powerpoint/2010/main" val="213126989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Box 2"/>
          <p:cNvSpPr txBox="1">
            <a:spLocks noChangeArrowheads="1"/>
          </p:cNvSpPr>
          <p:nvPr/>
        </p:nvSpPr>
        <p:spPr bwMode="auto">
          <a:xfrm>
            <a:off x="1455738" y="1079186"/>
            <a:ext cx="2390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228357" name="Rectangle 6"/>
          <p:cNvSpPr>
            <a:spLocks noChangeArrowheads="1"/>
          </p:cNvSpPr>
          <p:nvPr/>
        </p:nvSpPr>
        <p:spPr bwMode="auto">
          <a:xfrm>
            <a:off x="0" y="119856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28358" name="Rectangle 7"/>
          <p:cNvSpPr>
            <a:spLocks noChangeArrowheads="1"/>
          </p:cNvSpPr>
          <p:nvPr/>
        </p:nvSpPr>
        <p:spPr bwMode="auto">
          <a:xfrm>
            <a:off x="9032875" y="142081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28359" name="Picture 8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63" t="3999" r="1263"/>
          <a:stretch>
            <a:fillRect/>
          </a:stretch>
        </p:blipFill>
        <p:spPr bwMode="auto">
          <a:xfrm>
            <a:off x="4580921" y="1455431"/>
            <a:ext cx="456673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61" name="Rectangle 3"/>
          <p:cNvSpPr>
            <a:spLocks noChangeArrowheads="1"/>
          </p:cNvSpPr>
          <p:nvPr/>
        </p:nvSpPr>
        <p:spPr bwMode="auto">
          <a:xfrm>
            <a:off x="2093913" y="211138"/>
            <a:ext cx="692521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Can we distinguish CDM/WDM? </a:t>
            </a:r>
          </a:p>
        </p:txBody>
      </p:sp>
      <p:pic>
        <p:nvPicPr>
          <p:cNvPr id="228360" name="Picture 10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403223" y="1534278"/>
            <a:ext cx="464117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1030"/>
          <p:cNvSpPr txBox="1">
            <a:spLocks noChangeArrowheads="1"/>
          </p:cNvSpPr>
          <p:nvPr/>
        </p:nvSpPr>
        <p:spPr bwMode="auto">
          <a:xfrm>
            <a:off x="1975680" y="3193618"/>
            <a:ext cx="5980696" cy="1341906"/>
          </a:xfrm>
          <a:prstGeom prst="rect">
            <a:avLst/>
          </a:prstGeom>
          <a:solidFill>
            <a:srgbClr val="FFCC00">
              <a:alpha val="3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Rather than counting faint galaxies,</a:t>
            </a:r>
          </a:p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count the number of dark halos (”failed dwarfs”) </a:t>
            </a:r>
          </a:p>
        </p:txBody>
      </p:sp>
      <p:sp>
        <p:nvSpPr>
          <p:cNvPr id="228355" name="TextBox 3"/>
          <p:cNvSpPr txBox="1">
            <a:spLocks noChangeArrowheads="1"/>
          </p:cNvSpPr>
          <p:nvPr/>
        </p:nvSpPr>
        <p:spPr bwMode="auto">
          <a:xfrm>
            <a:off x="5418022" y="1085573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warm dark matter </a:t>
            </a:r>
          </a:p>
        </p:txBody>
      </p:sp>
    </p:spTree>
    <p:extLst>
      <p:ext uri="{BB962C8B-B14F-4D97-AF65-F5344CB8AC3E}">
        <p14:creationId xmlns:p14="http://schemas.microsoft.com/office/powerpoint/2010/main" val="3555563456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Box 2"/>
          <p:cNvSpPr txBox="1">
            <a:spLocks noChangeArrowheads="1"/>
          </p:cNvSpPr>
          <p:nvPr/>
        </p:nvSpPr>
        <p:spPr bwMode="auto">
          <a:xfrm>
            <a:off x="1455738" y="1079186"/>
            <a:ext cx="2390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228357" name="Rectangle 6"/>
          <p:cNvSpPr>
            <a:spLocks noChangeArrowheads="1"/>
          </p:cNvSpPr>
          <p:nvPr/>
        </p:nvSpPr>
        <p:spPr bwMode="auto">
          <a:xfrm>
            <a:off x="0" y="119856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28358" name="Rectangle 7"/>
          <p:cNvSpPr>
            <a:spLocks noChangeArrowheads="1"/>
          </p:cNvSpPr>
          <p:nvPr/>
        </p:nvSpPr>
        <p:spPr bwMode="auto">
          <a:xfrm>
            <a:off x="9032875" y="142081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28359" name="Picture 8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63" t="3999" r="1263"/>
          <a:stretch>
            <a:fillRect/>
          </a:stretch>
        </p:blipFill>
        <p:spPr bwMode="auto">
          <a:xfrm>
            <a:off x="4580921" y="1455431"/>
            <a:ext cx="456673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61" name="Rectangle 3"/>
          <p:cNvSpPr>
            <a:spLocks noChangeArrowheads="1"/>
          </p:cNvSpPr>
          <p:nvPr/>
        </p:nvSpPr>
        <p:spPr bwMode="auto">
          <a:xfrm>
            <a:off x="2093913" y="211138"/>
            <a:ext cx="692521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Can we distinguish CDM/WDM? </a:t>
            </a:r>
          </a:p>
        </p:txBody>
      </p:sp>
      <p:pic>
        <p:nvPicPr>
          <p:cNvPr id="228360" name="Picture 10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403223" y="1534278"/>
            <a:ext cx="464117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1030"/>
          <p:cNvSpPr txBox="1">
            <a:spLocks noChangeArrowheads="1"/>
          </p:cNvSpPr>
          <p:nvPr/>
        </p:nvSpPr>
        <p:spPr bwMode="auto">
          <a:xfrm>
            <a:off x="1975680" y="2636912"/>
            <a:ext cx="5980696" cy="2117503"/>
          </a:xfrm>
          <a:prstGeom prst="rect">
            <a:avLst/>
          </a:prstGeom>
          <a:solidFill>
            <a:srgbClr val="FFCC00">
              <a:alpha val="3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Three ways to count dark halos </a:t>
            </a:r>
          </a:p>
          <a:p>
            <a:pPr marL="514350" indent="-514350" algn="l">
              <a:lnSpc>
                <a:spcPct val="80000"/>
              </a:lnSpc>
              <a:buClrTx/>
              <a:buSzTx/>
              <a:buFontTx/>
              <a:buAutoNum type="arabicPeriod"/>
            </a:pPr>
            <a:r>
              <a:rPr lang="en-US" sz="2800" dirty="0" err="1">
                <a:solidFill>
                  <a:srgbClr val="FFFFFF"/>
                </a:solidFill>
              </a:rPr>
              <a:t>ReLHICS</a:t>
            </a:r>
            <a:r>
              <a:rPr lang="en-US" sz="2800" dirty="0">
                <a:solidFill>
                  <a:srgbClr val="FFFFFF"/>
                </a:solidFill>
              </a:rPr>
              <a:t> (</a:t>
            </a:r>
            <a:r>
              <a:rPr lang="en-US" sz="2000" dirty="0">
                <a:solidFill>
                  <a:srgbClr val="00B050"/>
                </a:solidFill>
              </a:rPr>
              <a:t>Benitez-</a:t>
            </a:r>
            <a:r>
              <a:rPr lang="en-US" sz="2000" dirty="0" err="1">
                <a:solidFill>
                  <a:srgbClr val="00B050"/>
                </a:solidFill>
              </a:rPr>
              <a:t>Llambay</a:t>
            </a:r>
            <a:r>
              <a:rPr lang="en-US" sz="2800" dirty="0">
                <a:solidFill>
                  <a:srgbClr val="FFFFFF"/>
                </a:solidFill>
              </a:rPr>
              <a:t>)</a:t>
            </a:r>
          </a:p>
          <a:p>
            <a:pPr marL="514350" indent="-514350" algn="l">
              <a:lnSpc>
                <a:spcPct val="80000"/>
              </a:lnSpc>
              <a:buClrTx/>
              <a:buSzTx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Gaps in streams (</a:t>
            </a:r>
            <a:r>
              <a:rPr lang="en-US" sz="2000" dirty="0" err="1">
                <a:solidFill>
                  <a:srgbClr val="00B050"/>
                </a:solidFill>
              </a:rPr>
              <a:t>Erkal</a:t>
            </a:r>
            <a:r>
              <a:rPr lang="en-US" sz="2800" dirty="0">
                <a:solidFill>
                  <a:srgbClr val="FFFFFF"/>
                </a:solidFill>
              </a:rPr>
              <a:t>)</a:t>
            </a:r>
          </a:p>
          <a:p>
            <a:pPr marL="514350" indent="-514350" algn="l">
              <a:lnSpc>
                <a:spcPct val="80000"/>
              </a:lnSpc>
              <a:buClrTx/>
              <a:buSzTx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Gravitational lensing (</a:t>
            </a:r>
            <a:r>
              <a:rPr lang="en-US" sz="2000" dirty="0">
                <a:solidFill>
                  <a:srgbClr val="00B050"/>
                </a:solidFill>
              </a:rPr>
              <a:t>Nirenberg</a:t>
            </a:r>
            <a:r>
              <a:rPr lang="en-US" sz="2800" dirty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228355" name="TextBox 3"/>
          <p:cNvSpPr txBox="1">
            <a:spLocks noChangeArrowheads="1"/>
          </p:cNvSpPr>
          <p:nvPr/>
        </p:nvSpPr>
        <p:spPr bwMode="auto">
          <a:xfrm>
            <a:off x="5418022" y="1085573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warm dark matter </a:t>
            </a:r>
          </a:p>
        </p:txBody>
      </p:sp>
    </p:spTree>
    <p:extLst>
      <p:ext uri="{BB962C8B-B14F-4D97-AF65-F5344CB8AC3E}">
        <p14:creationId xmlns:p14="http://schemas.microsoft.com/office/powerpoint/2010/main" val="101604334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8" descr="a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4"/>
          <a:stretch/>
        </p:blipFill>
        <p:spPr bwMode="auto">
          <a:xfrm>
            <a:off x="0" y="0"/>
            <a:ext cx="9158766" cy="685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3702" y="3243263"/>
            <a:ext cx="4826000" cy="3614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0" descr="cdm_wdm_images.jpe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3839148" y="4858752"/>
            <a:ext cx="1845858" cy="1823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/>
          <p:nvPr/>
        </p:nvCxnSpPr>
        <p:spPr bwMode="auto">
          <a:xfrm flipV="1">
            <a:off x="3853991" y="4386166"/>
            <a:ext cx="1550456" cy="47258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>
            <a:off x="5404447" y="4400935"/>
            <a:ext cx="265793" cy="50212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/>
          <p:cNvCxnSpPr/>
          <p:nvPr/>
        </p:nvCxnSpPr>
        <p:spPr bwMode="auto">
          <a:xfrm rot="21420000">
            <a:off x="4267446" y="5065505"/>
            <a:ext cx="989339" cy="443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Box 13"/>
          <p:cNvSpPr txBox="1"/>
          <p:nvPr/>
        </p:nvSpPr>
        <p:spPr>
          <a:xfrm>
            <a:off x="4357798" y="4818168"/>
            <a:ext cx="860407" cy="276999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200" dirty="0">
                <a:solidFill>
                  <a:srgbClr val="FFFFFF"/>
                </a:solidFill>
              </a:rPr>
              <a:t>0.5 </a:t>
            </a:r>
            <a:r>
              <a:rPr lang="en-US" sz="1200" dirty="0" err="1">
                <a:solidFill>
                  <a:srgbClr val="FFFFFF"/>
                </a:solidFill>
              </a:rPr>
              <a:t>Mpc</a:t>
            </a:r>
            <a:r>
              <a:rPr lang="en-US" sz="1200" dirty="0">
                <a:solidFill>
                  <a:srgbClr val="FFFFFF"/>
                </a:solidFill>
              </a:rPr>
              <a:t>/h</a:t>
            </a:r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2039323" y="49024"/>
            <a:ext cx="7146790" cy="46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US" dirty="0">
                <a:solidFill>
                  <a:srgbClr val="EDFF1C"/>
                </a:solidFill>
              </a:rPr>
              <a:t>The Millennium/Aquarius/Phoenix simulation series</a:t>
            </a:r>
          </a:p>
        </p:txBody>
      </p:sp>
      <p:pic>
        <p:nvPicPr>
          <p:cNvPr id="24" name="Picture 3" descr="logo_virgo"/>
          <p:cNvPicPr>
            <a:picLocks noChangeAspect="1" noChangeArrowheads="1"/>
          </p:cNvPicPr>
          <p:nvPr/>
        </p:nvPicPr>
        <p:blipFill>
          <a:blip r:embed="rId6"/>
          <a:srcRect b="17460"/>
          <a:stretch>
            <a:fillRect/>
          </a:stretch>
        </p:blipFill>
        <p:spPr bwMode="auto">
          <a:xfrm>
            <a:off x="44428" y="-14288"/>
            <a:ext cx="1795462" cy="776288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-98777" y="6178856"/>
            <a:ext cx="2882723" cy="707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sz="2000" dirty="0" err="1">
                <a:solidFill>
                  <a:srgbClr val="EDFF1C"/>
                </a:solidFill>
              </a:rPr>
              <a:t>Springel</a:t>
            </a:r>
            <a:r>
              <a:rPr lang="en-US" sz="2000" dirty="0">
                <a:solidFill>
                  <a:srgbClr val="EDFF1C"/>
                </a:solidFill>
              </a:rPr>
              <a:t> et al ‘05, </a:t>
            </a:r>
            <a:r>
              <a:rPr lang="uk-UA" sz="2000" dirty="0">
                <a:solidFill>
                  <a:srgbClr val="EDFF1C"/>
                </a:solidFill>
              </a:rPr>
              <a:t>’</a:t>
            </a:r>
            <a:r>
              <a:rPr lang="en-US" sz="2000" dirty="0">
                <a:solidFill>
                  <a:srgbClr val="EDFF1C"/>
                </a:solidFill>
              </a:rPr>
              <a:t>08, </a:t>
            </a:r>
            <a:r>
              <a:rPr lang="en-US" sz="2000" dirty="0" err="1">
                <a:solidFill>
                  <a:srgbClr val="EDFF1C"/>
                </a:solidFill>
              </a:rPr>
              <a:t>Gao</a:t>
            </a:r>
            <a:r>
              <a:rPr lang="en-US" sz="2000" dirty="0">
                <a:solidFill>
                  <a:srgbClr val="EDFF1C"/>
                </a:solidFill>
              </a:rPr>
              <a:t> et al ‘11</a:t>
            </a:r>
          </a:p>
        </p:txBody>
      </p:sp>
    </p:spTree>
    <p:extLst>
      <p:ext uri="{BB962C8B-B14F-4D97-AF65-F5344CB8AC3E}">
        <p14:creationId xmlns:p14="http://schemas.microsoft.com/office/powerpoint/2010/main" val="3968360422"/>
      </p:ext>
    </p:extLst>
  </p:cSld>
  <p:clrMapOvr>
    <a:masterClrMapping/>
  </p:clrMapOvr>
  <p:transition>
    <p:zoom/>
  </p:transition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8" descr="a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4"/>
          <a:stretch/>
        </p:blipFill>
        <p:spPr bwMode="auto">
          <a:xfrm>
            <a:off x="0" y="0"/>
            <a:ext cx="9158766" cy="685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3702" y="3243263"/>
            <a:ext cx="4826000" cy="3614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0" descr="cdm_wdm_images.jpe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3839148" y="4858752"/>
            <a:ext cx="1845858" cy="1823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/>
          <p:nvPr/>
        </p:nvCxnSpPr>
        <p:spPr bwMode="auto">
          <a:xfrm flipV="1">
            <a:off x="3853991" y="4386166"/>
            <a:ext cx="1550456" cy="47258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>
            <a:off x="5404447" y="4400935"/>
            <a:ext cx="265793" cy="50212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/>
          <p:cNvCxnSpPr/>
          <p:nvPr/>
        </p:nvCxnSpPr>
        <p:spPr bwMode="auto">
          <a:xfrm rot="21420000">
            <a:off x="4267446" y="5065505"/>
            <a:ext cx="989339" cy="443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Box 13"/>
          <p:cNvSpPr txBox="1"/>
          <p:nvPr/>
        </p:nvSpPr>
        <p:spPr>
          <a:xfrm>
            <a:off x="4357798" y="4818168"/>
            <a:ext cx="860407" cy="276999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200" dirty="0">
                <a:solidFill>
                  <a:srgbClr val="FFFFFF"/>
                </a:solidFill>
              </a:rPr>
              <a:t>0.5 </a:t>
            </a:r>
            <a:r>
              <a:rPr lang="en-US" sz="1200" dirty="0" err="1">
                <a:solidFill>
                  <a:srgbClr val="FFFFFF"/>
                </a:solidFill>
              </a:rPr>
              <a:t>Mpc</a:t>
            </a:r>
            <a:r>
              <a:rPr lang="en-US" sz="1200" dirty="0">
                <a:solidFill>
                  <a:srgbClr val="FFFFFF"/>
                </a:solidFill>
              </a:rPr>
              <a:t>/h</a:t>
            </a:r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2039323" y="49024"/>
            <a:ext cx="7146790" cy="46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US" dirty="0">
                <a:solidFill>
                  <a:srgbClr val="EDFF1C"/>
                </a:solidFill>
              </a:rPr>
              <a:t>The Millennium/Aquarius/Phoenix simulation series</a:t>
            </a:r>
          </a:p>
        </p:txBody>
      </p:sp>
      <p:pic>
        <p:nvPicPr>
          <p:cNvPr id="24" name="Picture 3" descr="logo_virgo"/>
          <p:cNvPicPr>
            <a:picLocks noChangeAspect="1" noChangeArrowheads="1"/>
          </p:cNvPicPr>
          <p:nvPr/>
        </p:nvPicPr>
        <p:blipFill>
          <a:blip r:embed="rId6"/>
          <a:srcRect b="17460"/>
          <a:stretch>
            <a:fillRect/>
          </a:stretch>
        </p:blipFill>
        <p:spPr bwMode="auto">
          <a:xfrm>
            <a:off x="44428" y="-14288"/>
            <a:ext cx="1795462" cy="776288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  <p:grpSp>
        <p:nvGrpSpPr>
          <p:cNvPr id="15" name="Group 14"/>
          <p:cNvGrpSpPr/>
          <p:nvPr/>
        </p:nvGrpSpPr>
        <p:grpSpPr>
          <a:xfrm>
            <a:off x="2377366" y="1072645"/>
            <a:ext cx="5493045" cy="5287709"/>
            <a:chOff x="2377366" y="1016201"/>
            <a:chExt cx="5493045" cy="5287709"/>
          </a:xfrm>
        </p:grpSpPr>
        <p:cxnSp>
          <p:nvCxnSpPr>
            <p:cNvPr id="16" name="Straight Connector 15"/>
            <p:cNvCxnSpPr/>
            <p:nvPr/>
          </p:nvCxnSpPr>
          <p:spPr bwMode="auto">
            <a:xfrm flipV="1">
              <a:off x="3853991" y="4386166"/>
              <a:ext cx="1550456" cy="472586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" name="Straight Connector 16"/>
            <p:cNvCxnSpPr/>
            <p:nvPr/>
          </p:nvCxnSpPr>
          <p:spPr bwMode="auto">
            <a:xfrm>
              <a:off x="5404447" y="4400935"/>
              <a:ext cx="265793" cy="50212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" name="Straight Connector 17"/>
            <p:cNvCxnSpPr/>
            <p:nvPr/>
          </p:nvCxnSpPr>
          <p:spPr bwMode="auto">
            <a:xfrm rot="21420000">
              <a:off x="4267446" y="5065505"/>
              <a:ext cx="989339" cy="44304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" name="TextBox 18"/>
            <p:cNvSpPr txBox="1"/>
            <p:nvPr/>
          </p:nvSpPr>
          <p:spPr>
            <a:xfrm>
              <a:off x="4357798" y="4818168"/>
              <a:ext cx="860407" cy="276999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200" dirty="0">
                  <a:solidFill>
                    <a:srgbClr val="FFFFFF"/>
                  </a:solidFill>
                </a:rPr>
                <a:t>0.5 </a:t>
              </a:r>
              <a:r>
                <a:rPr lang="en-US" sz="1200" dirty="0" err="1">
                  <a:solidFill>
                    <a:srgbClr val="FFFFFF"/>
                  </a:solidFill>
                </a:rPr>
                <a:t>Mpc</a:t>
              </a:r>
              <a:r>
                <a:rPr lang="en-US" sz="1200" dirty="0">
                  <a:solidFill>
                    <a:srgbClr val="FFFFFF"/>
                  </a:solidFill>
                </a:rPr>
                <a:t>/h</a:t>
              </a:r>
            </a:p>
          </p:txBody>
        </p:sp>
        <p:pic>
          <p:nvPicPr>
            <p:cNvPr id="23" name="Picture 4" descr="massfn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7366" y="1016201"/>
              <a:ext cx="5493045" cy="52877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Text Box 6"/>
            <p:cNvSpPr txBox="1">
              <a:spLocks noChangeArrowheads="1"/>
            </p:cNvSpPr>
            <p:nvPr/>
          </p:nvSpPr>
          <p:spPr bwMode="auto">
            <a:xfrm>
              <a:off x="4146717" y="1412253"/>
              <a:ext cx="26252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957263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957263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957263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957263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000" b="1" dirty="0">
                  <a:solidFill>
                    <a:srgbClr val="3333CC"/>
                  </a:solidFill>
                </a:rPr>
                <a:t>Halo mass function</a:t>
              </a:r>
            </a:p>
          </p:txBody>
        </p:sp>
        <p:sp>
          <p:nvSpPr>
            <p:cNvPr id="26" name="Rectangle 22"/>
            <p:cNvSpPr>
              <a:spLocks noChangeArrowheads="1"/>
            </p:cNvSpPr>
            <p:nvPr/>
          </p:nvSpPr>
          <p:spPr bwMode="auto">
            <a:xfrm>
              <a:off x="5295382" y="1931828"/>
              <a:ext cx="944687" cy="40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FF0000"/>
                  </a:solidFill>
                  <a:latin typeface="Symbol" charset="0"/>
                </a:rPr>
                <a:t>L</a:t>
              </a:r>
              <a:r>
                <a:rPr lang="en-GB" sz="2000" dirty="0">
                  <a:solidFill>
                    <a:srgbClr val="FF0000"/>
                  </a:solidFill>
                </a:rPr>
                <a:t>CDM</a:t>
              </a:r>
            </a:p>
          </p:txBody>
        </p:sp>
        <p:sp>
          <p:nvSpPr>
            <p:cNvPr id="27" name="TextBox 17"/>
            <p:cNvSpPr txBox="1">
              <a:spLocks noChangeArrowheads="1"/>
            </p:cNvSpPr>
            <p:nvPr/>
          </p:nvSpPr>
          <p:spPr bwMode="auto">
            <a:xfrm>
              <a:off x="6476044" y="1900563"/>
              <a:ext cx="60483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z=0</a:t>
              </a:r>
            </a:p>
          </p:txBody>
        </p:sp>
      </p:grpSp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-98777" y="6178856"/>
            <a:ext cx="2882723" cy="707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sz="2000" dirty="0" err="1">
                <a:solidFill>
                  <a:srgbClr val="EDFF1C"/>
                </a:solidFill>
              </a:rPr>
              <a:t>Springel</a:t>
            </a:r>
            <a:r>
              <a:rPr lang="en-US" sz="2000" dirty="0">
                <a:solidFill>
                  <a:srgbClr val="EDFF1C"/>
                </a:solidFill>
              </a:rPr>
              <a:t> et al ‘05, </a:t>
            </a:r>
            <a:r>
              <a:rPr lang="uk-UA" sz="2000" dirty="0">
                <a:solidFill>
                  <a:srgbClr val="EDFF1C"/>
                </a:solidFill>
              </a:rPr>
              <a:t>’</a:t>
            </a:r>
            <a:r>
              <a:rPr lang="en-US" sz="2000" dirty="0">
                <a:solidFill>
                  <a:srgbClr val="EDFF1C"/>
                </a:solidFill>
              </a:rPr>
              <a:t>08, </a:t>
            </a:r>
            <a:r>
              <a:rPr lang="en-US" sz="2000" dirty="0" err="1">
                <a:solidFill>
                  <a:srgbClr val="EDFF1C"/>
                </a:solidFill>
              </a:rPr>
              <a:t>Gao</a:t>
            </a:r>
            <a:r>
              <a:rPr lang="en-US" sz="2000" dirty="0">
                <a:solidFill>
                  <a:srgbClr val="EDFF1C"/>
                </a:solidFill>
              </a:rPr>
              <a:t> et al ‘11</a:t>
            </a:r>
          </a:p>
        </p:txBody>
      </p:sp>
    </p:spTree>
    <p:extLst>
      <p:ext uri="{BB962C8B-B14F-4D97-AF65-F5344CB8AC3E}">
        <p14:creationId xmlns:p14="http://schemas.microsoft.com/office/powerpoint/2010/main" val="140710233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3" name="TextBox 4"/>
          <p:cNvSpPr txBox="1">
            <a:spLocks noChangeArrowheads="1"/>
          </p:cNvSpPr>
          <p:nvPr/>
        </p:nvSpPr>
        <p:spPr bwMode="auto">
          <a:xfrm>
            <a:off x="6008688" y="3902075"/>
            <a:ext cx="26797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7" tIns="45704" rIns="91407" bIns="4570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8000"/>
                </a:solidFill>
              </a:rPr>
              <a:t>White &amp; Frenk </a:t>
            </a:r>
            <a:r>
              <a:rPr lang="ja-JP" altLang="en-US" sz="2000">
                <a:solidFill>
                  <a:srgbClr val="008000"/>
                </a:solidFill>
              </a:rPr>
              <a:t>‘</a:t>
            </a:r>
            <a:r>
              <a:rPr lang="en-US" sz="2000">
                <a:solidFill>
                  <a:srgbClr val="008000"/>
                </a:solidFill>
              </a:rPr>
              <a:t>91  Cole et al </a:t>
            </a:r>
            <a:r>
              <a:rPr lang="ja-JP" altLang="en-US" sz="2000">
                <a:solidFill>
                  <a:srgbClr val="008000"/>
                </a:solidFill>
              </a:rPr>
              <a:t>‘</a:t>
            </a:r>
            <a:r>
              <a:rPr lang="en-US" sz="2000">
                <a:solidFill>
                  <a:srgbClr val="008000"/>
                </a:solidFill>
              </a:rPr>
              <a:t>00</a:t>
            </a:r>
          </a:p>
        </p:txBody>
      </p:sp>
      <p:sp>
        <p:nvSpPr>
          <p:cNvPr id="122884" name="Text Box 7"/>
          <p:cNvSpPr txBox="1">
            <a:spLocks noChangeArrowheads="1"/>
          </p:cNvSpPr>
          <p:nvPr/>
        </p:nvSpPr>
        <p:spPr bwMode="auto">
          <a:xfrm>
            <a:off x="2854325" y="165100"/>
            <a:ext cx="4795838" cy="64611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91407" tIns="45704" rIns="91407" bIns="4570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>
                <a:solidFill>
                  <a:srgbClr val="FF0000"/>
                </a:solidFill>
                <a:cs typeface="Arial" charset="0"/>
              </a:rPr>
              <a:t>Evolution of baryons</a:t>
            </a:r>
            <a:endParaRPr lang="en-GB" sz="3600">
              <a:solidFill>
                <a:srgbClr val="FF0000"/>
              </a:solidFill>
              <a:ea typeface="Arial" charset="0"/>
              <a:cs typeface="Arial" charset="0"/>
            </a:endParaRPr>
          </a:p>
        </p:txBody>
      </p:sp>
      <p:sp>
        <p:nvSpPr>
          <p:cNvPr id="122885" name="TextBox 5"/>
          <p:cNvSpPr txBox="1">
            <a:spLocks noChangeArrowheads="1"/>
          </p:cNvSpPr>
          <p:nvPr/>
        </p:nvSpPr>
        <p:spPr bwMode="auto">
          <a:xfrm>
            <a:off x="682625" y="996950"/>
            <a:ext cx="57546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7" tIns="45704" rIns="91407" bIns="4570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3366FF"/>
                </a:solidFill>
              </a:rPr>
              <a:t>Basic differential equations of Durham SA model:</a:t>
            </a:r>
          </a:p>
        </p:txBody>
      </p:sp>
      <p:sp>
        <p:nvSpPr>
          <p:cNvPr id="122886" name="Rectangle 6"/>
          <p:cNvSpPr>
            <a:spLocks noChangeArrowheads="1"/>
          </p:cNvSpPr>
          <p:nvPr/>
        </p:nvSpPr>
        <p:spPr bwMode="auto">
          <a:xfrm>
            <a:off x="5489575" y="6289675"/>
            <a:ext cx="3654425" cy="463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967" tIns="46784" rIns="89967" bIns="46784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22887" name="Picture 4" descr="mass_flows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2400" y="4510088"/>
            <a:ext cx="3890963" cy="237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8" name="Picture 8" descr="pages_cole00.pd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71" t="58755" r="62723" b="27834"/>
          <a:stretch>
            <a:fillRect/>
          </a:stretch>
        </p:blipFill>
        <p:spPr bwMode="auto">
          <a:xfrm>
            <a:off x="123825" y="1323975"/>
            <a:ext cx="5686425" cy="3036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9" name="TextBox 10"/>
          <p:cNvSpPr txBox="1">
            <a:spLocks noChangeArrowheads="1"/>
          </p:cNvSpPr>
          <p:nvPr/>
        </p:nvSpPr>
        <p:spPr bwMode="auto">
          <a:xfrm>
            <a:off x="5541963" y="1628775"/>
            <a:ext cx="3470275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7" tIns="45704" rIns="91407" bIns="4570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0000"/>
                </a:solidFill>
              </a:rPr>
              <a:t>R = recycled fraction</a:t>
            </a:r>
          </a:p>
          <a:p>
            <a:pPr algn="l"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0000"/>
                </a:solidFill>
                <a:latin typeface="Symbol" charset="0"/>
                <a:cs typeface="Symbol" charset="0"/>
              </a:rPr>
              <a:t>y = </a:t>
            </a:r>
            <a:r>
              <a:rPr lang="en-US" sz="2000">
                <a:solidFill>
                  <a:srgbClr val="000000"/>
                </a:solidFill>
                <a:cs typeface="Arial" charset="0"/>
              </a:rPr>
              <a:t>star formation rate</a:t>
            </a:r>
            <a:endParaRPr lang="en-US" sz="2000">
              <a:solidFill>
                <a:srgbClr val="000000"/>
              </a:solidFill>
              <a:latin typeface="Symbol" charset="0"/>
              <a:cs typeface="Symbol" charset="0"/>
            </a:endParaRPr>
          </a:p>
          <a:p>
            <a:pPr algn="l"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0000"/>
                </a:solidFill>
                <a:latin typeface="Symbol" charset="0"/>
                <a:cs typeface="Symbol" charset="0"/>
              </a:rPr>
              <a:t>b =</a:t>
            </a:r>
            <a:r>
              <a:rPr lang="en-US" sz="2000">
                <a:solidFill>
                  <a:srgbClr val="000000"/>
                </a:solidFill>
                <a:ea typeface="Symbol" charset="0"/>
                <a:cs typeface="Symbol" charset="0"/>
              </a:rPr>
              <a:t>  SN feedback parameter</a:t>
            </a:r>
          </a:p>
          <a:p>
            <a:pPr algn="l"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0000"/>
                </a:solidFill>
                <a:ea typeface="Symbol" charset="0"/>
                <a:cs typeface="Symbol" charset="0"/>
              </a:rPr>
              <a:t>p = metal yield</a:t>
            </a:r>
          </a:p>
          <a:p>
            <a:pPr algn="l"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0000"/>
                </a:solidFill>
                <a:ea typeface="Symbol" charset="0"/>
                <a:cs typeface="Symbol" charset="0"/>
              </a:rPr>
              <a:t>e = fraction of metals ejected</a:t>
            </a:r>
          </a:p>
        </p:txBody>
      </p:sp>
      <p:grpSp>
        <p:nvGrpSpPr>
          <p:cNvPr id="2" name="Group 26"/>
          <p:cNvGrpSpPr>
            <a:grpSpLocks/>
          </p:cNvGrpSpPr>
          <p:nvPr/>
        </p:nvGrpSpPr>
        <p:grpSpPr bwMode="auto">
          <a:xfrm>
            <a:off x="292100" y="1211263"/>
            <a:ext cx="7305675" cy="1533525"/>
            <a:chOff x="291966" y="1211737"/>
            <a:chExt cx="7306435" cy="1532924"/>
          </a:xfrm>
        </p:grpSpPr>
        <p:sp>
          <p:nvSpPr>
            <p:cNvPr id="122902" name="Oval 22"/>
            <p:cNvSpPr>
              <a:spLocks noChangeArrowheads="1"/>
            </p:cNvSpPr>
            <p:nvPr/>
          </p:nvSpPr>
          <p:spPr bwMode="auto">
            <a:xfrm>
              <a:off x="291966" y="1270135"/>
              <a:ext cx="4729844" cy="1474526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2903" name="TextBox 23"/>
            <p:cNvSpPr txBox="1">
              <a:spLocks noChangeArrowheads="1"/>
            </p:cNvSpPr>
            <p:nvPr/>
          </p:nvSpPr>
          <p:spPr bwMode="auto">
            <a:xfrm>
              <a:off x="5275479" y="1211737"/>
              <a:ext cx="23229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FF0000"/>
                  </a:solidFill>
                </a:rPr>
                <a:t>Mass conservation</a:t>
              </a:r>
            </a:p>
          </p:txBody>
        </p:sp>
        <p:cxnSp>
          <p:nvCxnSpPr>
            <p:cNvPr id="122904" name="Curved Connector 25"/>
            <p:cNvCxnSpPr>
              <a:cxnSpLocks noChangeShapeType="1"/>
            </p:cNvCxnSpPr>
            <p:nvPr/>
          </p:nvCxnSpPr>
          <p:spPr bwMode="auto">
            <a:xfrm rot="10800000" flipV="1">
              <a:off x="4963416" y="1532921"/>
              <a:ext cx="773710" cy="218989"/>
            </a:xfrm>
            <a:prstGeom prst="curvedConnector3">
              <a:avLst>
                <a:gd name="adj1" fmla="val 50000"/>
              </a:avLst>
            </a:prstGeom>
            <a:noFill/>
            <a:ln w="2540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grpSp>
        <p:nvGrpSpPr>
          <p:cNvPr id="3" name="Group 27"/>
          <p:cNvGrpSpPr>
            <a:grpSpLocks/>
          </p:cNvGrpSpPr>
          <p:nvPr/>
        </p:nvGrpSpPr>
        <p:grpSpPr bwMode="auto">
          <a:xfrm>
            <a:off x="222250" y="2327275"/>
            <a:ext cx="7388225" cy="2038350"/>
            <a:chOff x="291966" y="1124143"/>
            <a:chExt cx="7388254" cy="2037488"/>
          </a:xfrm>
        </p:grpSpPr>
        <p:sp>
          <p:nvSpPr>
            <p:cNvPr id="122899" name="Oval 28"/>
            <p:cNvSpPr>
              <a:spLocks noChangeArrowheads="1"/>
            </p:cNvSpPr>
            <p:nvPr/>
          </p:nvSpPr>
          <p:spPr bwMode="auto">
            <a:xfrm>
              <a:off x="291966" y="1270135"/>
              <a:ext cx="4729844" cy="1891496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2900" name="TextBox 29"/>
            <p:cNvSpPr txBox="1">
              <a:spLocks noChangeArrowheads="1"/>
            </p:cNvSpPr>
            <p:nvPr/>
          </p:nvSpPr>
          <p:spPr bwMode="auto">
            <a:xfrm>
              <a:off x="4872515" y="1124143"/>
              <a:ext cx="28077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FF0000"/>
                  </a:solidFill>
                </a:rPr>
                <a:t>Conservation of metals </a:t>
              </a:r>
            </a:p>
          </p:txBody>
        </p:sp>
        <p:cxnSp>
          <p:nvCxnSpPr>
            <p:cNvPr id="122901" name="Curved Connector 30"/>
            <p:cNvCxnSpPr>
              <a:cxnSpLocks noChangeShapeType="1"/>
            </p:cNvCxnSpPr>
            <p:nvPr/>
          </p:nvCxnSpPr>
          <p:spPr bwMode="auto">
            <a:xfrm rot="10800000" flipV="1">
              <a:off x="4963416" y="1532921"/>
              <a:ext cx="773710" cy="218989"/>
            </a:xfrm>
            <a:prstGeom prst="curvedConnector3">
              <a:avLst>
                <a:gd name="adj1" fmla="val 50000"/>
              </a:avLst>
            </a:prstGeom>
            <a:noFill/>
            <a:ln w="2540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-34925" y="4408488"/>
            <a:ext cx="4987925" cy="2357437"/>
            <a:chOff x="-235665" y="4408900"/>
            <a:chExt cx="4987171" cy="2357434"/>
          </a:xfrm>
        </p:grpSpPr>
        <p:sp>
          <p:nvSpPr>
            <p:cNvPr id="122893" name="TextBox 9"/>
            <p:cNvSpPr txBox="1">
              <a:spLocks noChangeArrowheads="1"/>
            </p:cNvSpPr>
            <p:nvPr/>
          </p:nvSpPr>
          <p:spPr bwMode="auto">
            <a:xfrm>
              <a:off x="560506" y="4408900"/>
              <a:ext cx="4191000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3366FF"/>
                  </a:solidFill>
                </a:rPr>
                <a:t>SFR &amp; mass ejection</a:t>
              </a:r>
            </a:p>
          </p:txBody>
        </p:sp>
        <p:grpSp>
          <p:nvGrpSpPr>
            <p:cNvPr id="122894" name="Group 15"/>
            <p:cNvGrpSpPr>
              <a:grpSpLocks/>
            </p:cNvGrpSpPr>
            <p:nvPr/>
          </p:nvGrpSpPr>
          <p:grpSpPr bwMode="auto">
            <a:xfrm>
              <a:off x="0" y="4755293"/>
              <a:ext cx="4538107" cy="1228342"/>
              <a:chOff x="4601703" y="2362200"/>
              <a:chExt cx="4451100" cy="1458913"/>
            </a:xfrm>
          </p:grpSpPr>
          <p:pic>
            <p:nvPicPr>
              <p:cNvPr id="122897" name="Picture 8" descr="SF_SN.png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55528" y="2362200"/>
                <a:ext cx="3597275" cy="145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898" name="TextBox 11"/>
              <p:cNvSpPr txBox="1">
                <a:spLocks noChangeArrowheads="1"/>
              </p:cNvSpPr>
              <p:nvPr/>
            </p:nvSpPr>
            <p:spPr bwMode="auto">
              <a:xfrm>
                <a:off x="4601703" y="2640776"/>
                <a:ext cx="736600" cy="402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600">
                    <a:solidFill>
                      <a:srgbClr val="FF0000"/>
                    </a:solidFill>
                  </a:rPr>
                  <a:t>SFR</a:t>
                </a:r>
              </a:p>
            </p:txBody>
          </p:sp>
        </p:grpSp>
        <p:graphicFrame>
          <p:nvGraphicFramePr>
            <p:cNvPr id="122882" name="Object 2"/>
            <p:cNvGraphicFramePr>
              <a:graphicFrameLocks noChangeAspect="1"/>
            </p:cNvGraphicFramePr>
            <p:nvPr/>
          </p:nvGraphicFramePr>
          <p:xfrm>
            <a:off x="1235472" y="5872163"/>
            <a:ext cx="3429025" cy="830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30662" name="Equation" r:id="rId7" imgW="1625600" imgH="393700" progId="Equation.3">
                    <p:embed/>
                  </p:oleObj>
                </mc:Choice>
                <mc:Fallback>
                  <p:oleObj name="Equation" r:id="rId7" imgW="1625600" imgH="3937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35472" y="5872163"/>
                          <a:ext cx="3429025" cy="83093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22895" name="TextBox 17"/>
            <p:cNvSpPr txBox="1">
              <a:spLocks noChangeArrowheads="1"/>
            </p:cNvSpPr>
            <p:nvPr/>
          </p:nvSpPr>
          <p:spPr bwMode="auto">
            <a:xfrm>
              <a:off x="-108416" y="5471547"/>
              <a:ext cx="1152931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>
                  <a:solidFill>
                    <a:srgbClr val="FF0000"/>
                  </a:solidFill>
                </a:rPr>
                <a:t>SN feedback</a:t>
              </a:r>
            </a:p>
          </p:txBody>
        </p:sp>
        <p:sp>
          <p:nvSpPr>
            <p:cNvPr id="122896" name="TextBox 18"/>
            <p:cNvSpPr txBox="1">
              <a:spLocks noChangeArrowheads="1"/>
            </p:cNvSpPr>
            <p:nvPr/>
          </p:nvSpPr>
          <p:spPr bwMode="auto">
            <a:xfrm>
              <a:off x="-235665" y="6120003"/>
              <a:ext cx="13135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>
                  <a:solidFill>
                    <a:srgbClr val="FF0000"/>
                  </a:solidFill>
                </a:rPr>
                <a:t>AGN feedback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90131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2155871" y="241300"/>
            <a:ext cx="6408554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The </a:t>
            </a:r>
            <a:r>
              <a:rPr lang="en-GB" sz="3600" dirty="0" err="1">
                <a:solidFill>
                  <a:srgbClr val="FF0000"/>
                </a:solidFill>
              </a:rPr>
              <a:t>subhalo</a:t>
            </a:r>
            <a:r>
              <a:rPr lang="en-GB" sz="3600" dirty="0">
                <a:solidFill>
                  <a:srgbClr val="FF0000"/>
                </a:solidFill>
              </a:rPr>
              <a:t> mass function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-64146" y="1218632"/>
            <a:ext cx="4140748" cy="2133596"/>
            <a:chOff x="132109" y="1423872"/>
            <a:chExt cx="3649425" cy="1825732"/>
          </a:xfrm>
        </p:grpSpPr>
        <p:pic>
          <p:nvPicPr>
            <p:cNvPr id="6" name="Picture 10" descr="cdm_wdm_images.jpe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99" r="51244"/>
            <a:stretch>
              <a:fillRect/>
            </a:stretch>
          </p:blipFill>
          <p:spPr bwMode="auto">
            <a:xfrm>
              <a:off x="132109" y="1428364"/>
              <a:ext cx="1843586" cy="1821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8" descr="cdm_wdm_images.jpe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63" t="3999" r="1263"/>
            <a:stretch>
              <a:fillRect/>
            </a:stretch>
          </p:blipFill>
          <p:spPr bwMode="auto">
            <a:xfrm>
              <a:off x="1966977" y="1423872"/>
              <a:ext cx="1814557" cy="18215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" name="Picture 3" descr="SubMassFunc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50"/>
          <a:stretch/>
        </p:blipFill>
        <p:spPr>
          <a:xfrm>
            <a:off x="4034604" y="1188411"/>
            <a:ext cx="5122225" cy="5053055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90869" y="3437820"/>
            <a:ext cx="979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CDM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51049" y="3461943"/>
            <a:ext cx="10438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WDM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710494" y="1347389"/>
            <a:ext cx="762394" cy="686848"/>
            <a:chOff x="7595918" y="859937"/>
            <a:chExt cx="762394" cy="686848"/>
          </a:xfrm>
        </p:grpSpPr>
        <p:sp>
          <p:nvSpPr>
            <p:cNvPr id="12" name="TextBox 11"/>
            <p:cNvSpPr txBox="1"/>
            <p:nvPr/>
          </p:nvSpPr>
          <p:spPr>
            <a:xfrm>
              <a:off x="7595918" y="859937"/>
              <a:ext cx="71035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FF"/>
                  </a:solidFill>
                </a:rPr>
                <a:t>CDM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596790" y="1177453"/>
              <a:ext cx="76152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FF0000"/>
                  </a:solidFill>
                </a:rPr>
                <a:t>WDM</a:t>
              </a: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6513278" y="2071604"/>
            <a:ext cx="2602733" cy="11218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  <a:buClr>
                <a:srgbClr val="000000"/>
              </a:buClr>
              <a:buFontTx/>
              <a:buNone/>
            </a:pPr>
            <a:r>
              <a:rPr lang="en-US" sz="1800" dirty="0" err="1">
                <a:solidFill>
                  <a:srgbClr val="000000"/>
                </a:solidFill>
              </a:rPr>
              <a:t>m</a:t>
            </a:r>
            <a:r>
              <a:rPr lang="en-US" sz="1800" baseline="-25000" dirty="0" err="1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  <a:r>
              <a:rPr lang="en-US" sz="1800" dirty="0">
                <a:solidFill>
                  <a:srgbClr val="000000"/>
                </a:solidFill>
              </a:rPr>
              <a:t>  = 7 </a:t>
            </a:r>
            <a:r>
              <a:rPr lang="en-US" sz="1800" dirty="0" err="1">
                <a:solidFill>
                  <a:srgbClr val="000000"/>
                </a:solidFill>
              </a:rPr>
              <a:t>keV</a:t>
            </a:r>
            <a:r>
              <a:rPr lang="en-US" sz="1800" dirty="0">
                <a:solidFill>
                  <a:srgbClr val="000000"/>
                </a:solidFill>
              </a:rPr>
              <a:t>, L</a:t>
            </a:r>
            <a:r>
              <a:rPr lang="en-US" sz="1800" baseline="-25000" dirty="0">
                <a:solidFill>
                  <a:srgbClr val="000000"/>
                </a:solidFill>
              </a:rPr>
              <a:t>6 </a:t>
            </a:r>
            <a:r>
              <a:rPr lang="en-US" sz="1800" dirty="0">
                <a:solidFill>
                  <a:srgbClr val="000000"/>
                </a:solidFill>
              </a:rPr>
              <a:t>= 10</a:t>
            </a:r>
          </a:p>
          <a:p>
            <a:pPr algn="l">
              <a:lnSpc>
                <a:spcPct val="90000"/>
              </a:lnSpc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“coldest” 7keV sterile</a:t>
            </a:r>
            <a:r>
              <a:rPr lang="en-US" sz="1800" dirty="0">
                <a:solidFill>
                  <a:srgbClr val="000000"/>
                </a:solidFill>
                <a:latin typeface="Symbol" charset="2"/>
                <a:cs typeface="Symbol" charset="2"/>
              </a:rPr>
              <a:t> n </a:t>
            </a:r>
          </a:p>
          <a:p>
            <a:pPr algn="l">
              <a:lnSpc>
                <a:spcPct val="90000"/>
              </a:lnSpc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        (</a:t>
            </a:r>
            <a:r>
              <a:rPr lang="en-US" sz="1800" dirty="0" err="1">
                <a:solidFill>
                  <a:srgbClr val="000000"/>
                </a:solidFill>
              </a:rPr>
              <a:t>m</a:t>
            </a:r>
            <a:r>
              <a:rPr lang="en-US" sz="1800" baseline="-25000" dirty="0" err="1">
                <a:solidFill>
                  <a:srgbClr val="000000"/>
                </a:solidFill>
              </a:rPr>
              <a:t>thermal</a:t>
            </a:r>
            <a:r>
              <a:rPr lang="en-US" sz="1800" dirty="0">
                <a:solidFill>
                  <a:srgbClr val="000000"/>
                </a:solidFill>
              </a:rPr>
              <a:t>= 3.3 </a:t>
            </a:r>
            <a:r>
              <a:rPr lang="en-US" sz="1800" dirty="0" err="1">
                <a:solidFill>
                  <a:srgbClr val="000000"/>
                </a:solidFill>
              </a:rPr>
              <a:t>keV</a:t>
            </a:r>
            <a:r>
              <a:rPr lang="en-US" sz="1800" dirty="0">
                <a:solidFill>
                  <a:srgbClr val="000000"/>
                </a:solidFill>
              </a:rPr>
              <a:t>)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-107023" y="4594322"/>
            <a:ext cx="431239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3 x fewer WDM </a:t>
            </a:r>
            <a:r>
              <a:rPr lang="en-US" dirty="0" err="1">
                <a:solidFill>
                  <a:srgbClr val="FFFFFF"/>
                </a:solidFill>
              </a:rPr>
              <a:t>subhalos</a:t>
            </a:r>
            <a:r>
              <a:rPr lang="en-US" dirty="0">
                <a:solidFill>
                  <a:srgbClr val="FFFFFF"/>
                </a:solidFill>
              </a:rPr>
              <a:t> at 3x10</a:t>
            </a:r>
            <a:r>
              <a:rPr lang="en-US" baseline="30000" dirty="0">
                <a:solidFill>
                  <a:srgbClr val="FFFFFF"/>
                </a:solidFill>
              </a:rPr>
              <a:t>9 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10 x fewer at 10</a:t>
            </a:r>
            <a:r>
              <a:rPr lang="en-US" baseline="30000" dirty="0">
                <a:solidFill>
                  <a:srgbClr val="FFFFFF"/>
                </a:solidFill>
              </a:rPr>
              <a:t>8 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5796136" y="2780928"/>
            <a:ext cx="216024" cy="2016224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5724128" y="2564904"/>
            <a:ext cx="585732" cy="2304256"/>
            <a:chOff x="5724128" y="2564904"/>
            <a:chExt cx="585732" cy="2304256"/>
          </a:xfrm>
        </p:grpSpPr>
        <p:cxnSp>
          <p:nvCxnSpPr>
            <p:cNvPr id="17" name="Straight Connector 16"/>
            <p:cNvCxnSpPr/>
            <p:nvPr/>
          </p:nvCxnSpPr>
          <p:spPr bwMode="auto">
            <a:xfrm>
              <a:off x="5724128" y="2564904"/>
              <a:ext cx="0" cy="2304256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0" name="TextBox 19"/>
            <p:cNvSpPr txBox="1"/>
            <p:nvPr/>
          </p:nvSpPr>
          <p:spPr>
            <a:xfrm>
              <a:off x="5826050" y="3645024"/>
              <a:ext cx="4838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m</a:t>
              </a:r>
              <a:r>
                <a:rPr lang="en-US" sz="2000" baseline="-25000" dirty="0">
                  <a:solidFill>
                    <a:srgbClr val="FF0000"/>
                  </a:solidFill>
                </a:rPr>
                <a:t>c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2" name="Rectangle 21"/>
          <p:cNvSpPr/>
          <p:nvPr/>
        </p:nvSpPr>
        <p:spPr bwMode="auto">
          <a:xfrm rot="2336789">
            <a:off x="4787007" y="1946619"/>
            <a:ext cx="778759" cy="501235"/>
          </a:xfrm>
          <a:prstGeom prst="rect">
            <a:avLst/>
          </a:prstGeom>
          <a:solidFill>
            <a:srgbClr val="CACACA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 rot="2336789">
            <a:off x="5013647" y="2300833"/>
            <a:ext cx="700884" cy="49259"/>
          </a:xfrm>
          <a:prstGeom prst="rect">
            <a:avLst/>
          </a:prstGeom>
          <a:solidFill>
            <a:srgbClr val="CACACA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4" name="Rectangle 23"/>
          <p:cNvSpPr/>
          <p:nvPr/>
        </p:nvSpPr>
        <p:spPr bwMode="auto">
          <a:xfrm rot="1983158">
            <a:off x="5732075" y="2612318"/>
            <a:ext cx="200130" cy="88519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 rot="971287" flipV="1">
            <a:off x="5611829" y="2456629"/>
            <a:ext cx="429491" cy="253947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65527" y="6309320"/>
            <a:ext cx="23943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Bose, CSF et al ‘16</a:t>
            </a:r>
          </a:p>
        </p:txBody>
      </p:sp>
    </p:spTree>
    <p:extLst>
      <p:ext uri="{BB962C8B-B14F-4D97-AF65-F5344CB8AC3E}">
        <p14:creationId xmlns:p14="http://schemas.microsoft.com/office/powerpoint/2010/main" val="251355743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Box 2"/>
          <p:cNvSpPr txBox="1">
            <a:spLocks noChangeArrowheads="1"/>
          </p:cNvSpPr>
          <p:nvPr/>
        </p:nvSpPr>
        <p:spPr bwMode="auto">
          <a:xfrm>
            <a:off x="1455738" y="1079186"/>
            <a:ext cx="2390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228357" name="Rectangle 6"/>
          <p:cNvSpPr>
            <a:spLocks noChangeArrowheads="1"/>
          </p:cNvSpPr>
          <p:nvPr/>
        </p:nvSpPr>
        <p:spPr bwMode="auto">
          <a:xfrm>
            <a:off x="0" y="119856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28358" name="Rectangle 7"/>
          <p:cNvSpPr>
            <a:spLocks noChangeArrowheads="1"/>
          </p:cNvSpPr>
          <p:nvPr/>
        </p:nvSpPr>
        <p:spPr bwMode="auto">
          <a:xfrm>
            <a:off x="9032875" y="142081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28359" name="Picture 8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63" t="3999" r="1263"/>
          <a:stretch>
            <a:fillRect/>
          </a:stretch>
        </p:blipFill>
        <p:spPr bwMode="auto">
          <a:xfrm>
            <a:off x="4580921" y="1455431"/>
            <a:ext cx="456673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61" name="Rectangle 3"/>
          <p:cNvSpPr>
            <a:spLocks noChangeArrowheads="1"/>
          </p:cNvSpPr>
          <p:nvPr/>
        </p:nvSpPr>
        <p:spPr bwMode="auto">
          <a:xfrm>
            <a:off x="2093913" y="211138"/>
            <a:ext cx="692521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Can we distinguish CDM/WDM? </a:t>
            </a:r>
          </a:p>
        </p:txBody>
      </p:sp>
      <p:pic>
        <p:nvPicPr>
          <p:cNvPr id="228360" name="Picture 10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403223" y="1534278"/>
            <a:ext cx="464117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55" name="TextBox 3"/>
          <p:cNvSpPr txBox="1">
            <a:spLocks noChangeArrowheads="1"/>
          </p:cNvSpPr>
          <p:nvPr/>
        </p:nvSpPr>
        <p:spPr bwMode="auto">
          <a:xfrm>
            <a:off x="5418022" y="1085573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1" name="Text Box 1030"/>
          <p:cNvSpPr txBox="1">
            <a:spLocks noChangeArrowheads="1"/>
          </p:cNvSpPr>
          <p:nvPr/>
        </p:nvSpPr>
        <p:spPr bwMode="auto">
          <a:xfrm>
            <a:off x="1975680" y="3193618"/>
            <a:ext cx="5980696" cy="1033103"/>
          </a:xfrm>
          <a:prstGeom prst="rect">
            <a:avLst/>
          </a:prstGeom>
          <a:solidFill>
            <a:srgbClr val="FFCC00">
              <a:alpha val="3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110000"/>
              </a:lnSpc>
              <a:buClr>
                <a:srgbClr val="FF0000"/>
              </a:buClr>
              <a:buSzTx/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Dark halos can be detected through gravitational lensing</a:t>
            </a:r>
          </a:p>
        </p:txBody>
      </p:sp>
    </p:spTree>
    <p:extLst>
      <p:ext uri="{BB962C8B-B14F-4D97-AF65-F5344CB8AC3E}">
        <p14:creationId xmlns:p14="http://schemas.microsoft.com/office/powerpoint/2010/main" val="2659121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xmlns:p14="http://schemas.microsoft.com/office/powerpoint/2010/main" spd="slow">
        <p:split orient="vert"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267744" y="2708920"/>
            <a:ext cx="5112568" cy="646331"/>
          </a:xfrm>
          <a:prstGeom prst="rect">
            <a:avLst/>
          </a:prstGeom>
          <a:noFill/>
          <a:effectLst>
            <a:glow rad="101600">
              <a:srgbClr val="EAAA43">
                <a:alpha val="75000"/>
              </a:srgbClr>
            </a:glow>
            <a:outerShdw blurRad="50800" dist="38100" dir="2700000" algn="tl" rotWithShape="0">
              <a:schemeClr val="bg2">
                <a:alpha val="43000"/>
              </a:schemeClr>
            </a:outerShdw>
          </a:effectLst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3600" dirty="0">
                <a:solidFill>
                  <a:srgbClr val="F2951C"/>
                </a:solidFill>
              </a:rPr>
              <a:t>How to rule out CDM </a:t>
            </a:r>
          </a:p>
        </p:txBody>
      </p:sp>
    </p:spTree>
    <p:extLst>
      <p:ext uri="{BB962C8B-B14F-4D97-AF65-F5344CB8AC3E}">
        <p14:creationId xmlns:p14="http://schemas.microsoft.com/office/powerpoint/2010/main" val="6643294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asted-image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749560" y="980728"/>
            <a:ext cx="6350832" cy="4785944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Box 4"/>
          <p:cNvSpPr txBox="1"/>
          <p:nvPr/>
        </p:nvSpPr>
        <p:spPr>
          <a:xfrm>
            <a:off x="467544" y="5877272"/>
            <a:ext cx="78488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2951C"/>
                </a:solidFill>
              </a:rPr>
              <a:t>When the source and the lens are well aligned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F2951C"/>
                </a:solidFill>
              </a:rPr>
              <a:t> strong arc or an Einstein ring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</p:spTree>
    <p:extLst>
      <p:ext uri="{BB962C8B-B14F-4D97-AF65-F5344CB8AC3E}">
        <p14:creationId xmlns:p14="http://schemas.microsoft.com/office/powerpoint/2010/main" val="2818437637"/>
      </p:ext>
    </p:extLst>
  </p:cSld>
  <p:clrMapOvr>
    <a:masterClrMapping/>
  </p:clrMapOvr>
  <p:transition spd="med"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127"/>
          <p:cNvPicPr>
            <a:picLocks/>
          </p:cNvPicPr>
          <p:nvPr/>
        </p:nvPicPr>
        <p:blipFill rotWithShape="1">
          <a:blip r:embed="rId2">
            <a:extLst/>
          </a:blip>
          <a:srcRect l="1869" t="1767" r="2130" b="11685"/>
          <a:stretch/>
        </p:blipFill>
        <p:spPr>
          <a:xfrm>
            <a:off x="584448" y="1268760"/>
            <a:ext cx="8452048" cy="5047332"/>
          </a:xfrm>
          <a:prstGeom prst="rect">
            <a:avLst/>
          </a:prstGeom>
          <a:ln w="9525">
            <a:round/>
          </a:ln>
        </p:spPr>
      </p:pic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172654"/>
            <a:ext cx="668422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SLAC sample of strong lenses</a:t>
            </a:r>
          </a:p>
        </p:txBody>
      </p:sp>
    </p:spTree>
    <p:extLst>
      <p:ext uri="{BB962C8B-B14F-4D97-AF65-F5344CB8AC3E}">
        <p14:creationId xmlns:p14="http://schemas.microsoft.com/office/powerpoint/2010/main" val="861562145"/>
      </p:ext>
    </p:extLst>
  </p:cSld>
  <p:clrMapOvr>
    <a:masterClrMapping/>
  </p:clrMapOvr>
  <p:transition>
    <p:zoom/>
  </p:transition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172654"/>
            <a:ext cx="668422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SLAC sample of strong lenses</a:t>
            </a:r>
          </a:p>
        </p:txBody>
      </p:sp>
      <p:pic>
        <p:nvPicPr>
          <p:cNvPr id="3" name="Picture 2" descr="einstein_ring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38" y="980728"/>
            <a:ext cx="8667750" cy="5778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9316095"/>
      </p:ext>
    </p:extLst>
  </p:cSld>
  <p:clrMapOvr>
    <a:masterClrMapping/>
  </p:clrMapOvr>
  <p:transition>
    <p:zoom/>
  </p:transition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asted-image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749560" y="980728"/>
            <a:ext cx="6350832" cy="4785944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Box 4"/>
          <p:cNvSpPr txBox="1"/>
          <p:nvPr/>
        </p:nvSpPr>
        <p:spPr>
          <a:xfrm>
            <a:off x="467544" y="5877272"/>
            <a:ext cx="78488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F2951C"/>
                </a:solidFill>
              </a:rPr>
              <a:t>When the source and the lens are well aligned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F2951C"/>
                </a:solidFill>
              </a:rPr>
              <a:t> strong arc or an Einstein ring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971600" y="3501008"/>
            <a:ext cx="4032448" cy="1571402"/>
            <a:chOff x="971600" y="3501008"/>
            <a:chExt cx="4032448" cy="1571402"/>
          </a:xfrm>
        </p:grpSpPr>
        <p:sp>
          <p:nvSpPr>
            <p:cNvPr id="2" name="TextBox 1"/>
            <p:cNvSpPr txBox="1"/>
            <p:nvPr/>
          </p:nvSpPr>
          <p:spPr>
            <a:xfrm>
              <a:off x="971600" y="4149080"/>
              <a:ext cx="235944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None/>
              </a:pPr>
              <a:r>
                <a:rPr lang="en-US" sz="1800" dirty="0">
                  <a:solidFill>
                    <a:schemeClr val="bg1"/>
                  </a:solidFill>
                </a:rPr>
                <a:t>Additional lensing by line-of-sight halos perturb image </a:t>
              </a:r>
            </a:p>
          </p:txBody>
        </p:sp>
        <p:cxnSp>
          <p:nvCxnSpPr>
            <p:cNvPr id="7" name="Straight Arrow Connector 6"/>
            <p:cNvCxnSpPr/>
            <p:nvPr/>
          </p:nvCxnSpPr>
          <p:spPr bwMode="auto">
            <a:xfrm flipV="1">
              <a:off x="2843808" y="3501008"/>
              <a:ext cx="1152128" cy="720080"/>
            </a:xfrm>
            <a:prstGeom prst="straightConnector1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" name="Straight Arrow Connector 7"/>
            <p:cNvCxnSpPr/>
            <p:nvPr/>
          </p:nvCxnSpPr>
          <p:spPr bwMode="auto">
            <a:xfrm flipV="1">
              <a:off x="3059832" y="3933056"/>
              <a:ext cx="1944216" cy="648072"/>
            </a:xfrm>
            <a:prstGeom prst="straightConnector1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</p:spTree>
    <p:extLst>
      <p:ext uri="{BB962C8B-B14F-4D97-AF65-F5344CB8AC3E}">
        <p14:creationId xmlns:p14="http://schemas.microsoft.com/office/powerpoint/2010/main" val="79681726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2317462" y="1628800"/>
            <a:ext cx="5115163" cy="458728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9552" y="1052736"/>
            <a:ext cx="81410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Halos projected onto an Einstein ring distort the image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463" y="6207695"/>
            <a:ext cx="3469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Vegetti</a:t>
            </a:r>
            <a:r>
              <a:rPr lang="en-US" dirty="0">
                <a:solidFill>
                  <a:srgbClr val="008000"/>
                </a:solidFill>
              </a:rPr>
              <a:t> &amp; Koopmans ‘09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</p:spTree>
    <p:extLst>
      <p:ext uri="{BB962C8B-B14F-4D97-AF65-F5344CB8AC3E}">
        <p14:creationId xmlns:p14="http://schemas.microsoft.com/office/powerpoint/2010/main" val="3653010122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539552" y="1052736"/>
            <a:ext cx="81410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Halos projected onto an Einstein ring distort the image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07692" y="6207695"/>
            <a:ext cx="22893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Vegetti</a:t>
            </a:r>
            <a:r>
              <a:rPr lang="en-US" dirty="0">
                <a:solidFill>
                  <a:srgbClr val="008000"/>
                </a:solidFill>
              </a:rPr>
              <a:t> et al ‘10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pic>
        <p:nvPicPr>
          <p:cNvPr id="2" name="Picture 1" descr="lensing_vegetti10.pd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760" y="1603360"/>
            <a:ext cx="4702745" cy="4561944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6228184" y="3100898"/>
            <a:ext cx="2426071" cy="1552238"/>
            <a:chOff x="6228184" y="3100898"/>
            <a:chExt cx="2426071" cy="1552238"/>
          </a:xfrm>
        </p:grpSpPr>
        <p:sp>
          <p:nvSpPr>
            <p:cNvPr id="8" name="TextBox 7"/>
            <p:cNvSpPr txBox="1"/>
            <p:nvPr/>
          </p:nvSpPr>
          <p:spPr>
            <a:xfrm>
              <a:off x="6228934" y="3100898"/>
              <a:ext cx="242532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 err="1">
                  <a:solidFill>
                    <a:schemeClr val="bg1"/>
                  </a:solidFill>
                </a:rPr>
                <a:t>m</a:t>
              </a:r>
              <a:r>
                <a:rPr lang="en-US" sz="2000" baseline="-25000" dirty="0" err="1">
                  <a:solidFill>
                    <a:schemeClr val="bg1"/>
                  </a:solidFill>
                </a:rPr>
                <a:t>sub</a:t>
              </a:r>
              <a:r>
                <a:rPr lang="en-US" sz="2000" dirty="0">
                  <a:solidFill>
                    <a:schemeClr val="bg1"/>
                  </a:solidFill>
                </a:rPr>
                <a:t> = 2.8 x 10</a:t>
              </a:r>
              <a:r>
                <a:rPr lang="en-US" sz="2000" baseline="30000" dirty="0">
                  <a:solidFill>
                    <a:schemeClr val="bg1"/>
                  </a:solidFill>
                </a:rPr>
                <a:t>10 </a:t>
              </a:r>
              <a:r>
                <a:rPr lang="en-US" sz="2000" dirty="0">
                  <a:solidFill>
                    <a:schemeClr val="bg1"/>
                  </a:solidFill>
                </a:rPr>
                <a:t>M</a:t>
              </a:r>
              <a:r>
                <a:rPr lang="en-US" sz="2000" baseline="-25000" dirty="0">
                  <a:solidFill>
                    <a:schemeClr val="bg1"/>
                  </a:solidFill>
                </a:rPr>
                <a:t>o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  <p:cxnSp>
          <p:nvCxnSpPr>
            <p:cNvPr id="9" name="Elbow Connector 8"/>
            <p:cNvCxnSpPr/>
            <p:nvPr/>
          </p:nvCxnSpPr>
          <p:spPr bwMode="auto">
            <a:xfrm rot="10800000" flipV="1">
              <a:off x="6228184" y="3645024"/>
              <a:ext cx="1152128" cy="1008112"/>
            </a:xfrm>
            <a:prstGeom prst="bentConnector3">
              <a:avLst>
                <a:gd name="adj1" fmla="val -1054"/>
              </a:avLst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10906326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2317462" y="1628800"/>
            <a:ext cx="5115163" cy="458728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9552" y="1052736"/>
            <a:ext cx="81410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Halos projected onto an Einstein ring distort the image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463" y="6207695"/>
            <a:ext cx="3469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Vegetti</a:t>
            </a:r>
            <a:r>
              <a:rPr lang="en-US" dirty="0">
                <a:solidFill>
                  <a:srgbClr val="008000"/>
                </a:solidFill>
              </a:rPr>
              <a:t> &amp; Koopmans ‘09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</p:spTree>
    <p:extLst>
      <p:ext uri="{BB962C8B-B14F-4D97-AF65-F5344CB8AC3E}">
        <p14:creationId xmlns:p14="http://schemas.microsoft.com/office/powerpoint/2010/main" val="206014077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2425" y="1284288"/>
            <a:ext cx="5024438" cy="506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2" name="Text Box 2"/>
          <p:cNvSpPr txBox="1">
            <a:spLocks noChangeArrowheads="1"/>
          </p:cNvSpPr>
          <p:nvPr/>
        </p:nvSpPr>
        <p:spPr bwMode="auto">
          <a:xfrm>
            <a:off x="2603500" y="127000"/>
            <a:ext cx="6243638" cy="10033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200">
                <a:solidFill>
                  <a:srgbClr val="FF0000"/>
                </a:solidFill>
              </a:rPr>
              <a:t>Luminosity Function of Local Group Satellites</a:t>
            </a:r>
          </a:p>
        </p:txBody>
      </p:sp>
      <p:sp>
        <p:nvSpPr>
          <p:cNvPr id="194563" name="Text Box 7"/>
          <p:cNvSpPr txBox="1">
            <a:spLocks noChangeArrowheads="1"/>
          </p:cNvSpPr>
          <p:nvPr/>
        </p:nvSpPr>
        <p:spPr bwMode="auto">
          <a:xfrm>
            <a:off x="5222875" y="3332163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endParaRPr lang="en-GB" sz="1600">
              <a:solidFill>
                <a:srgbClr val="000000"/>
              </a:solidFill>
            </a:endParaRPr>
          </a:p>
        </p:txBody>
      </p:sp>
      <p:sp>
        <p:nvSpPr>
          <p:cNvPr id="194564" name="Text Box 10"/>
          <p:cNvSpPr txBox="1">
            <a:spLocks noChangeArrowheads="1"/>
          </p:cNvSpPr>
          <p:nvPr/>
        </p:nvSpPr>
        <p:spPr bwMode="auto">
          <a:xfrm>
            <a:off x="7678738" y="4492625"/>
            <a:ext cx="9540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1600" b="1">
                <a:solidFill>
                  <a:srgbClr val="FF0000"/>
                </a:solidFill>
              </a:rPr>
              <a:t>LG data</a:t>
            </a:r>
          </a:p>
        </p:txBody>
      </p:sp>
      <p:grpSp>
        <p:nvGrpSpPr>
          <p:cNvPr id="194565" name="Group 43"/>
          <p:cNvGrpSpPr>
            <a:grpSpLocks/>
          </p:cNvGrpSpPr>
          <p:nvPr/>
        </p:nvGrpSpPr>
        <p:grpSpPr bwMode="auto">
          <a:xfrm>
            <a:off x="-276225" y="2280567"/>
            <a:ext cx="4608513" cy="3668713"/>
            <a:chOff x="4310242" y="3987820"/>
            <a:chExt cx="4608343" cy="3669074"/>
          </a:xfrm>
        </p:grpSpPr>
        <p:grpSp>
          <p:nvGrpSpPr>
            <p:cNvPr id="194573" name="Group 5"/>
            <p:cNvGrpSpPr>
              <a:grpSpLocks/>
            </p:cNvGrpSpPr>
            <p:nvPr/>
          </p:nvGrpSpPr>
          <p:grpSpPr bwMode="auto">
            <a:xfrm>
              <a:off x="4459289" y="3987820"/>
              <a:ext cx="4459296" cy="2436823"/>
              <a:chOff x="2809" y="2464"/>
              <a:chExt cx="2809" cy="1535"/>
            </a:xfrm>
          </p:grpSpPr>
          <p:sp>
            <p:nvSpPr>
              <p:cNvPr id="194575" name="Text Box 6"/>
              <p:cNvSpPr txBox="1">
                <a:spLocks noChangeArrowheads="1"/>
              </p:cNvSpPr>
              <p:nvPr/>
            </p:nvSpPr>
            <p:spPr bwMode="auto">
              <a:xfrm>
                <a:off x="2904" y="2464"/>
                <a:ext cx="2714" cy="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marL="123825" indent="-123825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r>
                  <a:rPr lang="en-GB" dirty="0">
                    <a:solidFill>
                      <a:srgbClr val="000000"/>
                    </a:solidFill>
                  </a:rPr>
                  <a:t> Median model </a:t>
                </a:r>
                <a:r>
                  <a:rPr lang="en-US" dirty="0">
                    <a:solidFill>
                      <a:srgbClr val="FF0000"/>
                    </a:solidFill>
                    <a:sym typeface="Wingdings" charset="0"/>
                  </a:rPr>
                  <a:t></a:t>
                </a:r>
                <a:r>
                  <a:rPr lang="en-GB" dirty="0">
                    <a:solidFill>
                      <a:srgbClr val="000000"/>
                    </a:solidFill>
                  </a:rPr>
                  <a:t> correct </a:t>
                </a:r>
                <a:r>
                  <a:rPr lang="en-GB" dirty="0" err="1">
                    <a:solidFill>
                      <a:srgbClr val="000000"/>
                    </a:solidFill>
                  </a:rPr>
                  <a:t>abund</a:t>
                </a:r>
                <a:r>
                  <a:rPr lang="en-GB" dirty="0">
                    <a:solidFill>
                      <a:srgbClr val="000000"/>
                    </a:solidFill>
                  </a:rPr>
                  <a:t>. of </a:t>
                </a:r>
                <a:r>
                  <a:rPr lang="en-GB" dirty="0" err="1">
                    <a:solidFill>
                      <a:srgbClr val="000000"/>
                    </a:solidFill>
                  </a:rPr>
                  <a:t>sats</a:t>
                </a:r>
                <a:r>
                  <a:rPr lang="en-GB" dirty="0">
                    <a:solidFill>
                      <a:srgbClr val="000000"/>
                    </a:solidFill>
                  </a:rPr>
                  <a:t> brighter than  M</a:t>
                </a:r>
                <a:r>
                  <a:rPr lang="en-GB" baseline="-33000" dirty="0">
                    <a:solidFill>
                      <a:srgbClr val="000000"/>
                    </a:solidFill>
                  </a:rPr>
                  <a:t>V</a:t>
                </a:r>
                <a:r>
                  <a:rPr lang="en-GB" dirty="0">
                    <a:solidFill>
                      <a:srgbClr val="000000"/>
                    </a:solidFill>
                  </a:rPr>
                  <a:t>=-9 and </a:t>
                </a:r>
                <a:r>
                  <a:rPr lang="en-GB" dirty="0" err="1">
                    <a:solidFill>
                      <a:srgbClr val="000000"/>
                    </a:solidFill>
                  </a:rPr>
                  <a:t>V</a:t>
                </a:r>
                <a:r>
                  <a:rPr lang="en-GB" baseline="-25000" dirty="0" err="1">
                    <a:solidFill>
                      <a:srgbClr val="000000"/>
                    </a:solidFill>
                  </a:rPr>
                  <a:t>cir</a:t>
                </a:r>
                <a:r>
                  <a:rPr lang="en-GB" baseline="-25000" dirty="0">
                    <a:solidFill>
                      <a:srgbClr val="000000"/>
                    </a:solidFill>
                  </a:rPr>
                  <a:t> </a:t>
                </a:r>
                <a:r>
                  <a:rPr lang="en-GB" dirty="0">
                    <a:solidFill>
                      <a:srgbClr val="000000"/>
                    </a:solidFill>
                  </a:rPr>
                  <a:t>&gt; 12 km/s</a:t>
                </a:r>
              </a:p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endParaRPr lang="en-GB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94576" name="Text Box 7"/>
              <p:cNvSpPr txBox="1">
                <a:spLocks noChangeArrowheads="1"/>
              </p:cNvSpPr>
              <p:nvPr/>
            </p:nvSpPr>
            <p:spPr bwMode="auto">
              <a:xfrm>
                <a:off x="2809" y="3475"/>
                <a:ext cx="2769" cy="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FF0000"/>
                  </a:buClr>
                  <a:buSzPct val="150000"/>
                </a:pPr>
                <a:r>
                  <a:rPr lang="en-GB" dirty="0">
                    <a:solidFill>
                      <a:srgbClr val="800000"/>
                    </a:solidFill>
                  </a:rPr>
                  <a:t> Model predicts many, as yet undiscovered, faint satellites</a:t>
                </a:r>
              </a:p>
            </p:txBody>
          </p:sp>
        </p:grpSp>
        <p:sp>
          <p:nvSpPr>
            <p:cNvPr id="194574" name="Text Box 7"/>
            <p:cNvSpPr txBox="1">
              <a:spLocks noChangeArrowheads="1"/>
            </p:cNvSpPr>
            <p:nvPr/>
          </p:nvSpPr>
          <p:spPr bwMode="auto">
            <a:xfrm>
              <a:off x="4310242" y="6825897"/>
              <a:ext cx="439578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FF0000"/>
                </a:buClr>
                <a:buSzPct val="150000"/>
              </a:pPr>
              <a:r>
                <a:rPr lang="en-GB" dirty="0">
                  <a:solidFill>
                    <a:srgbClr val="000000"/>
                  </a:solidFill>
                </a:rPr>
                <a:t> LMC/SMC should be rare (~10% of cases)</a:t>
              </a:r>
            </a:p>
          </p:txBody>
        </p:sp>
      </p:grpSp>
      <p:sp>
        <p:nvSpPr>
          <p:cNvPr id="194566" name="Rectangle 45"/>
          <p:cNvSpPr>
            <a:spLocks noChangeArrowheads="1"/>
          </p:cNvSpPr>
          <p:nvPr/>
        </p:nvSpPr>
        <p:spPr bwMode="auto">
          <a:xfrm>
            <a:off x="4811713" y="2895600"/>
            <a:ext cx="1358900" cy="103188"/>
          </a:xfrm>
          <a:prstGeom prst="rect">
            <a:avLst/>
          </a:prstGeom>
          <a:solidFill>
            <a:srgbClr val="FFFFFF"/>
          </a:solidFill>
          <a:ln w="38100">
            <a:solidFill>
              <a:srgbClr val="FFFFFF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94567" name="Group 27"/>
          <p:cNvGrpSpPr>
            <a:grpSpLocks/>
          </p:cNvGrpSpPr>
          <p:nvPr/>
        </p:nvGrpSpPr>
        <p:grpSpPr bwMode="auto">
          <a:xfrm>
            <a:off x="6405563" y="1095375"/>
            <a:ext cx="2557462" cy="3751263"/>
            <a:chOff x="5894115" y="824011"/>
            <a:chExt cx="2557060" cy="3752173"/>
          </a:xfrm>
        </p:grpSpPr>
        <p:cxnSp>
          <p:nvCxnSpPr>
            <p:cNvPr id="194569" name="Straight Connector 28"/>
            <p:cNvCxnSpPr>
              <a:cxnSpLocks noChangeShapeType="1"/>
            </p:cNvCxnSpPr>
            <p:nvPr/>
          </p:nvCxnSpPr>
          <p:spPr bwMode="auto">
            <a:xfrm rot="16200000" flipH="1">
              <a:off x="5757716" y="1882726"/>
              <a:ext cx="3752173" cy="163474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94570" name="Group 39"/>
            <p:cNvGrpSpPr>
              <a:grpSpLocks/>
            </p:cNvGrpSpPr>
            <p:nvPr/>
          </p:nvGrpSpPr>
          <p:grpSpPr bwMode="auto">
            <a:xfrm>
              <a:off x="5894115" y="1537491"/>
              <a:ext cx="1462363" cy="921712"/>
              <a:chOff x="4934559" y="3094123"/>
              <a:chExt cx="1462363" cy="921712"/>
            </a:xfrm>
          </p:grpSpPr>
          <p:cxnSp>
            <p:nvCxnSpPr>
              <p:cNvPr id="194571" name="Straight Arrow Connector 30"/>
              <p:cNvCxnSpPr>
                <a:cxnSpLocks noChangeShapeType="1"/>
              </p:cNvCxnSpPr>
              <p:nvPr/>
            </p:nvCxnSpPr>
            <p:spPr bwMode="auto">
              <a:xfrm>
                <a:off x="5900658" y="3753034"/>
                <a:ext cx="496264" cy="26280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4572" name="TextBox 31"/>
              <p:cNvSpPr txBox="1">
                <a:spLocks noChangeArrowheads="1"/>
              </p:cNvSpPr>
              <p:nvPr/>
            </p:nvSpPr>
            <p:spPr bwMode="auto">
              <a:xfrm>
                <a:off x="4934559" y="3094123"/>
                <a:ext cx="1427192" cy="6155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>
                    <a:solidFill>
                      <a:srgbClr val="000000"/>
                    </a:solidFill>
                  </a:rPr>
                  <a:t>dark halos </a:t>
                </a:r>
                <a:r>
                  <a:rPr lang="en-US" sz="1600">
                    <a:solidFill>
                      <a:srgbClr val="000000"/>
                    </a:solidFill>
                  </a:rPr>
                  <a:t>(const M/L) </a:t>
                </a:r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194568" name="Text Box 11"/>
          <p:cNvSpPr txBox="1">
            <a:spLocks noChangeArrowheads="1"/>
          </p:cNvSpPr>
          <p:nvPr/>
        </p:nvSpPr>
        <p:spPr bwMode="auto">
          <a:xfrm>
            <a:off x="35496" y="6354469"/>
            <a:ext cx="6652294" cy="530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Benson, Frenk, </a:t>
            </a:r>
            <a:r>
              <a:rPr lang="en-GB" sz="1800" dirty="0" err="1">
                <a:solidFill>
                  <a:srgbClr val="006600"/>
                </a:solidFill>
              </a:rPr>
              <a:t>Lacey</a:t>
            </a:r>
            <a:r>
              <a:rPr lang="en-GB" sz="1800" dirty="0">
                <a:solidFill>
                  <a:srgbClr val="006600"/>
                </a:solidFill>
              </a:rPr>
              <a:t>, Baugh &amp; Cole ’02</a:t>
            </a:r>
          </a:p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(see also Kauffman+ ’93, Bullock+ ’00, Somerville ‘02)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D0DA670-3DB2-AA4B-9171-D825D3726543}"/>
              </a:ext>
            </a:extLst>
          </p:cNvPr>
          <p:cNvSpPr txBox="1"/>
          <p:nvPr/>
        </p:nvSpPr>
        <p:spPr>
          <a:xfrm>
            <a:off x="0" y="1196752"/>
            <a:ext cx="4181767" cy="830997"/>
          </a:xfrm>
          <a:prstGeom prst="rect">
            <a:avLst/>
          </a:prstGeom>
          <a:solidFill>
            <a:srgbClr val="FFC000">
              <a:alpha val="88000"/>
            </a:srgbClr>
          </a:solidFill>
          <a:ln w="190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dirty="0"/>
              <a:t>Include effects of reionization and SN feedback</a:t>
            </a:r>
          </a:p>
        </p:txBody>
      </p:sp>
    </p:spTree>
    <p:extLst>
      <p:ext uri="{BB962C8B-B14F-4D97-AF65-F5344CB8AC3E}">
        <p14:creationId xmlns:p14="http://schemas.microsoft.com/office/powerpoint/2010/main" val="1610684125"/>
      </p:ext>
    </p:extLst>
  </p:cSld>
  <p:clrMapOvr>
    <a:masterClrMapping/>
  </p:clrMapOvr>
  <p:transition>
    <p:zoom/>
  </p:transition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residuals_10^10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9080" y="1772816"/>
            <a:ext cx="4663440" cy="4663440"/>
          </a:xfrm>
          <a:prstGeom prst="rect">
            <a:avLst/>
          </a:prstGeom>
        </p:spPr>
      </p:pic>
      <p:pic>
        <p:nvPicPr>
          <p:cNvPr id="3" name="Picture 2" descr="image_10^10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512" y="1776184"/>
            <a:ext cx="4663440" cy="4663440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63688" y="1588730"/>
            <a:ext cx="897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0090"/>
                </a:solidFill>
              </a:rPr>
              <a:t>Image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012160" y="1628800"/>
            <a:ext cx="13109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0090"/>
                </a:solidFill>
              </a:rPr>
              <a:t>Residuals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642430" y="1052736"/>
            <a:ext cx="8106034" cy="461665"/>
            <a:chOff x="642430" y="1052736"/>
            <a:chExt cx="8106034" cy="461665"/>
          </a:xfrm>
        </p:grpSpPr>
        <p:sp>
          <p:nvSpPr>
            <p:cNvPr id="5" name="TextBox 4"/>
            <p:cNvSpPr txBox="1"/>
            <p:nvPr/>
          </p:nvSpPr>
          <p:spPr>
            <a:xfrm>
              <a:off x="4947423" y="1052736"/>
              <a:ext cx="380104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dirty="0"/>
                <a:t>10</a:t>
              </a:r>
              <a:r>
                <a:rPr lang="en-US" baseline="30000" dirty="0"/>
                <a:t>10</a:t>
              </a:r>
              <a:r>
                <a:rPr lang="en-US" dirty="0"/>
                <a:t>M</a:t>
              </a:r>
              <a:r>
                <a:rPr lang="en-US" baseline="-25000" dirty="0"/>
                <a:t>o</a:t>
              </a:r>
              <a:r>
                <a:rPr lang="en-US" dirty="0"/>
                <a:t> halo – </a:t>
              </a:r>
              <a:r>
                <a:rPr lang="en-US" dirty="0">
                  <a:solidFill>
                    <a:srgbClr val="FF0000"/>
                  </a:solidFill>
                </a:rPr>
                <a:t>easy to spot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42430" y="1095127"/>
              <a:ext cx="36013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90"/>
                  </a:solidFill>
                </a:rPr>
                <a:t>HST “data”: </a:t>
              </a:r>
              <a:r>
                <a:rPr lang="en-US" sz="2000" dirty="0" err="1">
                  <a:solidFill>
                    <a:srgbClr val="000090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90"/>
                  </a:solidFill>
                </a:rPr>
                <a:t>source</a:t>
              </a:r>
              <a:r>
                <a:rPr lang="en-US" sz="2000" dirty="0">
                  <a:solidFill>
                    <a:srgbClr val="000090"/>
                  </a:solidFill>
                </a:rPr>
                <a:t>=1; </a:t>
              </a:r>
              <a:r>
                <a:rPr lang="en-US" sz="2000" dirty="0" err="1">
                  <a:solidFill>
                    <a:srgbClr val="000090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90"/>
                  </a:solidFill>
                </a:rPr>
                <a:t>lens</a:t>
              </a:r>
              <a:r>
                <a:rPr lang="en-US" sz="2000" dirty="0">
                  <a:solidFill>
                    <a:srgbClr val="000090"/>
                  </a:solidFill>
                </a:rPr>
                <a:t>=0.2</a:t>
              </a: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553033" y="6351711"/>
            <a:ext cx="24797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8000"/>
                </a:solidFill>
              </a:rPr>
              <a:t>He, Li, CSF et al ‘19</a:t>
            </a:r>
          </a:p>
        </p:txBody>
      </p:sp>
    </p:spTree>
    <p:extLst>
      <p:ext uri="{BB962C8B-B14F-4D97-AF65-F5344CB8AC3E}">
        <p14:creationId xmlns:p14="http://schemas.microsoft.com/office/powerpoint/2010/main" val="1734103253"/>
      </p:ext>
    </p:extLst>
  </p:cSld>
  <p:clrMapOvr>
    <a:masterClrMapping/>
  </p:clrMapOvr>
  <p:transition>
    <p:zoom/>
  </p:transition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-36000" y="1588730"/>
            <a:ext cx="9288520" cy="4849510"/>
            <a:chOff x="-36000" y="1588730"/>
            <a:chExt cx="9288520" cy="4849510"/>
          </a:xfrm>
        </p:grpSpPr>
        <p:pic>
          <p:nvPicPr>
            <p:cNvPr id="2" name="Picture 1" descr="residuals_10^7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89080" y="1771200"/>
              <a:ext cx="4663440" cy="4663440"/>
            </a:xfrm>
            <a:prstGeom prst="rect">
              <a:avLst/>
            </a:prstGeom>
          </p:spPr>
        </p:pic>
        <p:pic>
          <p:nvPicPr>
            <p:cNvPr id="3" name="Picture 2" descr="image_10^7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36000" y="1774800"/>
              <a:ext cx="4663440" cy="4663440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1763688" y="1588730"/>
              <a:ext cx="89750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90"/>
                  </a:solidFill>
                </a:rPr>
                <a:t>Image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012160" y="1628800"/>
              <a:ext cx="131090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90"/>
                  </a:solidFill>
                </a:rPr>
                <a:t>Residuals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42430" y="1052736"/>
            <a:ext cx="8466074" cy="461665"/>
            <a:chOff x="642430" y="1052736"/>
            <a:chExt cx="8466074" cy="461665"/>
          </a:xfrm>
        </p:grpSpPr>
        <p:sp>
          <p:nvSpPr>
            <p:cNvPr id="9" name="TextBox 8"/>
            <p:cNvSpPr txBox="1"/>
            <p:nvPr/>
          </p:nvSpPr>
          <p:spPr>
            <a:xfrm>
              <a:off x="4191773" y="1052736"/>
              <a:ext cx="4916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dirty="0"/>
                <a:t>10</a:t>
              </a:r>
              <a:r>
                <a:rPr lang="en-US" baseline="30000" dirty="0"/>
                <a:t>7</a:t>
              </a:r>
              <a:r>
                <a:rPr lang="en-US" dirty="0"/>
                <a:t> M</a:t>
              </a:r>
              <a:r>
                <a:rPr lang="en-US" baseline="-25000" dirty="0"/>
                <a:t>o</a:t>
              </a:r>
              <a:r>
                <a:rPr lang="en-US" dirty="0"/>
                <a:t> halo – </a:t>
              </a:r>
              <a:r>
                <a:rPr lang="en-US" dirty="0">
                  <a:solidFill>
                    <a:srgbClr val="FF0000"/>
                  </a:solidFill>
                </a:rPr>
                <a:t>NOT so easy to spot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42430" y="1095127"/>
              <a:ext cx="36013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90"/>
                  </a:solidFill>
                </a:rPr>
                <a:t>HST “data”: </a:t>
              </a:r>
              <a:r>
                <a:rPr lang="en-US" sz="2000" dirty="0" err="1">
                  <a:solidFill>
                    <a:srgbClr val="000090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90"/>
                  </a:solidFill>
                </a:rPr>
                <a:t>source</a:t>
              </a:r>
              <a:r>
                <a:rPr lang="en-US" sz="2000" dirty="0">
                  <a:solidFill>
                    <a:srgbClr val="000090"/>
                  </a:solidFill>
                </a:rPr>
                <a:t>=1; </a:t>
              </a:r>
              <a:r>
                <a:rPr lang="en-US" sz="2000" dirty="0" err="1">
                  <a:solidFill>
                    <a:srgbClr val="000090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90"/>
                  </a:solidFill>
                </a:rPr>
                <a:t>lens</a:t>
              </a:r>
              <a:r>
                <a:rPr lang="en-US" sz="2000" dirty="0">
                  <a:solidFill>
                    <a:srgbClr val="000090"/>
                  </a:solidFill>
                </a:rPr>
                <a:t>=0.2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553033" y="6351711"/>
            <a:ext cx="24797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8000"/>
                </a:solidFill>
              </a:rPr>
              <a:t>He, Li, CSF et al ‘19</a:t>
            </a:r>
          </a:p>
        </p:txBody>
      </p:sp>
    </p:spTree>
    <p:extLst>
      <p:ext uri="{BB962C8B-B14F-4D97-AF65-F5344CB8AC3E}">
        <p14:creationId xmlns:p14="http://schemas.microsoft.com/office/powerpoint/2010/main" val="1929504448"/>
      </p:ext>
    </p:extLst>
  </p:cSld>
  <p:clrMapOvr>
    <a:masterClrMapping/>
  </p:clrMapOvr>
  <p:transition>
    <p:zoom/>
  </p:transition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3433408" y="1127193"/>
            <a:ext cx="5596929" cy="5019332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8397" y="172480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51436" y="1196752"/>
            <a:ext cx="81410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Halos projected onto an Einstein ring distort the image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463" y="6162204"/>
            <a:ext cx="3469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Vegetti</a:t>
            </a:r>
            <a:r>
              <a:rPr lang="en-US" dirty="0">
                <a:solidFill>
                  <a:srgbClr val="008000"/>
                </a:solidFill>
              </a:rPr>
              <a:t> &amp; Koopmans ‘09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-36512" y="2636912"/>
            <a:ext cx="4033570" cy="2033951"/>
            <a:chOff x="29322" y="2838064"/>
            <a:chExt cx="4033570" cy="2033951"/>
          </a:xfrm>
        </p:grpSpPr>
        <p:sp>
          <p:nvSpPr>
            <p:cNvPr id="7" name="TextBox 6"/>
            <p:cNvSpPr txBox="1"/>
            <p:nvPr/>
          </p:nvSpPr>
          <p:spPr>
            <a:xfrm>
              <a:off x="29322" y="2838064"/>
              <a:ext cx="403357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If WDM is right, should find </a:t>
              </a:r>
              <a:r>
                <a:rPr lang="en-US" dirty="0">
                  <a:solidFill>
                    <a:srgbClr val="3366FF"/>
                  </a:solidFill>
                </a:rPr>
                <a:t>NO</a:t>
              </a:r>
              <a:r>
                <a:rPr lang="en-US" dirty="0">
                  <a:solidFill>
                    <a:srgbClr val="FFFFFF"/>
                  </a:solidFill>
                </a:rPr>
                <a:t> small halos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9322" y="4041018"/>
              <a:ext cx="403357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If CDM is right, should find </a:t>
              </a:r>
              <a:r>
                <a:rPr lang="en-US" dirty="0">
                  <a:solidFill>
                    <a:srgbClr val="3366FF"/>
                  </a:solidFill>
                </a:rPr>
                <a:t>MANY </a:t>
              </a:r>
              <a:r>
                <a:rPr lang="en-US" dirty="0">
                  <a:solidFill>
                    <a:srgbClr val="FFFFFF"/>
                  </a:solidFill>
                </a:rPr>
                <a:t>small halos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2205431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334911" y="172654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1520" y="6309320"/>
            <a:ext cx="29351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Vegetti</a:t>
            </a:r>
            <a:r>
              <a:rPr lang="en-US" sz="2000" dirty="0">
                <a:solidFill>
                  <a:srgbClr val="008000"/>
                </a:solidFill>
              </a:rPr>
              <a:t> &amp; Koopmans ‘09</a:t>
            </a:r>
          </a:p>
        </p:txBody>
      </p:sp>
      <p:pic>
        <p:nvPicPr>
          <p:cNvPr id="2" name="Picture 1" descr="fig6b.ps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00" t="29741" r="5701" b="36217"/>
          <a:stretch/>
        </p:blipFill>
        <p:spPr>
          <a:xfrm>
            <a:off x="52816" y="1823102"/>
            <a:ext cx="9123919" cy="445130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803722" y="1484784"/>
            <a:ext cx="64406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FF0000"/>
                </a:solidFill>
              </a:rPr>
              <a:t>Can detect </a:t>
            </a:r>
            <a:r>
              <a:rPr lang="en-US" dirty="0" err="1">
                <a:solidFill>
                  <a:srgbClr val="FF0000"/>
                </a:solidFill>
              </a:rPr>
              <a:t>subhalos</a:t>
            </a:r>
            <a:r>
              <a:rPr lang="en-US" dirty="0">
                <a:solidFill>
                  <a:srgbClr val="FF0000"/>
                </a:solidFill>
              </a:rPr>
              <a:t> as small as 10</a:t>
            </a:r>
            <a:r>
              <a:rPr lang="en-US" baseline="30000" dirty="0">
                <a:solidFill>
                  <a:srgbClr val="FF0000"/>
                </a:solidFill>
              </a:rPr>
              <a:t>7 </a:t>
            </a:r>
            <a:r>
              <a:rPr lang="en-US" dirty="0">
                <a:solidFill>
                  <a:srgbClr val="FF0000"/>
                </a:solidFill>
              </a:rPr>
              <a:t> – 10</a:t>
            </a:r>
            <a:r>
              <a:rPr lang="en-US" baseline="30000" dirty="0">
                <a:solidFill>
                  <a:srgbClr val="FF0000"/>
                </a:solidFill>
              </a:rPr>
              <a:t>8</a:t>
            </a:r>
            <a:r>
              <a:rPr lang="en-US" dirty="0">
                <a:solidFill>
                  <a:srgbClr val="FF0000"/>
                </a:solidFill>
              </a:rPr>
              <a:t>M</a:t>
            </a:r>
            <a:r>
              <a:rPr lang="en-US" baseline="-25000" dirty="0">
                <a:solidFill>
                  <a:srgbClr val="FF0000"/>
                </a:solidFill>
              </a:rPr>
              <a:t>o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83768" y="2907217"/>
            <a:ext cx="4248472" cy="830997"/>
          </a:xfrm>
          <a:prstGeom prst="rect">
            <a:avLst/>
          </a:prstGeom>
          <a:solidFill>
            <a:srgbClr val="3366FF">
              <a:alpha val="90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dirty="0">
                <a:solidFill>
                  <a:srgbClr val="000000"/>
                </a:solidFill>
              </a:rPr>
              <a:t>If WDM is right, should find </a:t>
            </a:r>
            <a:r>
              <a:rPr lang="en-US" dirty="0">
                <a:solidFill>
                  <a:srgbClr val="800000"/>
                </a:solidFill>
              </a:rPr>
              <a:t>NO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90"/>
                </a:solidFill>
              </a:rPr>
              <a:t>10</a:t>
            </a:r>
            <a:r>
              <a:rPr lang="en-US" baseline="30000" dirty="0">
                <a:solidFill>
                  <a:srgbClr val="000090"/>
                </a:solidFill>
              </a:rPr>
              <a:t>7 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000000"/>
                </a:solidFill>
              </a:rPr>
              <a:t> halos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27784" y="4110171"/>
            <a:ext cx="4033570" cy="830997"/>
          </a:xfrm>
          <a:prstGeom prst="rect">
            <a:avLst/>
          </a:prstGeom>
          <a:solidFill>
            <a:srgbClr val="3366FF">
              <a:alpha val="90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dirty="0"/>
              <a:t>If CDM is right, should find </a:t>
            </a:r>
            <a:r>
              <a:rPr lang="en-US" dirty="0">
                <a:solidFill>
                  <a:srgbClr val="800000"/>
                </a:solidFill>
              </a:rPr>
              <a:t>MANY </a:t>
            </a:r>
            <a:r>
              <a:rPr lang="en-US" dirty="0">
                <a:solidFill>
                  <a:srgbClr val="000090"/>
                </a:solidFill>
              </a:rPr>
              <a:t>10</a:t>
            </a:r>
            <a:r>
              <a:rPr lang="en-US" baseline="30000" dirty="0">
                <a:solidFill>
                  <a:srgbClr val="000090"/>
                </a:solidFill>
              </a:rPr>
              <a:t>7 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800000"/>
                </a:solidFill>
              </a:rPr>
              <a:t> </a:t>
            </a:r>
            <a:r>
              <a:rPr lang="en-US" dirty="0"/>
              <a:t>halos</a:t>
            </a:r>
          </a:p>
        </p:txBody>
      </p:sp>
    </p:spTree>
    <p:extLst>
      <p:ext uri="{BB962C8B-B14F-4D97-AF65-F5344CB8AC3E}">
        <p14:creationId xmlns:p14="http://schemas.microsoft.com/office/powerpoint/2010/main" val="1068164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  <p:bldP spid="10" grpId="1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36000" y="1771200"/>
            <a:ext cx="9288520" cy="4667040"/>
            <a:chOff x="-36000" y="1771200"/>
            <a:chExt cx="9288520" cy="4667040"/>
          </a:xfrm>
        </p:grpSpPr>
        <p:pic>
          <p:nvPicPr>
            <p:cNvPr id="11" name="Picture 10" descr="residuals_10^7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89080" y="1771200"/>
              <a:ext cx="4663440" cy="4663440"/>
            </a:xfrm>
            <a:prstGeom prst="rect">
              <a:avLst/>
            </a:prstGeom>
          </p:spPr>
        </p:pic>
        <p:pic>
          <p:nvPicPr>
            <p:cNvPr id="12" name="Picture 11" descr="image_10^7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36000" y="1774800"/>
              <a:ext cx="4663440" cy="4663440"/>
            </a:xfrm>
            <a:prstGeom prst="rect">
              <a:avLst/>
            </a:prstGeom>
          </p:spPr>
        </p:pic>
      </p:grp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334911" y="172654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619672" y="1527175"/>
            <a:ext cx="64406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FF0000"/>
                </a:solidFill>
              </a:rPr>
              <a:t>Can detect </a:t>
            </a:r>
            <a:r>
              <a:rPr lang="en-US" dirty="0" err="1">
                <a:solidFill>
                  <a:srgbClr val="FF0000"/>
                </a:solidFill>
              </a:rPr>
              <a:t>subhalos</a:t>
            </a:r>
            <a:r>
              <a:rPr lang="en-US" dirty="0">
                <a:solidFill>
                  <a:srgbClr val="FF0000"/>
                </a:solidFill>
              </a:rPr>
              <a:t> as small as 10</a:t>
            </a:r>
            <a:r>
              <a:rPr lang="en-US" baseline="30000" dirty="0">
                <a:solidFill>
                  <a:srgbClr val="FF0000"/>
                </a:solidFill>
              </a:rPr>
              <a:t>7 </a:t>
            </a:r>
            <a:r>
              <a:rPr lang="en-US" dirty="0">
                <a:solidFill>
                  <a:srgbClr val="FF0000"/>
                </a:solidFill>
              </a:rPr>
              <a:t> – 10</a:t>
            </a:r>
            <a:r>
              <a:rPr lang="en-US" baseline="30000" dirty="0">
                <a:solidFill>
                  <a:srgbClr val="FF0000"/>
                </a:solidFill>
              </a:rPr>
              <a:t>8 </a:t>
            </a:r>
            <a:r>
              <a:rPr lang="en-US" dirty="0">
                <a:solidFill>
                  <a:srgbClr val="FF0000"/>
                </a:solidFill>
              </a:rPr>
              <a:t>M</a:t>
            </a:r>
            <a:r>
              <a:rPr lang="en-US" baseline="-25000" dirty="0">
                <a:solidFill>
                  <a:srgbClr val="FF0000"/>
                </a:solidFill>
              </a:rPr>
              <a:t>o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83768" y="2907217"/>
            <a:ext cx="4248472" cy="830997"/>
          </a:xfrm>
          <a:prstGeom prst="rect">
            <a:avLst/>
          </a:prstGeom>
          <a:solidFill>
            <a:srgbClr val="3366FF">
              <a:alpha val="90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dirty="0">
                <a:solidFill>
                  <a:srgbClr val="000000"/>
                </a:solidFill>
              </a:rPr>
              <a:t>If WDM is right, should find </a:t>
            </a:r>
            <a:r>
              <a:rPr lang="en-US" dirty="0">
                <a:solidFill>
                  <a:srgbClr val="800000"/>
                </a:solidFill>
              </a:rPr>
              <a:t>NO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90"/>
                </a:solidFill>
              </a:rPr>
              <a:t>10</a:t>
            </a:r>
            <a:r>
              <a:rPr lang="en-US" baseline="30000" dirty="0">
                <a:solidFill>
                  <a:srgbClr val="000090"/>
                </a:solidFill>
              </a:rPr>
              <a:t>7 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000000"/>
                </a:solidFill>
              </a:rPr>
              <a:t> halos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27784" y="4110171"/>
            <a:ext cx="4033570" cy="830997"/>
          </a:xfrm>
          <a:prstGeom prst="rect">
            <a:avLst/>
          </a:prstGeom>
          <a:solidFill>
            <a:srgbClr val="3366FF">
              <a:alpha val="90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dirty="0"/>
              <a:t>If CDM is right, should find </a:t>
            </a:r>
            <a:r>
              <a:rPr lang="en-US" dirty="0">
                <a:solidFill>
                  <a:srgbClr val="800000"/>
                </a:solidFill>
              </a:rPr>
              <a:t>MANY </a:t>
            </a:r>
            <a:r>
              <a:rPr lang="en-US" dirty="0">
                <a:solidFill>
                  <a:srgbClr val="000090"/>
                </a:solidFill>
              </a:rPr>
              <a:t>10</a:t>
            </a:r>
            <a:r>
              <a:rPr lang="en-US" baseline="30000" dirty="0">
                <a:solidFill>
                  <a:srgbClr val="000090"/>
                </a:solidFill>
              </a:rPr>
              <a:t>7 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800000"/>
                </a:solidFill>
              </a:rPr>
              <a:t> </a:t>
            </a:r>
            <a:r>
              <a:rPr lang="en-US" dirty="0"/>
              <a:t>halos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53033" y="6351711"/>
            <a:ext cx="24797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8000"/>
                </a:solidFill>
              </a:rPr>
              <a:t>He, Li, CSF et al ‘19</a:t>
            </a:r>
          </a:p>
        </p:txBody>
      </p:sp>
    </p:spTree>
    <p:extLst>
      <p:ext uri="{BB962C8B-B14F-4D97-AF65-F5344CB8AC3E}">
        <p14:creationId xmlns:p14="http://schemas.microsoft.com/office/powerpoint/2010/main" val="123836944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5004048" y="980728"/>
            <a:ext cx="3753666" cy="336629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8397" y="172480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1412776"/>
            <a:ext cx="493204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90"/>
                </a:solidFill>
              </a:rPr>
              <a:t>Two important considerations</a:t>
            </a:r>
            <a:r>
              <a:rPr lang="en-US" dirty="0">
                <a:solidFill>
                  <a:srgbClr val="000000"/>
                </a:solidFill>
              </a:rPr>
              <a:t>:</a:t>
            </a:r>
          </a:p>
          <a:p>
            <a:pPr>
              <a:buClr>
                <a:srgbClr val="000000"/>
              </a:buClr>
              <a:buFontTx/>
              <a:buNone/>
            </a:pPr>
            <a:endParaRPr lang="en-US" dirty="0">
              <a:solidFill>
                <a:srgbClr val="000000"/>
              </a:solidFill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The central galaxy can destroy       </a:t>
            </a:r>
            <a:r>
              <a:rPr lang="en-US" dirty="0" err="1">
                <a:solidFill>
                  <a:srgbClr val="000000"/>
                </a:solidFill>
              </a:rPr>
              <a:t>subhalos</a:t>
            </a:r>
            <a:endParaRPr lang="en-US" dirty="0">
              <a:solidFill>
                <a:srgbClr val="000000"/>
              </a:solidFill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Both </a:t>
            </a:r>
            <a:r>
              <a:rPr lang="en-US" dirty="0" err="1">
                <a:solidFill>
                  <a:srgbClr val="000000"/>
                </a:solidFill>
              </a:rPr>
              <a:t>subhalos</a:t>
            </a:r>
            <a:r>
              <a:rPr lang="en-US" dirty="0">
                <a:solidFill>
                  <a:srgbClr val="000000"/>
                </a:solidFill>
              </a:rPr>
              <a:t> and line-of-sight projected halos lens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97259" y="4941168"/>
            <a:ext cx="2137825" cy="7489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</a:t>
            </a:r>
            <a:r>
              <a:rPr lang="uk-UA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17</a:t>
            </a:r>
          </a:p>
          <a:p>
            <a:pPr>
              <a:lnSpc>
                <a:spcPct val="80000"/>
              </a:lnSpc>
              <a:buNone/>
            </a:pPr>
            <a:r>
              <a:rPr lang="en-US" sz="2000" dirty="0" err="1">
                <a:solidFill>
                  <a:srgbClr val="008000"/>
                </a:solidFill>
              </a:rPr>
              <a:t>Richings</a:t>
            </a:r>
            <a:r>
              <a:rPr lang="en-US" sz="2000" dirty="0">
                <a:solidFill>
                  <a:srgbClr val="008000"/>
                </a:solidFill>
              </a:rPr>
              <a:t> et al ‘17</a:t>
            </a:r>
          </a:p>
        </p:txBody>
      </p:sp>
    </p:spTree>
    <p:extLst>
      <p:ext uri="{BB962C8B-B14F-4D97-AF65-F5344CB8AC3E}">
        <p14:creationId xmlns:p14="http://schemas.microsoft.com/office/powerpoint/2010/main" val="303491764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page_4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57" t="4049" r="7899" b="70555"/>
          <a:stretch/>
        </p:blipFill>
        <p:spPr>
          <a:xfrm>
            <a:off x="50800" y="1579101"/>
            <a:ext cx="8984680" cy="4049095"/>
          </a:xfrm>
          <a:prstGeom prst="rect">
            <a:avLst/>
          </a:prstGeom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2123728" y="172654"/>
            <a:ext cx="6895403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Destruction of dark substructures by galactic baryons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55576" y="5661248"/>
            <a:ext cx="3913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Dark matter only simulation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293386" y="5589240"/>
            <a:ext cx="36228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Hydrodynamic simulation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86064" y="6413500"/>
            <a:ext cx="19954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‘17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707904" y="1628800"/>
            <a:ext cx="16171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APOSTLE</a:t>
            </a:r>
          </a:p>
        </p:txBody>
      </p:sp>
    </p:spTree>
    <p:extLst>
      <p:ext uri="{BB962C8B-B14F-4D97-AF65-F5344CB8AC3E}">
        <p14:creationId xmlns:p14="http://schemas.microsoft.com/office/powerpoint/2010/main" val="2025662750"/>
      </p:ext>
    </p:extLst>
  </p:cSld>
  <p:clrMapOvr>
    <a:masterClrMapping/>
  </p:clrMapOvr>
  <p:transition>
    <p:zoom/>
  </p:transition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auto">
          <a:xfrm>
            <a:off x="5292080" y="6381328"/>
            <a:ext cx="3851920" cy="476672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4572001" y="1412776"/>
            <a:ext cx="3945546" cy="4508925"/>
            <a:chOff x="4572001" y="1466754"/>
            <a:chExt cx="3945546" cy="4508925"/>
          </a:xfrm>
        </p:grpSpPr>
        <p:pic>
          <p:nvPicPr>
            <p:cNvPr id="3" name="Picture 2" descr="page_6.pdf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875" t="37267" r="9297" b="30298"/>
            <a:stretch/>
          </p:blipFill>
          <p:spPr>
            <a:xfrm>
              <a:off x="4605063" y="1466754"/>
              <a:ext cx="3912484" cy="4508925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8" name="Rectangle 7"/>
            <p:cNvSpPr/>
            <p:nvPr/>
          </p:nvSpPr>
          <p:spPr bwMode="auto">
            <a:xfrm>
              <a:off x="6228184" y="5589240"/>
              <a:ext cx="936104" cy="288032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1" name="Rectangle 10"/>
            <p:cNvSpPr/>
            <p:nvPr/>
          </p:nvSpPr>
          <p:spPr bwMode="auto">
            <a:xfrm>
              <a:off x="4644008" y="4293096"/>
              <a:ext cx="288032" cy="108012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 rot="16200000">
              <a:off x="3862563" y="4570486"/>
              <a:ext cx="17882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Ratio DM/hydro</a:t>
              </a: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5652120" y="3284984"/>
              <a:ext cx="1008112" cy="36004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153248" y="5517232"/>
              <a:ext cx="10312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 err="1"/>
                <a:t>M</a:t>
              </a:r>
              <a:r>
                <a:rPr lang="en-US" sz="1800" baseline="-25000" dirty="0" err="1"/>
                <a:t>sub</a:t>
              </a:r>
              <a:r>
                <a:rPr lang="en-US" sz="1800" dirty="0"/>
                <a:t>[M</a:t>
              </a:r>
              <a:r>
                <a:rPr lang="en-US" sz="1800" baseline="-25000" dirty="0"/>
                <a:t>o</a:t>
              </a:r>
              <a:r>
                <a:rPr lang="en-US" sz="1800" dirty="0"/>
                <a:t>]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422588" y="3370900"/>
              <a:ext cx="1453668" cy="400110"/>
            </a:xfrm>
            <a:prstGeom prst="rect">
              <a:avLst/>
            </a:prstGeom>
            <a:noFill/>
            <a:ln w="15875">
              <a:solidFill>
                <a:srgbClr val="FF0000"/>
              </a:solidFill>
            </a:ln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/>
                <a:t>50-200 </a:t>
              </a:r>
              <a:r>
                <a:rPr lang="en-US" sz="2000" dirty="0" err="1"/>
                <a:t>kpc</a:t>
              </a:r>
              <a:endParaRPr lang="en-US" sz="2000" dirty="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40538" y="1340768"/>
            <a:ext cx="4043430" cy="4524913"/>
            <a:chOff x="240538" y="1424367"/>
            <a:chExt cx="4043430" cy="4524913"/>
          </a:xfrm>
        </p:grpSpPr>
        <p:pic>
          <p:nvPicPr>
            <p:cNvPr id="2" name="Picture 1" descr="page_6.pdf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417" t="5210" r="50422" b="62240"/>
            <a:stretch/>
          </p:blipFill>
          <p:spPr>
            <a:xfrm>
              <a:off x="240538" y="1424367"/>
              <a:ext cx="4043430" cy="4524913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9" name="Rectangle 8"/>
            <p:cNvSpPr/>
            <p:nvPr/>
          </p:nvSpPr>
          <p:spPr bwMode="auto">
            <a:xfrm>
              <a:off x="1907704" y="5589240"/>
              <a:ext cx="936104" cy="288032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323528" y="4221088"/>
              <a:ext cx="288032" cy="108012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-457917" y="4510470"/>
              <a:ext cx="17882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Ratio DM/hydro</a:t>
              </a: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1259632" y="3212976"/>
              <a:ext cx="1008112" cy="36004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835696" y="5517232"/>
              <a:ext cx="10312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 err="1"/>
                <a:t>M</a:t>
              </a:r>
              <a:r>
                <a:rPr lang="en-US" sz="1800" baseline="-25000" dirty="0" err="1"/>
                <a:t>sub</a:t>
              </a:r>
              <a:r>
                <a:rPr lang="en-US" sz="1800" dirty="0"/>
                <a:t>[M</a:t>
              </a:r>
              <a:r>
                <a:rPr lang="en-US" sz="1800" baseline="-25000" dirty="0"/>
                <a:t>o</a:t>
              </a:r>
              <a:r>
                <a:rPr lang="en-US" sz="1800" dirty="0"/>
                <a:t>]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187624" y="3368583"/>
              <a:ext cx="1168384" cy="400110"/>
            </a:xfrm>
            <a:prstGeom prst="rect">
              <a:avLst/>
            </a:prstGeom>
            <a:noFill/>
            <a:ln w="15875">
              <a:solidFill>
                <a:srgbClr val="FF0000"/>
              </a:solidFill>
            </a:ln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/>
                <a:t>0-10 </a:t>
              </a:r>
              <a:r>
                <a:rPr lang="en-US" sz="2000" dirty="0" err="1"/>
                <a:t>kpc</a:t>
              </a:r>
              <a:endParaRPr lang="en-US" sz="2000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6948264" y="6425718"/>
            <a:ext cx="19954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‘17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475656" y="1628800"/>
            <a:ext cx="58353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0090"/>
                </a:solidFill>
              </a:rPr>
              <a:t>DM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71600" y="2348880"/>
            <a:ext cx="8688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FF0000"/>
                </a:solidFill>
              </a:rPr>
              <a:t>Hydro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123728" y="172654"/>
            <a:ext cx="6895403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Destruction of dark substructures by galactic baryons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940152" y="1660738"/>
            <a:ext cx="58353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0090"/>
                </a:solidFill>
              </a:rPr>
              <a:t>DM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287353" y="2092786"/>
            <a:ext cx="8688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FF0000"/>
                </a:solidFill>
              </a:rPr>
              <a:t>Hydro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6598" y="6021288"/>
            <a:ext cx="9077402" cy="880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l">
              <a:lnSpc>
                <a:spcPct val="80000"/>
              </a:lnSpc>
              <a:buClr>
                <a:srgbClr val="FF0000"/>
              </a:buClr>
              <a:buFont typeface="Arial"/>
              <a:buChar char="•"/>
            </a:pPr>
            <a:r>
              <a:rPr lang="en-US" dirty="0"/>
              <a:t>40% of </a:t>
            </a:r>
            <a:r>
              <a:rPr lang="en-US" dirty="0" err="1"/>
              <a:t>subhalos</a:t>
            </a:r>
            <a:r>
              <a:rPr lang="en-US" dirty="0"/>
              <a:t> in 0-10 </a:t>
            </a:r>
            <a:r>
              <a:rPr lang="en-US" dirty="0" err="1"/>
              <a:t>kpc</a:t>
            </a:r>
            <a:r>
              <a:rPr lang="en-US" dirty="0"/>
              <a:t> destroyed by interaction w. galaxy</a:t>
            </a:r>
          </a:p>
          <a:p>
            <a:pPr marL="342900" indent="-342900" algn="l">
              <a:lnSpc>
                <a:spcPct val="70000"/>
              </a:lnSpc>
              <a:buClr>
                <a:srgbClr val="FF0000"/>
              </a:buClr>
              <a:buFont typeface="Arial"/>
              <a:buChar char="•"/>
            </a:pPr>
            <a:r>
              <a:rPr lang="en-US" dirty="0"/>
              <a:t>20%          “          50-200 </a:t>
            </a:r>
            <a:r>
              <a:rPr lang="en-US" dirty="0" err="1"/>
              <a:t>kpc</a:t>
            </a:r>
            <a:r>
              <a:rPr lang="en-US" dirty="0"/>
              <a:t>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02981615"/>
      </p:ext>
    </p:extLst>
  </p:cSld>
  <p:clrMapOvr>
    <a:masterClrMapping/>
  </p:clrMapOvr>
  <p:transition>
    <p:zoom/>
  </p:transition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" name="pasted-image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0800" y="2019569"/>
            <a:ext cx="4809232" cy="3624205"/>
          </a:xfrm>
          <a:prstGeom prst="rect">
            <a:avLst/>
          </a:prstGeom>
          <a:ln w="12700">
            <a:miter lim="400000"/>
          </a:ln>
        </p:spPr>
      </p:pic>
      <p:sp>
        <p:nvSpPr>
          <p:cNvPr id="154" name="Shape 154"/>
          <p:cNvSpPr/>
          <p:nvPr/>
        </p:nvSpPr>
        <p:spPr>
          <a:xfrm flipH="1">
            <a:off x="2627784" y="2420888"/>
            <a:ext cx="72008" cy="1800201"/>
          </a:xfrm>
          <a:prstGeom prst="line">
            <a:avLst/>
          </a:prstGeom>
          <a:ln w="19050" cmpd="sng">
            <a:solidFill>
              <a:schemeClr val="bg1"/>
            </a:solidFill>
            <a:miter lim="400000"/>
          </a:ln>
        </p:spPr>
        <p:txBody>
          <a:bodyPr lIns="35717" tIns="35717" rIns="35717" bIns="35717" anchor="ctr"/>
          <a:lstStyle/>
          <a:p>
            <a:pPr>
              <a:buClr>
                <a:srgbClr val="000000"/>
              </a:buClr>
              <a:defRPr sz="2400"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155" name="Shape 155"/>
          <p:cNvSpPr/>
          <p:nvPr/>
        </p:nvSpPr>
        <p:spPr>
          <a:xfrm flipH="1">
            <a:off x="1763688" y="2420888"/>
            <a:ext cx="864096" cy="864097"/>
          </a:xfrm>
          <a:prstGeom prst="line">
            <a:avLst/>
          </a:prstGeom>
          <a:ln w="19050" cmpd="sng">
            <a:solidFill>
              <a:schemeClr val="accent5">
                <a:hueOff val="-444211"/>
                <a:satOff val="-14915"/>
                <a:lumOff val="22857"/>
              </a:schemeClr>
            </a:solidFill>
            <a:miter lim="400000"/>
          </a:ln>
        </p:spPr>
        <p:txBody>
          <a:bodyPr lIns="35717" tIns="35717" rIns="35717" bIns="35717" anchor="ctr"/>
          <a:lstStyle/>
          <a:p>
            <a:pPr>
              <a:buClr>
                <a:srgbClr val="000000"/>
              </a:buClr>
              <a:defRPr sz="2400"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156" name="Shape 156"/>
          <p:cNvSpPr/>
          <p:nvPr/>
        </p:nvSpPr>
        <p:spPr>
          <a:xfrm>
            <a:off x="1197224" y="1988840"/>
            <a:ext cx="2726704" cy="4106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7" tIns="35717" rIns="35717" bIns="35717" anchor="ctr">
            <a:spAutoFit/>
          </a:bodyPr>
          <a:lstStyle>
            <a:lvl1pPr>
              <a:defRPr sz="2200">
                <a:solidFill>
                  <a:schemeClr val="accent5">
                    <a:hueOff val="-444211"/>
                    <a:satOff val="-14915"/>
                    <a:lumOff val="22857"/>
                  </a:schemeClr>
                </a:solidFill>
              </a:defRPr>
            </a:lvl1pPr>
          </a:lstStyle>
          <a:p>
            <a:pPr>
              <a:buClr>
                <a:srgbClr val="000000"/>
              </a:buClr>
            </a:pPr>
            <a:r>
              <a:rPr lang="en-US" dirty="0">
                <a:solidFill>
                  <a:srgbClr val="AAE2CA">
                    <a:hueOff val="-444211"/>
                    <a:satOff val="-14915"/>
                    <a:lumOff val="22857"/>
                  </a:srgbClr>
                </a:solidFill>
              </a:rPr>
              <a:t>Projected </a:t>
            </a:r>
            <a:r>
              <a:rPr lang="en-US" dirty="0" err="1">
                <a:solidFill>
                  <a:srgbClr val="AAE2CA">
                    <a:hueOff val="-444211"/>
                    <a:satOff val="-14915"/>
                    <a:lumOff val="22857"/>
                  </a:srgbClr>
                </a:solidFill>
              </a:rPr>
              <a:t>l.o.s</a:t>
            </a:r>
            <a:r>
              <a:rPr dirty="0">
                <a:solidFill>
                  <a:srgbClr val="AAE2CA">
                    <a:hueOff val="-444211"/>
                    <a:satOff val="-14915"/>
                    <a:lumOff val="22857"/>
                  </a:srgbClr>
                </a:solidFill>
              </a:rPr>
              <a:t> halos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334911" y="172654"/>
            <a:ext cx="668422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Substructures </a:t>
            </a:r>
            <a:r>
              <a:rPr lang="en-US" sz="3600" dirty="0" err="1">
                <a:solidFill>
                  <a:srgbClr val="DE0A0D"/>
                </a:solidFill>
              </a:rPr>
              <a:t>vs</a:t>
            </a:r>
            <a:r>
              <a:rPr lang="en-US" sz="3600" dirty="0">
                <a:solidFill>
                  <a:srgbClr val="DE0A0D"/>
                </a:solidFill>
              </a:rPr>
              <a:t> interlopers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132" y="980728"/>
            <a:ext cx="88763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FFFFFF"/>
                </a:solidFill>
              </a:rPr>
              <a:t>Subhalos</a:t>
            </a:r>
            <a:r>
              <a:rPr lang="en-US" dirty="0">
                <a:solidFill>
                  <a:srgbClr val="FFFFFF"/>
                </a:solidFill>
              </a:rPr>
              <a:t> &amp; halos projected along the </a:t>
            </a:r>
            <a:r>
              <a:rPr lang="en-US" dirty="0" err="1">
                <a:solidFill>
                  <a:srgbClr val="FFFFFF"/>
                </a:solidFill>
              </a:rPr>
              <a:t>l.o.s</a:t>
            </a:r>
            <a:r>
              <a:rPr lang="en-US" dirty="0">
                <a:solidFill>
                  <a:srgbClr val="FFFFFF"/>
                </a:solidFill>
              </a:rPr>
              <a:t> both lens: who wins? 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4211960" y="5301208"/>
            <a:ext cx="648072" cy="360040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38" name="Shape 151"/>
          <p:cNvSpPr/>
          <p:nvPr/>
        </p:nvSpPr>
        <p:spPr>
          <a:xfrm>
            <a:off x="-20364" y="5867857"/>
            <a:ext cx="9164364" cy="44146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7" tIns="35717" rIns="35717" bIns="35717" anchor="ctr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dirty="0">
                <a:solidFill>
                  <a:srgbClr val="FFFFFF"/>
                </a:solidFill>
              </a:rPr>
              <a:t>The number of line-of-sight haloes is larger than that of subhaloes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25463" y="6384529"/>
            <a:ext cx="46497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F2951C"/>
                </a:solidFill>
              </a:rPr>
              <a:t>Li, CSF et al. </a:t>
            </a:r>
            <a:r>
              <a:rPr lang="uk-UA" sz="1800" dirty="0">
                <a:solidFill>
                  <a:srgbClr val="F2951C"/>
                </a:solidFill>
              </a:rPr>
              <a:t>’</a:t>
            </a:r>
            <a:r>
              <a:rPr lang="en-US" sz="1800" dirty="0">
                <a:solidFill>
                  <a:srgbClr val="F2951C"/>
                </a:solidFill>
              </a:rPr>
              <a:t>16; see also </a:t>
            </a:r>
            <a:r>
              <a:rPr lang="en-US" sz="1800" dirty="0" err="1">
                <a:solidFill>
                  <a:srgbClr val="F2951C"/>
                </a:solidFill>
              </a:rPr>
              <a:t>Despali</a:t>
            </a:r>
            <a:r>
              <a:rPr lang="en-US" sz="1800" dirty="0">
                <a:solidFill>
                  <a:srgbClr val="F2951C"/>
                </a:solidFill>
              </a:rPr>
              <a:t> et al. ‘18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852517" y="1484784"/>
            <a:ext cx="4176464" cy="4167049"/>
            <a:chOff x="4852517" y="1484784"/>
            <a:chExt cx="4176464" cy="4167049"/>
          </a:xfrm>
        </p:grpSpPr>
        <p:grpSp>
          <p:nvGrpSpPr>
            <p:cNvPr id="39" name="Group 38"/>
            <p:cNvGrpSpPr/>
            <p:nvPr/>
          </p:nvGrpSpPr>
          <p:grpSpPr>
            <a:xfrm>
              <a:off x="4852517" y="1484784"/>
              <a:ext cx="4176464" cy="4167049"/>
              <a:chOff x="3795713" y="1422191"/>
              <a:chExt cx="4176464" cy="4167049"/>
            </a:xfrm>
          </p:grpSpPr>
          <p:grpSp>
            <p:nvGrpSpPr>
              <p:cNvPr id="40" name="Group 39"/>
              <p:cNvGrpSpPr/>
              <p:nvPr/>
            </p:nvGrpSpPr>
            <p:grpSpPr>
              <a:xfrm>
                <a:off x="3795713" y="1422191"/>
                <a:ext cx="4176464" cy="4167049"/>
                <a:chOff x="539552" y="1494199"/>
                <a:chExt cx="4176464" cy="4167049"/>
              </a:xfrm>
            </p:grpSpPr>
            <p:sp>
              <p:nvSpPr>
                <p:cNvPr id="61" name="Rectangle 60"/>
                <p:cNvSpPr/>
                <p:nvPr/>
              </p:nvSpPr>
              <p:spPr bwMode="auto">
                <a:xfrm>
                  <a:off x="4067944" y="5301208"/>
                  <a:ext cx="648072" cy="360040"/>
                </a:xfrm>
                <a:prstGeom prst="rect">
                  <a:avLst/>
                </a:prstGeom>
                <a:solidFill>
                  <a:schemeClr val="tx1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lang="en-US">
                    <a:solidFill>
                      <a:srgbClr val="000000"/>
                    </a:solidFill>
                    <a:latin typeface="Arial" pitchFamily="-65" charset="0"/>
                  </a:endParaRPr>
                </a:p>
              </p:txBody>
            </p:sp>
            <p:pic>
              <p:nvPicPr>
                <p:cNvPr id="62" name="Picture 61" descr="number_rel_compare.pdf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9552" y="1494199"/>
                  <a:ext cx="4176464" cy="4083395"/>
                </a:xfrm>
                <a:prstGeom prst="rect">
                  <a:avLst/>
                </a:prstGeom>
              </p:spPr>
            </p:pic>
            <p:cxnSp>
              <p:nvCxnSpPr>
                <p:cNvPr id="63" name="Straight Arrow Connector 62"/>
                <p:cNvCxnSpPr/>
                <p:nvPr/>
              </p:nvCxnSpPr>
              <p:spPr bwMode="auto">
                <a:xfrm flipH="1">
                  <a:off x="1859359" y="2286287"/>
                  <a:ext cx="216024" cy="36004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3366FF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64" name="Straight Arrow Connector 63"/>
                <p:cNvCxnSpPr>
                  <a:stCxn id="72" idx="2"/>
                </p:cNvCxnSpPr>
                <p:nvPr/>
              </p:nvCxnSpPr>
              <p:spPr bwMode="auto">
                <a:xfrm flipH="1">
                  <a:off x="2939479" y="3078375"/>
                  <a:ext cx="876437" cy="58547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3366FF"/>
                  </a:solidFill>
                  <a:prstDash val="dash"/>
                  <a:round/>
                  <a:headEnd type="none" w="med" len="med"/>
                  <a:tailEnd type="arrow"/>
                </a:ln>
                <a:effectLst/>
              </p:spPr>
            </p:cxnSp>
            <p:sp>
              <p:nvSpPr>
                <p:cNvPr id="65" name="TextBox 64"/>
                <p:cNvSpPr txBox="1"/>
                <p:nvPr/>
              </p:nvSpPr>
              <p:spPr>
                <a:xfrm rot="16200000">
                  <a:off x="25088" y="3079368"/>
                  <a:ext cx="1429039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 sz="2000" dirty="0">
                      <a:solidFill>
                        <a:srgbClr val="000000"/>
                      </a:solidFill>
                      <a:latin typeface="Symbol" charset="2"/>
                      <a:cs typeface="Symbol" charset="2"/>
                    </a:rPr>
                    <a:t>S</a:t>
                  </a:r>
                  <a:r>
                    <a:rPr lang="en-US" sz="2000" dirty="0">
                      <a:solidFill>
                        <a:srgbClr val="000000"/>
                      </a:solidFill>
                    </a:rPr>
                    <a:t> (arcsec</a:t>
                  </a:r>
                  <a:r>
                    <a:rPr lang="en-US" sz="2000" baseline="30000" dirty="0">
                      <a:solidFill>
                        <a:srgbClr val="000000"/>
                      </a:solidFill>
                    </a:rPr>
                    <a:t>2</a:t>
                  </a:r>
                  <a:r>
                    <a:rPr lang="en-US" sz="2000" dirty="0">
                      <a:solidFill>
                        <a:srgbClr val="000000"/>
                      </a:solidFill>
                    </a:rPr>
                    <a:t>)</a:t>
                  </a:r>
                </a:p>
              </p:txBody>
            </p:sp>
            <p:grpSp>
              <p:nvGrpSpPr>
                <p:cNvPr id="66" name="Group 65"/>
                <p:cNvGrpSpPr/>
                <p:nvPr/>
              </p:nvGrpSpPr>
              <p:grpSpPr>
                <a:xfrm>
                  <a:off x="611560" y="1710223"/>
                  <a:ext cx="3816424" cy="3888432"/>
                  <a:chOff x="4860032" y="1782231"/>
                  <a:chExt cx="3816424" cy="3888432"/>
                </a:xfrm>
              </p:grpSpPr>
              <p:sp>
                <p:nvSpPr>
                  <p:cNvPr id="67" name="Rectangle 66"/>
                  <p:cNvSpPr/>
                  <p:nvPr/>
                </p:nvSpPr>
                <p:spPr bwMode="auto">
                  <a:xfrm>
                    <a:off x="4860032" y="2708920"/>
                    <a:ext cx="288032" cy="1872208"/>
                  </a:xfrm>
                  <a:prstGeom prst="rect">
                    <a:avLst/>
                  </a:prstGeom>
                  <a:solidFill>
                    <a:schemeClr val="bg1"/>
                  </a:solidFill>
                  <a:ln w="38100" cap="flat" cmpd="sng" algn="ctr">
                    <a:solidFill>
                      <a:srgbClr val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lang="en-US">
                      <a:solidFill>
                        <a:srgbClr val="000000"/>
                      </a:solidFill>
                      <a:latin typeface="Arial" pitchFamily="-65" charset="0"/>
                    </a:endParaRPr>
                  </a:p>
                </p:txBody>
              </p:sp>
              <p:sp>
                <p:nvSpPr>
                  <p:cNvPr id="68" name="Rectangle 67"/>
                  <p:cNvSpPr/>
                  <p:nvPr/>
                </p:nvSpPr>
                <p:spPr bwMode="auto">
                  <a:xfrm>
                    <a:off x="6660232" y="5310623"/>
                    <a:ext cx="1080120" cy="288032"/>
                  </a:xfrm>
                  <a:prstGeom prst="rect">
                    <a:avLst/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lang="en-US">
                      <a:solidFill>
                        <a:srgbClr val="000000"/>
                      </a:solidFill>
                      <a:latin typeface="Arial" pitchFamily="-65" charset="0"/>
                    </a:endParaRPr>
                  </a:p>
                </p:txBody>
              </p:sp>
              <p:sp>
                <p:nvSpPr>
                  <p:cNvPr id="69" name="TextBox 68"/>
                  <p:cNvSpPr txBox="1"/>
                  <p:nvPr/>
                </p:nvSpPr>
                <p:spPr>
                  <a:xfrm>
                    <a:off x="6619011" y="5270553"/>
                    <a:ext cx="1072996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2000" dirty="0">
                        <a:solidFill>
                          <a:srgbClr val="000000"/>
                        </a:solidFill>
                      </a:rPr>
                      <a:t>M/h</a:t>
                    </a:r>
                    <a:r>
                      <a:rPr lang="en-US" sz="2000" baseline="30000" dirty="0">
                        <a:solidFill>
                          <a:srgbClr val="000000"/>
                        </a:solidFill>
                      </a:rPr>
                      <a:t>-1</a:t>
                    </a:r>
                    <a:r>
                      <a:rPr lang="en-US" sz="2000" dirty="0">
                        <a:solidFill>
                          <a:srgbClr val="000000"/>
                        </a:solidFill>
                      </a:rPr>
                      <a:t>M</a:t>
                    </a:r>
                    <a:r>
                      <a:rPr lang="en-US" sz="2000" baseline="-25000" dirty="0">
                        <a:solidFill>
                          <a:srgbClr val="000000"/>
                        </a:solidFill>
                      </a:rPr>
                      <a:t>o</a:t>
                    </a:r>
                    <a:endParaRPr lang="en-US" sz="2000" dirty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0" name="TextBox 69"/>
                  <p:cNvSpPr txBox="1"/>
                  <p:nvPr/>
                </p:nvSpPr>
                <p:spPr>
                  <a:xfrm rot="1852510">
                    <a:off x="6417050" y="2788430"/>
                    <a:ext cx="710351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>
                        <a:solidFill>
                          <a:srgbClr val="0000FF"/>
                        </a:solidFill>
                      </a:rPr>
                      <a:t>CDM</a:t>
                    </a:r>
                  </a:p>
                </p:txBody>
              </p:sp>
              <p:sp>
                <p:nvSpPr>
                  <p:cNvPr id="71" name="TextBox 70"/>
                  <p:cNvSpPr txBox="1"/>
                  <p:nvPr/>
                </p:nvSpPr>
                <p:spPr>
                  <a:xfrm>
                    <a:off x="6732240" y="4293096"/>
                    <a:ext cx="7615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>
                        <a:solidFill>
                          <a:srgbClr val="FF0000"/>
                        </a:solidFill>
                      </a:rPr>
                      <a:t>WDM</a:t>
                    </a:r>
                    <a:endParaRPr lang="en-US" sz="1400" dirty="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2" name="Rectangle 71"/>
                  <p:cNvSpPr/>
                  <p:nvPr/>
                </p:nvSpPr>
                <p:spPr bwMode="auto">
                  <a:xfrm>
                    <a:off x="7452320" y="1782231"/>
                    <a:ext cx="1224136" cy="1368152"/>
                  </a:xfrm>
                  <a:prstGeom prst="rect">
                    <a:avLst/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lang="en-US" dirty="0">
                      <a:solidFill>
                        <a:srgbClr val="000000"/>
                      </a:solidFill>
                      <a:latin typeface="Arial" pitchFamily="-65" charset="0"/>
                    </a:endParaRPr>
                  </a:p>
                </p:txBody>
              </p:sp>
              <p:sp>
                <p:nvSpPr>
                  <p:cNvPr id="73" name="TextBox 72"/>
                  <p:cNvSpPr txBox="1"/>
                  <p:nvPr/>
                </p:nvSpPr>
                <p:spPr>
                  <a:xfrm>
                    <a:off x="5580112" y="1998255"/>
                    <a:ext cx="1621733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 err="1">
                        <a:solidFill>
                          <a:srgbClr val="0000FF"/>
                        </a:solidFill>
                      </a:rPr>
                      <a:t>l.o.s</a:t>
                    </a:r>
                    <a:r>
                      <a:rPr lang="en-US" sz="1800" dirty="0">
                        <a:solidFill>
                          <a:srgbClr val="0000FF"/>
                        </a:solidFill>
                      </a:rPr>
                      <a:t> projected</a:t>
                    </a:r>
                  </a:p>
                </p:txBody>
              </p:sp>
              <p:sp>
                <p:nvSpPr>
                  <p:cNvPr id="74" name="TextBox 73"/>
                  <p:cNvSpPr txBox="1"/>
                  <p:nvPr/>
                </p:nvSpPr>
                <p:spPr>
                  <a:xfrm>
                    <a:off x="7489849" y="2780928"/>
                    <a:ext cx="110867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 err="1">
                        <a:solidFill>
                          <a:srgbClr val="0000FF"/>
                        </a:solidFill>
                      </a:rPr>
                      <a:t>subhalos</a:t>
                    </a:r>
                    <a:endParaRPr lang="en-US" sz="1800" dirty="0">
                      <a:solidFill>
                        <a:srgbClr val="0000FF"/>
                      </a:solidFill>
                    </a:endParaRPr>
                  </a:p>
                </p:txBody>
              </p:sp>
            </p:grpSp>
          </p:grpSp>
          <p:sp>
            <p:nvSpPr>
              <p:cNvPr id="41" name="TextBox 40"/>
              <p:cNvSpPr txBox="1"/>
              <p:nvPr/>
            </p:nvSpPr>
            <p:spPr>
              <a:xfrm rot="16200000">
                <a:off x="3285565" y="3151377"/>
                <a:ext cx="142903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000000"/>
                    </a:solidFill>
                    <a:latin typeface="Symbol" charset="2"/>
                    <a:cs typeface="Symbol" charset="2"/>
                  </a:rPr>
                  <a:t>S</a:t>
                </a:r>
                <a:r>
                  <a:rPr lang="en-US" sz="2000" dirty="0">
                    <a:solidFill>
                      <a:srgbClr val="000000"/>
                    </a:solidFill>
                  </a:rPr>
                  <a:t> (arcsec</a:t>
                </a:r>
                <a:r>
                  <a:rPr lang="en-US" sz="2000" baseline="30000" dirty="0">
                    <a:solidFill>
                      <a:srgbClr val="000000"/>
                    </a:solidFill>
                  </a:rPr>
                  <a:t>2</a:t>
                </a:r>
                <a:r>
                  <a:rPr lang="en-US" sz="2000" dirty="0">
                    <a:solidFill>
                      <a:srgbClr val="000000"/>
                    </a:solidFill>
                  </a:rPr>
                  <a:t>)</a:t>
                </a:r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6245454" y="1619508"/>
              <a:ext cx="20709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>
                  <a:solidFill>
                    <a:srgbClr val="660066"/>
                  </a:solidFill>
                </a:rPr>
                <a:t> </a:t>
              </a:r>
              <a:r>
                <a:rPr lang="en-US" sz="1800" dirty="0" err="1">
                  <a:solidFill>
                    <a:srgbClr val="660066"/>
                  </a:solidFill>
                </a:rPr>
                <a:t>z</a:t>
              </a:r>
              <a:r>
                <a:rPr lang="en-US" sz="1800" baseline="-25000" dirty="0" err="1">
                  <a:solidFill>
                    <a:srgbClr val="660066"/>
                  </a:solidFill>
                </a:rPr>
                <a:t>source</a:t>
              </a:r>
              <a:r>
                <a:rPr lang="en-US" sz="1800" dirty="0">
                  <a:solidFill>
                    <a:srgbClr val="660066"/>
                  </a:solidFill>
                </a:rPr>
                <a:t>=1; </a:t>
              </a:r>
              <a:r>
                <a:rPr lang="en-US" sz="1800" dirty="0" err="1">
                  <a:solidFill>
                    <a:srgbClr val="660066"/>
                  </a:solidFill>
                </a:rPr>
                <a:t>z</a:t>
              </a:r>
              <a:r>
                <a:rPr lang="en-US" sz="1800" baseline="-25000" dirty="0" err="1">
                  <a:solidFill>
                    <a:srgbClr val="660066"/>
                  </a:solidFill>
                </a:rPr>
                <a:t>lens</a:t>
              </a:r>
              <a:r>
                <a:rPr lang="en-US" sz="1800" dirty="0">
                  <a:solidFill>
                    <a:srgbClr val="660066"/>
                  </a:solidFill>
                </a:rPr>
                <a:t>=0.2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5149508"/>
      </p:ext>
    </p:extLst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" name="pasted-image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0800" y="2019569"/>
            <a:ext cx="4809232" cy="3624205"/>
          </a:xfrm>
          <a:prstGeom prst="rect">
            <a:avLst/>
          </a:prstGeom>
          <a:ln w="12700">
            <a:miter lim="400000"/>
          </a:ln>
        </p:spPr>
      </p:pic>
      <p:sp>
        <p:nvSpPr>
          <p:cNvPr id="154" name="Shape 154"/>
          <p:cNvSpPr/>
          <p:nvPr/>
        </p:nvSpPr>
        <p:spPr>
          <a:xfrm flipH="1">
            <a:off x="2627784" y="2420888"/>
            <a:ext cx="72008" cy="1800201"/>
          </a:xfrm>
          <a:prstGeom prst="line">
            <a:avLst/>
          </a:prstGeom>
          <a:ln w="19050" cmpd="sng">
            <a:solidFill>
              <a:schemeClr val="bg1"/>
            </a:solidFill>
            <a:miter lim="400000"/>
          </a:ln>
        </p:spPr>
        <p:txBody>
          <a:bodyPr lIns="35717" tIns="35717" rIns="35717" bIns="35717" anchor="ctr"/>
          <a:lstStyle/>
          <a:p>
            <a:pPr>
              <a:defRPr sz="2400"/>
            </a:pPr>
            <a:endParaRPr/>
          </a:p>
        </p:txBody>
      </p:sp>
      <p:sp>
        <p:nvSpPr>
          <p:cNvPr id="155" name="Shape 155"/>
          <p:cNvSpPr/>
          <p:nvPr/>
        </p:nvSpPr>
        <p:spPr>
          <a:xfrm flipH="1">
            <a:off x="1763688" y="2420888"/>
            <a:ext cx="864096" cy="864097"/>
          </a:xfrm>
          <a:prstGeom prst="line">
            <a:avLst/>
          </a:prstGeom>
          <a:ln w="19050" cmpd="sng">
            <a:solidFill>
              <a:schemeClr val="accent5">
                <a:hueOff val="-444211"/>
                <a:satOff val="-14915"/>
                <a:lumOff val="22857"/>
              </a:schemeClr>
            </a:solidFill>
            <a:miter lim="400000"/>
          </a:ln>
        </p:spPr>
        <p:txBody>
          <a:bodyPr lIns="35717" tIns="35717" rIns="35717" bIns="35717" anchor="ctr"/>
          <a:lstStyle/>
          <a:p>
            <a:pPr>
              <a:defRPr sz="2400"/>
            </a:pPr>
            <a:endParaRPr/>
          </a:p>
        </p:txBody>
      </p:sp>
      <p:sp>
        <p:nvSpPr>
          <p:cNvPr id="156" name="Shape 156"/>
          <p:cNvSpPr/>
          <p:nvPr/>
        </p:nvSpPr>
        <p:spPr>
          <a:xfrm>
            <a:off x="1197224" y="1988840"/>
            <a:ext cx="2726704" cy="4106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7" tIns="35717" rIns="35717" bIns="35717" anchor="ctr">
            <a:spAutoFit/>
          </a:bodyPr>
          <a:lstStyle>
            <a:lvl1pPr>
              <a:defRPr sz="2200">
                <a:solidFill>
                  <a:schemeClr val="accent5">
                    <a:hueOff val="-444211"/>
                    <a:satOff val="-14915"/>
                    <a:lumOff val="22857"/>
                  </a:schemeClr>
                </a:solidFill>
              </a:defRPr>
            </a:lvl1pPr>
          </a:lstStyle>
          <a:p>
            <a:r>
              <a:rPr lang="en-US" dirty="0"/>
              <a:t>Projected </a:t>
            </a:r>
            <a:r>
              <a:rPr lang="en-US" dirty="0" err="1"/>
              <a:t>l.o.s</a:t>
            </a:r>
            <a:r>
              <a:rPr dirty="0"/>
              <a:t> halos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334911" y="172654"/>
            <a:ext cx="668422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Substructures </a:t>
            </a:r>
            <a:r>
              <a:rPr lang="en-US" sz="3600" dirty="0" err="1">
                <a:solidFill>
                  <a:srgbClr val="DE0A0D"/>
                </a:solidFill>
              </a:rPr>
              <a:t>vs</a:t>
            </a:r>
            <a:r>
              <a:rPr lang="en-US" sz="3600" dirty="0">
                <a:solidFill>
                  <a:srgbClr val="DE0A0D"/>
                </a:solidFill>
              </a:rPr>
              <a:t> interlopers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132" y="980728"/>
            <a:ext cx="88763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 err="1">
                <a:solidFill>
                  <a:schemeClr val="bg1"/>
                </a:solidFill>
              </a:rPr>
              <a:t>Subhalos</a:t>
            </a:r>
            <a:r>
              <a:rPr lang="en-US" dirty="0">
                <a:solidFill>
                  <a:schemeClr val="bg1"/>
                </a:solidFill>
              </a:rPr>
              <a:t> &amp; halos projected along the </a:t>
            </a:r>
            <a:r>
              <a:rPr lang="en-US" dirty="0" err="1">
                <a:solidFill>
                  <a:schemeClr val="bg1"/>
                </a:solidFill>
              </a:rPr>
              <a:t>l.o.s</a:t>
            </a:r>
            <a:r>
              <a:rPr lang="en-US" dirty="0">
                <a:solidFill>
                  <a:schemeClr val="bg1"/>
                </a:solidFill>
              </a:rPr>
              <a:t> both lens: who wins? 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95536" y="5301208"/>
            <a:ext cx="1891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F2951C"/>
                </a:solidFill>
              </a:rPr>
              <a:t>Li, CSF et al. ‘16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4211960" y="5301208"/>
            <a:ext cx="648072" cy="360040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940152" y="6309320"/>
            <a:ext cx="3168352" cy="523280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7444" y="5685056"/>
            <a:ext cx="8969052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  <a:buFont typeface="Wingdings" charset="0"/>
              <a:buChar char="à"/>
            </a:pPr>
            <a:r>
              <a:rPr lang="en-US" dirty="0">
                <a:solidFill>
                  <a:schemeClr val="bg1"/>
                </a:solidFill>
                <a:sym typeface="Wingdings"/>
              </a:rPr>
              <a:t> This is the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cleanest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 possible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test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: it depends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ONLY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 on the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small-mass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 end of the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“field” halo mass function 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which we know how to calculate and is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unaffected by baryons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4852517" y="1484784"/>
            <a:ext cx="4176464" cy="4167049"/>
            <a:chOff x="3795713" y="1422191"/>
            <a:chExt cx="4176464" cy="4167049"/>
          </a:xfrm>
        </p:grpSpPr>
        <p:grpSp>
          <p:nvGrpSpPr>
            <p:cNvPr id="34" name="Group 33"/>
            <p:cNvGrpSpPr/>
            <p:nvPr/>
          </p:nvGrpSpPr>
          <p:grpSpPr>
            <a:xfrm>
              <a:off x="3795713" y="1422191"/>
              <a:ext cx="4176464" cy="4167049"/>
              <a:chOff x="539552" y="1494199"/>
              <a:chExt cx="4176464" cy="4167049"/>
            </a:xfrm>
          </p:grpSpPr>
          <p:sp>
            <p:nvSpPr>
              <p:cNvPr id="36" name="Rectangle 35"/>
              <p:cNvSpPr/>
              <p:nvPr/>
            </p:nvSpPr>
            <p:spPr bwMode="auto">
              <a:xfrm>
                <a:off x="4067944" y="5301208"/>
                <a:ext cx="648072" cy="360040"/>
              </a:xfrm>
              <a:prstGeom prst="rect">
                <a:avLst/>
              </a:prstGeom>
              <a:solidFill>
                <a:schemeClr val="tx1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FontTx/>
                  <a:buChar char="•"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-65" charset="0"/>
                </a:endParaRPr>
              </a:p>
            </p:txBody>
          </p:sp>
          <p:pic>
            <p:nvPicPr>
              <p:cNvPr id="42" name="Picture 41" descr="number_rel_compare.pdf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9552" y="1494199"/>
                <a:ext cx="4176464" cy="4083395"/>
              </a:xfrm>
              <a:prstGeom prst="rect">
                <a:avLst/>
              </a:prstGeom>
            </p:spPr>
          </p:pic>
          <p:cxnSp>
            <p:nvCxnSpPr>
              <p:cNvPr id="43" name="Straight Arrow Connector 42"/>
              <p:cNvCxnSpPr/>
              <p:nvPr/>
            </p:nvCxnSpPr>
            <p:spPr bwMode="auto">
              <a:xfrm flipH="1">
                <a:off x="1859359" y="2286287"/>
                <a:ext cx="216024" cy="36004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3366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44" name="Straight Arrow Connector 43"/>
              <p:cNvCxnSpPr>
                <a:stCxn id="53" idx="2"/>
              </p:cNvCxnSpPr>
              <p:nvPr/>
            </p:nvCxnSpPr>
            <p:spPr bwMode="auto">
              <a:xfrm flipH="1">
                <a:off x="2939479" y="3078375"/>
                <a:ext cx="876437" cy="585479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3366FF"/>
                </a:solidFill>
                <a:prstDash val="dash"/>
                <a:round/>
                <a:headEnd type="none" w="med" len="med"/>
                <a:tailEnd type="arrow"/>
              </a:ln>
              <a:effectLst/>
            </p:spPr>
          </p:cxnSp>
          <p:sp>
            <p:nvSpPr>
              <p:cNvPr id="46" name="TextBox 45"/>
              <p:cNvSpPr txBox="1"/>
              <p:nvPr/>
            </p:nvSpPr>
            <p:spPr>
              <a:xfrm rot="16200000">
                <a:off x="25088" y="3079368"/>
                <a:ext cx="142903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None/>
                </a:pPr>
                <a:r>
                  <a:rPr lang="en-US" sz="2000" dirty="0">
                    <a:latin typeface="Symbol" charset="2"/>
                    <a:cs typeface="Symbol" charset="2"/>
                  </a:rPr>
                  <a:t>S</a:t>
                </a:r>
                <a:r>
                  <a:rPr lang="en-US" sz="2000" dirty="0"/>
                  <a:t> (arcsec</a:t>
                </a:r>
                <a:r>
                  <a:rPr lang="en-US" sz="2000" baseline="30000" dirty="0"/>
                  <a:t>2</a:t>
                </a:r>
                <a:r>
                  <a:rPr lang="en-US" sz="2000" dirty="0"/>
                  <a:t>)</a:t>
                </a:r>
              </a:p>
            </p:txBody>
          </p:sp>
          <p:grpSp>
            <p:nvGrpSpPr>
              <p:cNvPr id="47" name="Group 46"/>
              <p:cNvGrpSpPr/>
              <p:nvPr/>
            </p:nvGrpSpPr>
            <p:grpSpPr>
              <a:xfrm>
                <a:off x="611560" y="1710223"/>
                <a:ext cx="3816424" cy="3888432"/>
                <a:chOff x="4860032" y="1782231"/>
                <a:chExt cx="3816424" cy="3888432"/>
              </a:xfrm>
            </p:grpSpPr>
            <p:sp>
              <p:nvSpPr>
                <p:cNvPr id="48" name="Rectangle 47"/>
                <p:cNvSpPr/>
                <p:nvPr/>
              </p:nvSpPr>
              <p:spPr bwMode="auto">
                <a:xfrm>
                  <a:off x="4860032" y="2708920"/>
                  <a:ext cx="288032" cy="1872208"/>
                </a:xfrm>
                <a:prstGeom prst="rect">
                  <a:avLst/>
                </a:prstGeom>
                <a:solidFill>
                  <a:schemeClr val="bg1"/>
                </a:solidFill>
                <a:ln w="38100" cap="flat" cmpd="sng" algn="ctr">
                  <a:solidFill>
                    <a:srgbClr val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49" name="Rectangle 48"/>
                <p:cNvSpPr/>
                <p:nvPr/>
              </p:nvSpPr>
              <p:spPr bwMode="auto">
                <a:xfrm>
                  <a:off x="6660232" y="5310623"/>
                  <a:ext cx="1080120" cy="288032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50" name="TextBox 49"/>
                <p:cNvSpPr txBox="1"/>
                <p:nvPr/>
              </p:nvSpPr>
              <p:spPr>
                <a:xfrm>
                  <a:off x="6619011" y="5270553"/>
                  <a:ext cx="1072996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2000" dirty="0"/>
                    <a:t>M/h</a:t>
                  </a:r>
                  <a:r>
                    <a:rPr lang="en-US" sz="2000" baseline="30000" dirty="0"/>
                    <a:t>-1</a:t>
                  </a:r>
                  <a:r>
                    <a:rPr lang="en-US" sz="2000" dirty="0"/>
                    <a:t>M</a:t>
                  </a:r>
                  <a:r>
                    <a:rPr lang="en-US" sz="2000" baseline="-25000" dirty="0"/>
                    <a:t>o</a:t>
                  </a:r>
                  <a:endParaRPr lang="en-US" sz="2000" dirty="0"/>
                </a:p>
              </p:txBody>
            </p:sp>
            <p:sp>
              <p:nvSpPr>
                <p:cNvPr id="51" name="TextBox 50"/>
                <p:cNvSpPr txBox="1"/>
                <p:nvPr/>
              </p:nvSpPr>
              <p:spPr>
                <a:xfrm rot="1852510">
                  <a:off x="6417050" y="2788430"/>
                  <a:ext cx="71035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>
                      <a:solidFill>
                        <a:srgbClr val="0000FF"/>
                      </a:solidFill>
                    </a:rPr>
                    <a:t>CDM</a:t>
                  </a:r>
                </a:p>
              </p:txBody>
            </p:sp>
            <p:sp>
              <p:nvSpPr>
                <p:cNvPr id="52" name="TextBox 51"/>
                <p:cNvSpPr txBox="1"/>
                <p:nvPr/>
              </p:nvSpPr>
              <p:spPr>
                <a:xfrm>
                  <a:off x="6732240" y="4293096"/>
                  <a:ext cx="7615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>
                      <a:solidFill>
                        <a:srgbClr val="FF0000"/>
                      </a:solidFill>
                    </a:rPr>
                    <a:t>WDM</a:t>
                  </a:r>
                </a:p>
              </p:txBody>
            </p:sp>
            <p:sp>
              <p:nvSpPr>
                <p:cNvPr id="53" name="Rectangle 52"/>
                <p:cNvSpPr/>
                <p:nvPr/>
              </p:nvSpPr>
              <p:spPr bwMode="auto">
                <a:xfrm>
                  <a:off x="7452320" y="1782231"/>
                  <a:ext cx="1224136" cy="1368152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54" name="TextBox 53"/>
                <p:cNvSpPr txBox="1"/>
                <p:nvPr/>
              </p:nvSpPr>
              <p:spPr>
                <a:xfrm>
                  <a:off x="5580112" y="1998255"/>
                  <a:ext cx="1621733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 err="1">
                      <a:solidFill>
                        <a:srgbClr val="0000FF"/>
                      </a:solidFill>
                    </a:rPr>
                    <a:t>l.o.s</a:t>
                  </a:r>
                  <a:r>
                    <a:rPr lang="en-US" sz="1800" dirty="0">
                      <a:solidFill>
                        <a:srgbClr val="0000FF"/>
                      </a:solidFill>
                    </a:rPr>
                    <a:t> projected</a:t>
                  </a:r>
                </a:p>
              </p:txBody>
            </p:sp>
            <p:sp>
              <p:nvSpPr>
                <p:cNvPr id="55" name="TextBox 54"/>
                <p:cNvSpPr txBox="1"/>
                <p:nvPr/>
              </p:nvSpPr>
              <p:spPr>
                <a:xfrm>
                  <a:off x="7489849" y="2780928"/>
                  <a:ext cx="110867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 err="1">
                      <a:solidFill>
                        <a:srgbClr val="0000FF"/>
                      </a:solidFill>
                    </a:rPr>
                    <a:t>subhalos</a:t>
                  </a:r>
                  <a:endParaRPr lang="en-US" sz="1800" dirty="0">
                    <a:solidFill>
                      <a:srgbClr val="0000FF"/>
                    </a:solidFill>
                  </a:endParaRPr>
                </a:p>
              </p:txBody>
            </p:sp>
          </p:grpSp>
        </p:grpSp>
        <p:sp>
          <p:nvSpPr>
            <p:cNvPr id="35" name="TextBox 34"/>
            <p:cNvSpPr txBox="1"/>
            <p:nvPr/>
          </p:nvSpPr>
          <p:spPr>
            <a:xfrm rot="16200000">
              <a:off x="3285565" y="3151377"/>
              <a:ext cx="14290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latin typeface="Symbol" charset="2"/>
                  <a:cs typeface="Symbol" charset="2"/>
                </a:rPr>
                <a:t>S</a:t>
              </a:r>
              <a:r>
                <a:rPr lang="en-US" sz="2000" dirty="0"/>
                <a:t> (arcsec</a:t>
              </a:r>
              <a:r>
                <a:rPr lang="en-US" sz="2000" baseline="30000" dirty="0"/>
                <a:t>2</a:t>
              </a:r>
              <a:r>
                <a:rPr lang="en-US" sz="2000" dirty="0"/>
                <a:t>)</a:t>
              </a:r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6245454" y="1619508"/>
            <a:ext cx="20709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660066"/>
                </a:solidFill>
              </a:rPr>
              <a:t> </a:t>
            </a:r>
            <a:r>
              <a:rPr lang="en-US" sz="1800" dirty="0" err="1">
                <a:solidFill>
                  <a:srgbClr val="660066"/>
                </a:solidFill>
              </a:rPr>
              <a:t>z</a:t>
            </a:r>
            <a:r>
              <a:rPr lang="en-US" sz="1800" baseline="-25000" dirty="0" err="1">
                <a:solidFill>
                  <a:srgbClr val="660066"/>
                </a:solidFill>
              </a:rPr>
              <a:t>source</a:t>
            </a:r>
            <a:r>
              <a:rPr lang="en-US" sz="1800" dirty="0">
                <a:solidFill>
                  <a:srgbClr val="660066"/>
                </a:solidFill>
              </a:rPr>
              <a:t>=1; </a:t>
            </a:r>
            <a:r>
              <a:rPr lang="en-US" sz="1800" dirty="0" err="1">
                <a:solidFill>
                  <a:srgbClr val="660066"/>
                </a:solidFill>
              </a:rPr>
              <a:t>z</a:t>
            </a:r>
            <a:r>
              <a:rPr lang="en-US" sz="1800" baseline="-25000" dirty="0" err="1">
                <a:solidFill>
                  <a:srgbClr val="660066"/>
                </a:solidFill>
              </a:rPr>
              <a:t>lens</a:t>
            </a:r>
            <a:r>
              <a:rPr lang="en-US" sz="1800" dirty="0">
                <a:solidFill>
                  <a:srgbClr val="660066"/>
                </a:solidFill>
              </a:rPr>
              <a:t>=0.2</a:t>
            </a:r>
          </a:p>
        </p:txBody>
      </p:sp>
    </p:spTree>
    <p:extLst>
      <p:ext uri="{BB962C8B-B14F-4D97-AF65-F5344CB8AC3E}">
        <p14:creationId xmlns:p14="http://schemas.microsoft.com/office/powerpoint/2010/main" val="1265185807"/>
      </p:ext>
    </p:extLst>
  </p:cSld>
  <p:clrMapOvr>
    <a:masterClrMapping/>
  </p:clrMapOvr>
  <p:transition>
    <p:circl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eagleposterforprinting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98782"/>
            <a:ext cx="9144000" cy="6464401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6320416" y="453483"/>
            <a:ext cx="28235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prstClr val="white"/>
              </a:buClr>
              <a:buFontTx/>
              <a:buNone/>
            </a:pPr>
            <a:r>
              <a:rPr lang="en-US" dirty="0" err="1">
                <a:solidFill>
                  <a:prstClr val="white"/>
                </a:solidFill>
              </a:rPr>
              <a:t>icc.dur.ac.uk</a:t>
            </a:r>
            <a:r>
              <a:rPr lang="en-US" dirty="0">
                <a:solidFill>
                  <a:prstClr val="white"/>
                </a:solidFill>
              </a:rPr>
              <a:t>/Eagle</a:t>
            </a:r>
          </a:p>
        </p:txBody>
      </p:sp>
      <p:sp>
        <p:nvSpPr>
          <p:cNvPr id="6" name="Subtitle 2"/>
          <p:cNvSpPr txBox="1">
            <a:spLocks/>
          </p:cNvSpPr>
          <p:nvPr/>
        </p:nvSpPr>
        <p:spPr>
          <a:xfrm>
            <a:off x="151466" y="3750421"/>
            <a:ext cx="8602663" cy="1752600"/>
          </a:xfrm>
          <a:prstGeom prst="rect">
            <a:avLst/>
          </a:prstGeom>
        </p:spPr>
        <p:txBody>
          <a:bodyPr rtlCol="0">
            <a:no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eaLnBrk="1" fontAlgn="auto" hangingPunct="1">
              <a:spcBef>
                <a:spcPct val="50000"/>
              </a:spcBef>
              <a:spcAft>
                <a:spcPts val="0"/>
              </a:spcAft>
              <a:buClr>
                <a:prstClr val="white"/>
              </a:buClr>
              <a:buFont typeface="Arial" charset="0"/>
              <a:buNone/>
              <a:defRPr/>
            </a:pPr>
            <a:r>
              <a:rPr lang="en-US" sz="2800" b="1" dirty="0">
                <a:solidFill>
                  <a:prstClr val="white"/>
                </a:solidFill>
                <a:latin typeface="Calibri"/>
              </a:rPr>
              <a:t>Virgo Consortium</a:t>
            </a:r>
            <a:endParaRPr lang="en-US" sz="2000" b="1" dirty="0">
              <a:solidFill>
                <a:prstClr val="white"/>
              </a:solidFill>
              <a:latin typeface="Calibri"/>
            </a:endParaRPr>
          </a:p>
          <a:p>
            <a:pPr marL="0" indent="0" eaLnBrk="1" fontAlgn="auto" hangingPunct="1">
              <a:spcAft>
                <a:spcPts val="0"/>
              </a:spcAft>
              <a:buClr>
                <a:prstClr val="white"/>
              </a:buClr>
              <a:buFont typeface="Arial" charset="0"/>
              <a:buNone/>
              <a:defRPr/>
            </a:pPr>
            <a:r>
              <a:rPr lang="en-US" sz="2000" b="1" dirty="0">
                <a:solidFill>
                  <a:srgbClr val="FF0000"/>
                </a:solidFill>
                <a:latin typeface="Calibri"/>
              </a:rPr>
              <a:t>Durham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: Richard Bower, Michelle Furlong, Carlos Frenk,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Matthieu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 Schaller, James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Trayford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Yelti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 Rosas-Guevara, Tom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Theuns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Yan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Qu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John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Helly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Adrian Jenkins.</a:t>
            </a:r>
          </a:p>
          <a:p>
            <a:pPr eaLnBrk="1" fontAlgn="auto" hangingPunct="1">
              <a:spcAft>
                <a:spcPts val="0"/>
              </a:spcAft>
              <a:buClr>
                <a:prstClr val="white"/>
              </a:buClr>
              <a:buFont typeface="Arial" pitchFamily="34" charset="0"/>
              <a:buNone/>
              <a:defRPr/>
            </a:pPr>
            <a:r>
              <a:rPr lang="en-US" sz="2000" b="1" dirty="0">
                <a:solidFill>
                  <a:srgbClr val="FF0000"/>
                </a:solidFill>
                <a:latin typeface="Calibri"/>
              </a:rPr>
              <a:t>Leiden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: Rob Crain,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Joop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Schaye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.</a:t>
            </a:r>
          </a:p>
          <a:p>
            <a:pPr eaLnBrk="1" fontAlgn="auto" hangingPunct="1">
              <a:spcAft>
                <a:spcPts val="0"/>
              </a:spcAft>
              <a:buClr>
                <a:prstClr val="white"/>
              </a:buClr>
              <a:buFont typeface="Arial" pitchFamily="34" charset="0"/>
              <a:buNone/>
              <a:defRPr/>
            </a:pPr>
            <a:r>
              <a:rPr lang="en-US" sz="2000" dirty="0">
                <a:solidFill>
                  <a:srgbClr val="FF0000"/>
                </a:solidFill>
                <a:latin typeface="Calibri"/>
              </a:rPr>
              <a:t>Other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: Claudio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Dalla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Vecchia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Ian McCarthy, Craig Booth…</a:t>
            </a:r>
          </a:p>
          <a:p>
            <a:pPr eaLnBrk="1" fontAlgn="auto" hangingPunct="1">
              <a:spcAft>
                <a:spcPts val="0"/>
              </a:spcAft>
              <a:buClr>
                <a:prstClr val="white"/>
              </a:buClr>
              <a:buFont typeface="Arial" pitchFamily="34" charset="0"/>
              <a:buNone/>
              <a:defRPr/>
            </a:pPr>
            <a:r>
              <a:rPr lang="en-US" sz="2400" dirty="0">
                <a:solidFill>
                  <a:srgbClr val="FF0000"/>
                </a:solidFill>
                <a:latin typeface="Calibri"/>
              </a:rPr>
              <a:t>                                    </a:t>
            </a:r>
            <a:endParaRPr lang="en-US" sz="2800" dirty="0">
              <a:solidFill>
                <a:srgbClr val="FF0000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3500" y="1318310"/>
            <a:ext cx="92721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prstClr val="white"/>
              </a:buClr>
              <a:buFontTx/>
              <a:buNone/>
            </a:pPr>
            <a:r>
              <a:rPr lang="en-US" sz="3600" dirty="0">
                <a:solidFill>
                  <a:prstClr val="white"/>
                </a:solidFill>
              </a:rPr>
              <a:t>“Evolution and assembly of galaxies and their environment”</a:t>
            </a:r>
          </a:p>
        </p:txBody>
      </p:sp>
      <p:pic>
        <p:nvPicPr>
          <p:cNvPr id="10" name="Picture 3" descr="logo_virgo"/>
          <p:cNvPicPr>
            <a:picLocks noChangeAspect="1" noChangeArrowheads="1"/>
          </p:cNvPicPr>
          <p:nvPr/>
        </p:nvPicPr>
        <p:blipFill>
          <a:blip r:embed="rId3"/>
          <a:srcRect b="17460"/>
          <a:stretch>
            <a:fillRect/>
          </a:stretch>
        </p:blipFill>
        <p:spPr bwMode="auto">
          <a:xfrm>
            <a:off x="171449" y="126999"/>
            <a:ext cx="2313173" cy="1000125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391954306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5004048" y="980728"/>
            <a:ext cx="3753666" cy="336629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8397" y="172480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1412776"/>
            <a:ext cx="493204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Two key considerations:</a:t>
            </a: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The central galaxy can destroy       </a:t>
            </a:r>
            <a:r>
              <a:rPr lang="en-US" dirty="0" err="1">
                <a:solidFill>
                  <a:srgbClr val="000000"/>
                </a:solidFill>
              </a:rPr>
              <a:t>subhalos</a:t>
            </a:r>
            <a:endParaRPr lang="en-US" dirty="0">
              <a:solidFill>
                <a:srgbClr val="000000"/>
              </a:solidFill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Line-of-sight projected halos      also lens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7444" y="3933056"/>
            <a:ext cx="8464996" cy="2664296"/>
            <a:chOff x="67444" y="3933056"/>
            <a:chExt cx="8464996" cy="2664296"/>
          </a:xfrm>
        </p:grpSpPr>
        <p:sp>
          <p:nvSpPr>
            <p:cNvPr id="2" name="TextBox 1"/>
            <p:cNvSpPr txBox="1"/>
            <p:nvPr/>
          </p:nvSpPr>
          <p:spPr>
            <a:xfrm>
              <a:off x="251520" y="3933056"/>
              <a:ext cx="130927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dirty="0">
                  <a:solidFill>
                    <a:srgbClr val="0000FF"/>
                  </a:solidFill>
                </a:rPr>
                <a:t>Answer: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7444" y="4843025"/>
              <a:ext cx="8464996" cy="175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>
                <a:buClr>
                  <a:srgbClr val="FF0000"/>
                </a:buClr>
              </a:pPr>
              <a:r>
                <a:rPr lang="en-US" dirty="0"/>
                <a:t>Central galaxy destroys </a:t>
              </a:r>
              <a:r>
                <a:rPr lang="en-US" dirty="0">
                  <a:solidFill>
                    <a:srgbClr val="FF0000"/>
                  </a:solidFill>
                </a:rPr>
                <a:t>~40% </a:t>
              </a:r>
              <a:r>
                <a:rPr lang="en-US" dirty="0"/>
                <a:t>of halos within Einstein ring        (</a:t>
              </a:r>
              <a:r>
                <a:rPr lang="en-US" dirty="0" err="1">
                  <a:solidFill>
                    <a:srgbClr val="008000"/>
                  </a:solidFill>
                </a:rPr>
                <a:t>Sawala</a:t>
              </a:r>
              <a:r>
                <a:rPr lang="en-US" dirty="0">
                  <a:solidFill>
                    <a:srgbClr val="008000"/>
                  </a:solidFill>
                </a:rPr>
                <a:t> et al. ‘17</a:t>
              </a:r>
              <a:r>
                <a:rPr lang="en-US" dirty="0"/>
                <a:t>)</a:t>
              </a:r>
            </a:p>
            <a:p>
              <a:pPr marL="342900" indent="-342900">
                <a:buClr>
                  <a:srgbClr val="FF0000"/>
                </a:buClr>
              </a:pPr>
              <a:r>
                <a:rPr lang="en-US" dirty="0"/>
                <a:t>Projected halos </a:t>
              </a:r>
              <a:r>
                <a:rPr lang="en-US" dirty="0">
                  <a:solidFill>
                    <a:srgbClr val="FF0000"/>
                  </a:solidFill>
                </a:rPr>
                <a:t>dominate </a:t>
              </a:r>
              <a:r>
                <a:rPr lang="en-US" dirty="0"/>
                <a:t>the strong lensing signal             (</a:t>
              </a:r>
              <a:r>
                <a:rPr lang="en-US" dirty="0">
                  <a:solidFill>
                    <a:srgbClr val="008000"/>
                  </a:solidFill>
                </a:rPr>
                <a:t>Li et al ‘16</a:t>
              </a:r>
              <a:r>
                <a:rPr lang="en-US" dirty="0"/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994206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5004048" y="980728"/>
            <a:ext cx="3753666" cy="336629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8397" y="172480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1412776"/>
            <a:ext cx="493204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Two key considerations:</a:t>
            </a: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The central galaxy can destroy       </a:t>
            </a:r>
            <a:r>
              <a:rPr lang="en-US" dirty="0" err="1">
                <a:solidFill>
                  <a:srgbClr val="000000"/>
                </a:solidFill>
              </a:rPr>
              <a:t>subhalos</a:t>
            </a:r>
            <a:endParaRPr lang="en-US" dirty="0">
              <a:solidFill>
                <a:srgbClr val="000000"/>
              </a:solidFill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Line-of-sight projected halos      also lens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7444" y="5046275"/>
            <a:ext cx="8464996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  <a:buFont typeface="Wingdings" charset="0"/>
              <a:buChar char="à"/>
            </a:pPr>
            <a:r>
              <a:rPr lang="en-US" dirty="0">
                <a:sym typeface="Wingdings"/>
              </a:rPr>
              <a:t> This is the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cleanest</a:t>
            </a:r>
            <a:r>
              <a:rPr lang="en-US" dirty="0">
                <a:sym typeface="Wingdings"/>
              </a:rPr>
              <a:t> possible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test</a:t>
            </a:r>
            <a:r>
              <a:rPr lang="en-US" dirty="0">
                <a:sym typeface="Wingdings"/>
              </a:rPr>
              <a:t>: it depends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ONLY </a:t>
            </a:r>
            <a:r>
              <a:rPr lang="en-US" dirty="0">
                <a:sym typeface="Wingdings"/>
              </a:rPr>
              <a:t>on the small-mass end of the “field” halo mass function which we know how to calculate and is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unaffected</a:t>
            </a:r>
            <a:r>
              <a:rPr lang="en-US" dirty="0">
                <a:sym typeface="Wingdings"/>
              </a:rPr>
              <a:t> by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baryons</a:t>
            </a:r>
          </a:p>
        </p:txBody>
      </p:sp>
    </p:spTree>
    <p:extLst>
      <p:ext uri="{BB962C8B-B14F-4D97-AF65-F5344CB8AC3E}">
        <p14:creationId xmlns:p14="http://schemas.microsoft.com/office/powerpoint/2010/main" val="3072527806"/>
      </p:ext>
    </p:extLst>
  </p:cSld>
  <p:clrMapOvr>
    <a:masterClrMapping/>
  </p:clrMapOvr>
  <p:transition>
    <p:zoom/>
  </p:transition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5004048" y="980728"/>
            <a:ext cx="3753666" cy="336629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8397" y="172480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2132856"/>
            <a:ext cx="49320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FF0000"/>
              </a:buClr>
              <a:buNone/>
            </a:pPr>
            <a:r>
              <a:rPr lang="en-US" dirty="0">
                <a:solidFill>
                  <a:srgbClr val="000000"/>
                </a:solidFill>
              </a:rPr>
              <a:t>Line-of-sight projected halos      dominate the lensing signal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7444" y="5046275"/>
            <a:ext cx="8464996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  <a:buFont typeface="Wingdings" charset="0"/>
              <a:buChar char="à"/>
            </a:pPr>
            <a:r>
              <a:rPr lang="en-US" dirty="0">
                <a:sym typeface="Wingdings"/>
              </a:rPr>
              <a:t> This is the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cleanest</a:t>
            </a:r>
            <a:r>
              <a:rPr lang="en-US" dirty="0">
                <a:sym typeface="Wingdings"/>
              </a:rPr>
              <a:t> possible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test</a:t>
            </a:r>
            <a:r>
              <a:rPr lang="en-US" dirty="0">
                <a:sym typeface="Wingdings"/>
              </a:rPr>
              <a:t>: it depends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ONLY </a:t>
            </a:r>
            <a:r>
              <a:rPr lang="en-US" dirty="0">
                <a:sym typeface="Wingdings"/>
              </a:rPr>
              <a:t>on the small-mass end of the “field” halo mass function which we know how to calculate and is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unaffected</a:t>
            </a:r>
            <a:r>
              <a:rPr lang="en-US" dirty="0">
                <a:sym typeface="Wingdings"/>
              </a:rPr>
              <a:t> by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baryons</a:t>
            </a:r>
          </a:p>
        </p:txBody>
      </p:sp>
    </p:spTree>
    <p:extLst>
      <p:ext uri="{BB962C8B-B14F-4D97-AF65-F5344CB8AC3E}">
        <p14:creationId xmlns:p14="http://schemas.microsoft.com/office/powerpoint/2010/main" val="559207466"/>
      </p:ext>
    </p:extLst>
  </p:cSld>
  <p:clrMapOvr>
    <a:masterClrMapping/>
  </p:clrMapOvr>
  <p:transition>
    <p:zoom/>
  </p:transition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172654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3608022" y="1436339"/>
            <a:ext cx="5588891" cy="5421661"/>
            <a:chOff x="3555110" y="1436339"/>
            <a:chExt cx="5588891" cy="5421661"/>
          </a:xfrm>
        </p:grpSpPr>
        <p:grpSp>
          <p:nvGrpSpPr>
            <p:cNvPr id="19" name="Group 18"/>
            <p:cNvGrpSpPr/>
            <p:nvPr/>
          </p:nvGrpSpPr>
          <p:grpSpPr>
            <a:xfrm>
              <a:off x="3968463" y="1436339"/>
              <a:ext cx="5175538" cy="5421661"/>
              <a:chOff x="4325625" y="1436339"/>
              <a:chExt cx="4818375" cy="4818375"/>
            </a:xfrm>
          </p:grpSpPr>
          <p:pic>
            <p:nvPicPr>
              <p:cNvPr id="4" name="Picture 3" descr="compare_CW_100_1e7.pdf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325625" y="1436339"/>
                <a:ext cx="4818375" cy="4818375"/>
              </a:xfrm>
              <a:prstGeom prst="rect">
                <a:avLst/>
              </a:prstGeom>
            </p:spPr>
          </p:pic>
          <p:sp>
            <p:nvSpPr>
              <p:cNvPr id="7" name="TextBox 6"/>
              <p:cNvSpPr txBox="1"/>
              <p:nvPr/>
            </p:nvSpPr>
            <p:spPr>
              <a:xfrm>
                <a:off x="7403614" y="2522481"/>
                <a:ext cx="15182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None/>
                </a:pPr>
                <a:r>
                  <a:rPr lang="en-US" sz="1800" dirty="0">
                    <a:solidFill>
                      <a:srgbClr val="FF0000"/>
                    </a:solidFill>
                  </a:rPr>
                  <a:t>COCO-warm</a:t>
                </a: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5351150" y="3314324"/>
                <a:ext cx="137748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None/>
                </a:pPr>
                <a:r>
                  <a:rPr lang="en-US" sz="1800" dirty="0">
                    <a:solidFill>
                      <a:srgbClr val="0000FF"/>
                    </a:solidFill>
                  </a:rPr>
                  <a:t>COCO-cold</a:t>
                </a:r>
              </a:p>
            </p:txBody>
          </p:sp>
          <p:cxnSp>
            <p:nvCxnSpPr>
              <p:cNvPr id="10" name="Curved Connector 9"/>
              <p:cNvCxnSpPr/>
              <p:nvPr/>
            </p:nvCxnSpPr>
            <p:spPr bwMode="auto">
              <a:xfrm rot="5400000">
                <a:off x="7526812" y="3095792"/>
                <a:ext cx="767325" cy="264568"/>
              </a:xfrm>
              <a:prstGeom prst="curvedConnector3">
                <a:avLst>
                  <a:gd name="adj1" fmla="val 18965"/>
                </a:avLst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18" name="Curved Connector 17"/>
              <p:cNvCxnSpPr/>
              <p:nvPr/>
            </p:nvCxnSpPr>
            <p:spPr bwMode="auto">
              <a:xfrm rot="5400000">
                <a:off x="5734391" y="3763899"/>
                <a:ext cx="635030" cy="330706"/>
              </a:xfrm>
              <a:prstGeom prst="curvedConnector3">
                <a:avLst/>
              </a:prstGeom>
              <a:noFill/>
              <a:ln w="28575" cap="flat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sp>
          <p:nvSpPr>
            <p:cNvPr id="22" name="TextBox 21"/>
            <p:cNvSpPr txBox="1"/>
            <p:nvPr/>
          </p:nvSpPr>
          <p:spPr>
            <a:xfrm>
              <a:off x="3555110" y="6396335"/>
              <a:ext cx="158769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dirty="0">
                  <a:solidFill>
                    <a:srgbClr val="008000"/>
                  </a:solidFill>
                </a:rPr>
                <a:t>Li et al ‘16</a:t>
              </a:r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4788617" y="1944783"/>
              <a:ext cx="4128894" cy="4191651"/>
              <a:chOff x="4788617" y="1944783"/>
              <a:chExt cx="4128894" cy="4191651"/>
            </a:xfrm>
          </p:grpSpPr>
          <p:sp>
            <p:nvSpPr>
              <p:cNvPr id="20" name="TextBox 19"/>
              <p:cNvSpPr txBox="1"/>
              <p:nvPr/>
            </p:nvSpPr>
            <p:spPr>
              <a:xfrm>
                <a:off x="4788617" y="1944783"/>
                <a:ext cx="2579503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None/>
                </a:pPr>
                <a:r>
                  <a:rPr lang="en-US" sz="1800" dirty="0" err="1">
                    <a:latin typeface="Calibri"/>
                    <a:cs typeface="Calibri"/>
                  </a:rPr>
                  <a:t>f</a:t>
                </a:r>
                <a:r>
                  <a:rPr lang="en-US" sz="1800" baseline="-25000" dirty="0" err="1">
                    <a:latin typeface="Calibri"/>
                    <a:cs typeface="Calibri"/>
                  </a:rPr>
                  <a:t>E</a:t>
                </a:r>
                <a:r>
                  <a:rPr lang="en-US" sz="1800" baseline="-25000" dirty="0">
                    <a:latin typeface="Calibri"/>
                    <a:cs typeface="Calibri"/>
                  </a:rPr>
                  <a:t> </a:t>
                </a:r>
                <a:r>
                  <a:rPr lang="en-US" sz="1800" dirty="0">
                    <a:latin typeface="Calibri"/>
                    <a:cs typeface="Calibri"/>
                  </a:rPr>
                  <a:t>= fraction of mass in </a:t>
                </a:r>
                <a:r>
                  <a:rPr lang="en-US" sz="1800" dirty="0" err="1">
                    <a:latin typeface="Calibri"/>
                    <a:cs typeface="Calibri"/>
                  </a:rPr>
                  <a:t>subhalos</a:t>
                </a:r>
                <a:r>
                  <a:rPr lang="en-US" sz="1800" dirty="0">
                    <a:latin typeface="Calibri"/>
                    <a:cs typeface="Calibri"/>
                  </a:rPr>
                  <a:t> at projected Einstein radius, R</a:t>
                </a:r>
                <a:r>
                  <a:rPr lang="en-US" sz="1800" baseline="-25000" dirty="0">
                    <a:latin typeface="Calibri"/>
                    <a:cs typeface="Calibri"/>
                  </a:rPr>
                  <a:t>E</a:t>
                </a: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4819102" y="5371302"/>
                <a:ext cx="2522558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None/>
                </a:pPr>
                <a:r>
                  <a:rPr lang="en-US" sz="1800" dirty="0">
                    <a:latin typeface="Calibri"/>
                    <a:cs typeface="Calibri"/>
                  </a:rPr>
                  <a:t>m</a:t>
                </a:r>
                <a:r>
                  <a:rPr lang="en-US" sz="1800" baseline="-25000" dirty="0">
                    <a:latin typeface="Calibri"/>
                    <a:cs typeface="Calibri"/>
                  </a:rPr>
                  <a:t>c</a:t>
                </a:r>
                <a:r>
                  <a:rPr lang="en-US" sz="1800" dirty="0">
                    <a:latin typeface="Calibri"/>
                    <a:cs typeface="Calibri"/>
                  </a:rPr>
                  <a:t> = cutoff mass in WDM mass </a:t>
                </a:r>
                <a:r>
                  <a:rPr lang="en-US" sz="1800" dirty="0" err="1">
                    <a:latin typeface="Calibri"/>
                    <a:cs typeface="Calibri"/>
                  </a:rPr>
                  <a:t>fn</a:t>
                </a:r>
                <a:r>
                  <a:rPr lang="en-US" sz="1800" dirty="0">
                    <a:latin typeface="Calibri"/>
                    <a:cs typeface="Calibri"/>
                  </a:rPr>
                  <a:t>  </a:t>
                </a: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7280658" y="5213104"/>
                <a:ext cx="1636853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None/>
                </a:pP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m</a:t>
                </a:r>
                <a:r>
                  <a:rPr lang="en-US" sz="1800" baseline="-25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c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~ 10</a:t>
                </a:r>
                <a:r>
                  <a:rPr lang="en-US" sz="1800" baseline="30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8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 h</a:t>
                </a:r>
                <a:r>
                  <a:rPr lang="en-US" sz="1800" baseline="30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-1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M</a:t>
                </a:r>
                <a:r>
                  <a:rPr lang="en-US" sz="1800" baseline="-25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o 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for COCO-warm</a:t>
                </a:r>
                <a:endParaRPr lang="en-US" sz="1800" baseline="-25000" dirty="0">
                  <a:solidFill>
                    <a:srgbClr val="FF0000"/>
                  </a:solidFill>
                  <a:latin typeface="Calibri"/>
                  <a:cs typeface="Calibri"/>
                </a:endParaRPr>
              </a:p>
            </p:txBody>
          </p:sp>
          <p:cxnSp>
            <p:nvCxnSpPr>
              <p:cNvPr id="25" name="Curved Connector 24"/>
              <p:cNvCxnSpPr/>
              <p:nvPr/>
            </p:nvCxnSpPr>
            <p:spPr bwMode="auto">
              <a:xfrm rot="5400000">
                <a:off x="7222581" y="5556539"/>
                <a:ext cx="383664" cy="330702"/>
              </a:xfrm>
              <a:prstGeom prst="curvedConnector3">
                <a:avLst>
                  <a:gd name="adj1" fmla="val 94828"/>
                </a:avLst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  <p:sp>
        <p:nvSpPr>
          <p:cNvPr id="35" name="TextBox 34"/>
          <p:cNvSpPr txBox="1"/>
          <p:nvPr/>
        </p:nvSpPr>
        <p:spPr>
          <a:xfrm>
            <a:off x="-72008" y="5103673"/>
            <a:ext cx="5148064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</a:pPr>
            <a:r>
              <a:rPr lang="en-US" dirty="0"/>
              <a:t>If DM is 7 </a:t>
            </a:r>
            <a:r>
              <a:rPr lang="en-US" dirty="0" err="1"/>
              <a:t>keV</a:t>
            </a:r>
            <a:r>
              <a:rPr lang="en-US" dirty="0"/>
              <a:t> sterile </a:t>
            </a:r>
            <a:r>
              <a:rPr lang="en-US" dirty="0">
                <a:latin typeface="Symbol" charset="2"/>
                <a:cs typeface="Symbol" charset="2"/>
              </a:rPr>
              <a:t>n</a:t>
            </a:r>
            <a:r>
              <a:rPr lang="en-US" dirty="0"/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ym typeface="Wingdings"/>
              </a:rPr>
              <a:t> </a:t>
            </a:r>
            <a:r>
              <a:rPr lang="en-US" dirty="0"/>
              <a:t>rule out      CDM at 3</a:t>
            </a:r>
            <a:r>
              <a:rPr lang="en-US" dirty="0">
                <a:latin typeface="Symbol" charset="2"/>
                <a:cs typeface="Symbol" charset="2"/>
              </a:rPr>
              <a:t>s</a:t>
            </a:r>
            <a:r>
              <a:rPr lang="en-US" dirty="0"/>
              <a:t>! </a:t>
            </a:r>
          </a:p>
          <a:p>
            <a:pPr marL="342900" indent="-342900" algn="l">
              <a:buClr>
                <a:srgbClr val="FF0000"/>
              </a:buClr>
            </a:pPr>
            <a:r>
              <a:rPr lang="en-US" dirty="0">
                <a:sym typeface="Wingdings"/>
              </a:rPr>
              <a:t>If DM is CDM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ym typeface="Wingdings"/>
              </a:rPr>
              <a:t> rule out </a:t>
            </a:r>
            <a:r>
              <a:rPr lang="en-US" dirty="0"/>
              <a:t>7 </a:t>
            </a:r>
            <a:r>
              <a:rPr lang="en-US" dirty="0" err="1"/>
              <a:t>keV</a:t>
            </a:r>
            <a:r>
              <a:rPr lang="en-US" dirty="0"/>
              <a:t>              sterile </a:t>
            </a:r>
            <a:r>
              <a:rPr lang="en-US" dirty="0">
                <a:latin typeface="Symbol" charset="2"/>
                <a:cs typeface="Symbol" charset="2"/>
              </a:rPr>
              <a:t>n </a:t>
            </a:r>
            <a:r>
              <a:rPr lang="en-US" dirty="0"/>
              <a:t>at many </a:t>
            </a:r>
            <a:r>
              <a:rPr lang="en-US" dirty="0">
                <a:latin typeface="Symbol" charset="2"/>
                <a:cs typeface="Symbol" charset="2"/>
              </a:rPr>
              <a:t>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-150299" y="4015938"/>
            <a:ext cx="48731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dirty="0"/>
              <a:t>100 Einstein ring systems and  detection limit: </a:t>
            </a:r>
            <a:r>
              <a:rPr lang="en-US" dirty="0" err="1"/>
              <a:t>m</a:t>
            </a:r>
            <a:r>
              <a:rPr lang="en-US" baseline="-25000" dirty="0" err="1"/>
              <a:t>low</a:t>
            </a:r>
            <a:r>
              <a:rPr lang="en-US" baseline="-25000" dirty="0"/>
              <a:t> </a:t>
            </a:r>
            <a:r>
              <a:rPr lang="en-US" dirty="0"/>
              <a:t>= 10</a:t>
            </a:r>
            <a:r>
              <a:rPr lang="en-US" baseline="30000" dirty="0"/>
              <a:t>7</a:t>
            </a:r>
            <a:r>
              <a:rPr lang="en-US" dirty="0"/>
              <a:t> h</a:t>
            </a:r>
            <a:r>
              <a:rPr lang="en-US" baseline="30000" dirty="0"/>
              <a:t>-1</a:t>
            </a:r>
            <a:r>
              <a:rPr lang="en-US" dirty="0"/>
              <a:t>M</a:t>
            </a:r>
            <a:r>
              <a:rPr lang="en-US" baseline="-25000" dirty="0"/>
              <a:t>o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175652" y="1465535"/>
            <a:ext cx="4638804" cy="2211709"/>
            <a:chOff x="149994" y="2299334"/>
            <a:chExt cx="4638804" cy="2211709"/>
          </a:xfrm>
        </p:grpSpPr>
        <p:sp>
          <p:nvSpPr>
            <p:cNvPr id="39" name="TextBox 38"/>
            <p:cNvSpPr txBox="1"/>
            <p:nvPr/>
          </p:nvSpPr>
          <p:spPr>
            <a:xfrm>
              <a:off x="203810" y="2299334"/>
              <a:ext cx="39765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 err="1">
                  <a:solidFill>
                    <a:srgbClr val="0000FF"/>
                  </a:solidFill>
                </a:rPr>
                <a:t>f</a:t>
              </a:r>
              <a:r>
                <a:rPr lang="en-US" baseline="-25000" dirty="0" err="1">
                  <a:solidFill>
                    <a:srgbClr val="0000FF"/>
                  </a:solidFill>
                </a:rPr>
                <a:t>E</a:t>
              </a:r>
              <a:r>
                <a:rPr lang="en-US" dirty="0">
                  <a:solidFill>
                    <a:srgbClr val="0000FF"/>
                  </a:solidFill>
                </a:rPr>
                <a:t> = fraction of mass in subs 	within Einstein ring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49994" y="3126048"/>
              <a:ext cx="4638804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FF"/>
                  </a:solidFill>
                </a:rPr>
                <a:t>m</a:t>
              </a:r>
              <a:r>
                <a:rPr lang="en-US" baseline="-25000" dirty="0">
                  <a:solidFill>
                    <a:srgbClr val="0000FF"/>
                  </a:solidFill>
                </a:rPr>
                <a:t>c</a:t>
              </a:r>
              <a:r>
                <a:rPr lang="en-US" dirty="0">
                  <a:solidFill>
                    <a:srgbClr val="0000FF"/>
                  </a:solidFill>
                </a:rPr>
                <a:t>= </a:t>
              </a:r>
              <a:r>
                <a:rPr lang="en-US" dirty="0" err="1">
                  <a:solidFill>
                    <a:srgbClr val="0000FF"/>
                  </a:solidFill>
                </a:rPr>
                <a:t>subhalo</a:t>
              </a:r>
              <a:r>
                <a:rPr lang="en-US" dirty="0">
                  <a:solidFill>
                    <a:srgbClr val="0000FF"/>
                  </a:solidFill>
                </a:rPr>
                <a:t> cutoff mass </a:t>
              </a:r>
            </a:p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800000"/>
                  </a:solidFill>
                </a:rPr>
                <a:t>m</a:t>
              </a:r>
              <a:r>
                <a:rPr lang="en-US" baseline="-25000" dirty="0">
                  <a:solidFill>
                    <a:srgbClr val="800000"/>
                  </a:solidFill>
                </a:rPr>
                <a:t>c</a:t>
              </a:r>
              <a:r>
                <a:rPr lang="en-US" dirty="0">
                  <a:solidFill>
                    <a:srgbClr val="800000"/>
                  </a:solidFill>
                </a:rPr>
                <a:t>= 1.3 ×10</a:t>
              </a:r>
              <a:r>
                <a:rPr lang="en-US" baseline="30000" dirty="0">
                  <a:solidFill>
                    <a:srgbClr val="800000"/>
                  </a:solidFill>
                </a:rPr>
                <a:t>8 </a:t>
              </a:r>
              <a:r>
                <a:rPr lang="en-US" dirty="0">
                  <a:solidFill>
                    <a:srgbClr val="800000"/>
                  </a:solidFill>
                </a:rPr>
                <a:t>h</a:t>
              </a:r>
              <a:r>
                <a:rPr lang="en-US" baseline="30000" dirty="0">
                  <a:solidFill>
                    <a:srgbClr val="800000"/>
                  </a:solidFill>
                </a:rPr>
                <a:t>-1</a:t>
              </a:r>
              <a:r>
                <a:rPr lang="en-US" dirty="0">
                  <a:solidFill>
                    <a:srgbClr val="800000"/>
                  </a:solidFill>
                </a:rPr>
                <a:t>M</a:t>
              </a:r>
              <a:r>
                <a:rPr lang="en-US" baseline="-25000" dirty="0">
                  <a:solidFill>
                    <a:srgbClr val="800000"/>
                  </a:solidFill>
                </a:rPr>
                <a:t>o </a:t>
              </a:r>
              <a:r>
                <a:rPr lang="en-US" dirty="0">
                  <a:solidFill>
                    <a:srgbClr val="800000"/>
                  </a:solidFill>
                </a:rPr>
                <a:t>for coldest	 7 </a:t>
              </a:r>
              <a:r>
                <a:rPr lang="en-US" dirty="0" err="1">
                  <a:solidFill>
                    <a:srgbClr val="800000"/>
                  </a:solidFill>
                </a:rPr>
                <a:t>keV</a:t>
              </a:r>
              <a:r>
                <a:rPr lang="en-US" dirty="0">
                  <a:solidFill>
                    <a:srgbClr val="800000"/>
                  </a:solidFill>
                </a:rPr>
                <a:t> sterile neutrino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5073011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2699792" y="241300"/>
            <a:ext cx="5472609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The halo mass function 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90869" y="3437820"/>
            <a:ext cx="979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CDM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51049" y="3461943"/>
            <a:ext cx="10438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WDM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-107023" y="4594322"/>
            <a:ext cx="431239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Already fewer WDM </a:t>
            </a:r>
            <a:r>
              <a:rPr lang="en-US" dirty="0" err="1">
                <a:solidFill>
                  <a:srgbClr val="FFFFFF"/>
                </a:solidFill>
              </a:rPr>
              <a:t>subhalos</a:t>
            </a:r>
            <a:r>
              <a:rPr lang="en-US" dirty="0">
                <a:solidFill>
                  <a:srgbClr val="FFFFFF"/>
                </a:solidFill>
              </a:rPr>
              <a:t> at 3x10</a:t>
            </a:r>
            <a:r>
              <a:rPr lang="en-US" baseline="30000" dirty="0">
                <a:solidFill>
                  <a:srgbClr val="FFFFFF"/>
                </a:solidFill>
              </a:rPr>
              <a:t>9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10 x fewer at 10</a:t>
            </a:r>
            <a:r>
              <a:rPr lang="en-US" baseline="30000" dirty="0">
                <a:solidFill>
                  <a:srgbClr val="FFFFFF"/>
                </a:solidFill>
              </a:rPr>
              <a:t>8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4067944" y="1340768"/>
            <a:ext cx="5040560" cy="4989852"/>
            <a:chOff x="3923928" y="1103444"/>
            <a:chExt cx="5040560" cy="4989852"/>
          </a:xfrm>
        </p:grpSpPr>
        <p:pic>
          <p:nvPicPr>
            <p:cNvPr id="16" name="Picture 15" descr="HMF_Redshift_WDM_CDM.jpe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4636" y="1103444"/>
              <a:ext cx="4989852" cy="4989852"/>
            </a:xfrm>
            <a:prstGeom prst="rect">
              <a:avLst/>
            </a:prstGeom>
          </p:spPr>
        </p:pic>
        <p:sp>
          <p:nvSpPr>
            <p:cNvPr id="14" name="TextBox 13"/>
            <p:cNvSpPr txBox="1"/>
            <p:nvPr/>
          </p:nvSpPr>
          <p:spPr>
            <a:xfrm>
              <a:off x="5364088" y="1340768"/>
              <a:ext cx="2602733" cy="11218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1800" dirty="0" err="1">
                  <a:solidFill>
                    <a:srgbClr val="000000"/>
                  </a:solidFill>
                </a:rPr>
                <a:t>m</a:t>
              </a:r>
              <a:r>
                <a:rPr lang="en-US" sz="1800" baseline="-25000" dirty="0" err="1">
                  <a:solidFill>
                    <a:srgbClr val="000000"/>
                  </a:solidFill>
                  <a:latin typeface="Symbol" charset="2"/>
                  <a:cs typeface="Symbol" charset="2"/>
                </a:rPr>
                <a:t>n</a:t>
              </a:r>
              <a:r>
                <a:rPr lang="en-US" sz="1800" dirty="0">
                  <a:solidFill>
                    <a:srgbClr val="000000"/>
                  </a:solidFill>
                </a:rPr>
                <a:t>  = 7 </a:t>
              </a:r>
              <a:r>
                <a:rPr lang="en-US" sz="1800" dirty="0" err="1">
                  <a:solidFill>
                    <a:srgbClr val="000000"/>
                  </a:solidFill>
                </a:rPr>
                <a:t>keV</a:t>
              </a:r>
              <a:r>
                <a:rPr lang="en-US" sz="1800" dirty="0">
                  <a:solidFill>
                    <a:srgbClr val="000000"/>
                  </a:solidFill>
                </a:rPr>
                <a:t>, L</a:t>
              </a:r>
              <a:r>
                <a:rPr lang="en-US" sz="1800" baseline="-25000" dirty="0">
                  <a:solidFill>
                    <a:srgbClr val="000000"/>
                  </a:solidFill>
                </a:rPr>
                <a:t>6 </a:t>
              </a:r>
              <a:r>
                <a:rPr lang="en-US" sz="1800" dirty="0">
                  <a:solidFill>
                    <a:srgbClr val="000000"/>
                  </a:solidFill>
                </a:rPr>
                <a:t>= 10</a:t>
              </a:r>
            </a:p>
            <a:p>
              <a:pPr algn="l"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“coldest” 7keV sterile</a:t>
              </a:r>
              <a:r>
                <a:rPr lang="en-US" sz="1800" dirty="0">
                  <a:solidFill>
                    <a:srgbClr val="000000"/>
                  </a:solidFill>
                  <a:latin typeface="Symbol" charset="2"/>
                  <a:cs typeface="Symbol" charset="2"/>
                </a:rPr>
                <a:t> n </a:t>
              </a:r>
            </a:p>
            <a:p>
              <a:pPr algn="l"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        (</a:t>
              </a:r>
              <a:r>
                <a:rPr lang="en-US" sz="1800" dirty="0" err="1">
                  <a:solidFill>
                    <a:srgbClr val="000000"/>
                  </a:solidFill>
                </a:rPr>
                <a:t>m</a:t>
              </a:r>
              <a:r>
                <a:rPr lang="en-US" sz="1800" baseline="-25000" dirty="0" err="1">
                  <a:solidFill>
                    <a:srgbClr val="000000"/>
                  </a:solidFill>
                </a:rPr>
                <a:t>thermal</a:t>
              </a:r>
              <a:r>
                <a:rPr lang="en-US" sz="1800" dirty="0">
                  <a:solidFill>
                    <a:srgbClr val="000000"/>
                  </a:solidFill>
                </a:rPr>
                <a:t>= 3.3 </a:t>
              </a:r>
              <a:r>
                <a:rPr lang="en-US" sz="1800" dirty="0" err="1">
                  <a:solidFill>
                    <a:srgbClr val="000000"/>
                  </a:solidFill>
                </a:rPr>
                <a:t>keV</a:t>
              </a:r>
              <a:r>
                <a:rPr lang="en-US" sz="1800" dirty="0">
                  <a:solidFill>
                    <a:srgbClr val="000000"/>
                  </a:solidFill>
                </a:rPr>
                <a:t>) </a:t>
              </a:r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3923928" y="5671886"/>
              <a:ext cx="173882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8000"/>
                  </a:solidFill>
                </a:rPr>
                <a:t>Bose et al ‘16</a:t>
              </a: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5816382" y="3335692"/>
              <a:ext cx="555818" cy="2304256"/>
              <a:chOff x="5249986" y="2687620"/>
              <a:chExt cx="555818" cy="2304256"/>
            </a:xfrm>
          </p:grpSpPr>
          <p:cxnSp>
            <p:nvCxnSpPr>
              <p:cNvPr id="17" name="Straight Connector 16"/>
              <p:cNvCxnSpPr/>
              <p:nvPr/>
            </p:nvCxnSpPr>
            <p:spPr bwMode="auto">
              <a:xfrm>
                <a:off x="5805804" y="2687620"/>
                <a:ext cx="0" cy="23042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" name="TextBox 19"/>
              <p:cNvSpPr txBox="1"/>
              <p:nvPr/>
            </p:nvSpPr>
            <p:spPr>
              <a:xfrm>
                <a:off x="5249986" y="4077072"/>
                <a:ext cx="48381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None/>
                </a:pPr>
                <a:r>
                  <a:rPr lang="en-US" sz="2000" dirty="0">
                    <a:solidFill>
                      <a:srgbClr val="FF0000"/>
                    </a:solidFill>
                  </a:rPr>
                  <a:t>m</a:t>
                </a:r>
                <a:r>
                  <a:rPr lang="en-US" sz="2000" baseline="-25000" dirty="0">
                    <a:solidFill>
                      <a:srgbClr val="FF0000"/>
                    </a:solidFill>
                  </a:rPr>
                  <a:t>c</a:t>
                </a:r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22" name="Rectangle 21"/>
            <p:cNvSpPr/>
            <p:nvPr/>
          </p:nvSpPr>
          <p:spPr bwMode="auto">
            <a:xfrm rot="5400000">
              <a:off x="3383868" y="3227680"/>
              <a:ext cx="3096344" cy="288032"/>
            </a:xfrm>
            <a:prstGeom prst="rect">
              <a:avLst/>
            </a:prstGeom>
            <a:solidFill>
              <a:srgbClr val="E4E4E4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23" name="Rectangle 22"/>
            <p:cNvSpPr/>
            <p:nvPr/>
          </p:nvSpPr>
          <p:spPr bwMode="auto">
            <a:xfrm rot="2336789">
              <a:off x="5013647" y="2300833"/>
              <a:ext cx="700884" cy="49259"/>
            </a:xfrm>
            <a:prstGeom prst="rect">
              <a:avLst/>
            </a:prstGeom>
            <a:solidFill>
              <a:srgbClr val="CACACA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-64146" y="1218632"/>
            <a:ext cx="4140748" cy="2133596"/>
            <a:chOff x="132109" y="1423872"/>
            <a:chExt cx="3649425" cy="1825732"/>
          </a:xfrm>
        </p:grpSpPr>
        <p:pic>
          <p:nvPicPr>
            <p:cNvPr id="6" name="Picture 10" descr="cdm_wdm_images.jpe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99" r="51244"/>
            <a:stretch>
              <a:fillRect/>
            </a:stretch>
          </p:blipFill>
          <p:spPr bwMode="auto">
            <a:xfrm>
              <a:off x="132109" y="1428364"/>
              <a:ext cx="1843586" cy="1821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8" descr="cdm_wdm_images.jpe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63" t="3999" r="1263"/>
            <a:stretch>
              <a:fillRect/>
            </a:stretch>
          </p:blipFill>
          <p:spPr bwMode="auto">
            <a:xfrm>
              <a:off x="1966977" y="1423872"/>
              <a:ext cx="1814557" cy="18215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" name="TextBox 24"/>
          <p:cNvSpPr txBox="1"/>
          <p:nvPr/>
        </p:nvSpPr>
        <p:spPr>
          <a:xfrm>
            <a:off x="7092280" y="3068960"/>
            <a:ext cx="7103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sz="1800" dirty="0"/>
              <a:t>CDM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338870" y="3645024"/>
            <a:ext cx="7615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sz="1800" dirty="0"/>
              <a:t>WDM</a:t>
            </a:r>
          </a:p>
        </p:txBody>
      </p:sp>
      <p:cxnSp>
        <p:nvCxnSpPr>
          <p:cNvPr id="27" name="Straight Arrow Connector 26"/>
          <p:cNvCxnSpPr/>
          <p:nvPr/>
        </p:nvCxnSpPr>
        <p:spPr bwMode="auto">
          <a:xfrm flipH="1">
            <a:off x="6516216" y="3284984"/>
            <a:ext cx="576064" cy="14401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" name="Straight Arrow Connector 30"/>
          <p:cNvCxnSpPr/>
          <p:nvPr/>
        </p:nvCxnSpPr>
        <p:spPr bwMode="auto">
          <a:xfrm flipH="1">
            <a:off x="6732240" y="3861048"/>
            <a:ext cx="648072" cy="36004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3034731024"/>
      </p:ext>
    </p:extLst>
  </p:cSld>
  <p:clrMapOvr>
    <a:masterClrMapping/>
  </p:clrMapOvr>
  <p:transition>
    <p:zoom/>
  </p:transition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68431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30818" y="6413266"/>
            <a:ext cx="2009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Li, </a:t>
            </a:r>
            <a:r>
              <a:rPr lang="en-US" sz="1800" dirty="0">
                <a:solidFill>
                  <a:srgbClr val="008000"/>
                </a:solidFill>
              </a:rPr>
              <a:t>CSF </a:t>
            </a:r>
            <a:r>
              <a:rPr lang="en-US" sz="2000" dirty="0">
                <a:solidFill>
                  <a:srgbClr val="008000"/>
                </a:solidFill>
              </a:rPr>
              <a:t>et al ‘16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-72008" y="5103673"/>
            <a:ext cx="4932040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If DM is 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rule         out CDM at &gt;3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  <a:r>
              <a:rPr lang="en-US" dirty="0">
                <a:solidFill>
                  <a:srgbClr val="000000"/>
                </a:solidFill>
              </a:rPr>
              <a:t>! </a:t>
            </a:r>
            <a:endParaRPr lang="en-US" dirty="0">
              <a:solidFill>
                <a:srgbClr val="000000"/>
              </a:solidFill>
              <a:sym typeface="Wingdings"/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  <a:sym typeface="Wingdings"/>
              </a:rPr>
              <a:t>If DM is CDM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rule out </a:t>
            </a:r>
            <a:r>
              <a:rPr lang="en-US" dirty="0">
                <a:solidFill>
                  <a:srgbClr val="000000"/>
                </a:solidFill>
              </a:rPr>
              <a:t>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            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 </a:t>
            </a:r>
            <a:r>
              <a:rPr lang="en-US" dirty="0">
                <a:solidFill>
                  <a:srgbClr val="000000"/>
                </a:solidFill>
              </a:rPr>
              <a:t>at many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499992" y="1407522"/>
            <a:ext cx="4644008" cy="4988354"/>
            <a:chOff x="4499992" y="1407522"/>
            <a:chExt cx="4644008" cy="4988354"/>
          </a:xfrm>
        </p:grpSpPr>
        <p:sp>
          <p:nvSpPr>
            <p:cNvPr id="21" name="TextBox 20"/>
            <p:cNvSpPr txBox="1"/>
            <p:nvPr/>
          </p:nvSpPr>
          <p:spPr>
            <a:xfrm>
              <a:off x="5865866" y="5939988"/>
              <a:ext cx="25225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  <a:latin typeface="Calibri"/>
                  <a:cs typeface="Calibri"/>
                </a:rPr>
                <a:t>m</a:t>
              </a:r>
              <a:r>
                <a:rPr lang="en-US" sz="1800" baseline="-25000" dirty="0">
                  <a:solidFill>
                    <a:srgbClr val="000000"/>
                  </a:solidFill>
                  <a:latin typeface="Calibri"/>
                  <a:cs typeface="Calibri"/>
                </a:rPr>
                <a:t>c</a:t>
              </a:r>
              <a:r>
                <a:rPr lang="en-US" sz="1800" dirty="0">
                  <a:solidFill>
                    <a:srgbClr val="000000"/>
                  </a:solidFill>
                  <a:latin typeface="Calibri"/>
                  <a:cs typeface="Calibri"/>
                </a:rPr>
                <a:t> = cutoff mass 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2"/>
            <a:srcRect l="5961" t="18659" r="52254" b="20554"/>
            <a:stretch/>
          </p:blipFill>
          <p:spPr>
            <a:xfrm>
              <a:off x="4572000" y="1407522"/>
              <a:ext cx="4572000" cy="4988354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>
              <a:off x="5271456" y="1844824"/>
              <a:ext cx="69850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FF"/>
                  </a:solidFill>
                  <a:latin typeface="Calibri"/>
                  <a:cs typeface="Calibri"/>
                </a:rPr>
                <a:t>CDM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7308304" y="1988840"/>
              <a:ext cx="7293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>
                  <a:solidFill>
                    <a:srgbClr val="FF0000"/>
                  </a:solidFill>
                  <a:latin typeface="Calibri"/>
                  <a:cs typeface="Calibri"/>
                </a:rPr>
                <a:t>WDM</a:t>
              </a:r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4572000" y="2204864"/>
              <a:ext cx="288032" cy="1152128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41" name="Rectangle 40"/>
            <p:cNvSpPr/>
            <p:nvPr/>
          </p:nvSpPr>
          <p:spPr bwMode="auto">
            <a:xfrm>
              <a:off x="4572000" y="4365104"/>
              <a:ext cx="288032" cy="1152128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 rot="16200000">
              <a:off x="4043762" y="2661094"/>
              <a:ext cx="13125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 err="1">
                  <a:latin typeface="Symbol" charset="2"/>
                  <a:cs typeface="Symbol" charset="2"/>
                </a:rPr>
                <a:t>S</a:t>
              </a:r>
              <a:r>
                <a:rPr lang="en-US" sz="2000" baseline="-25000" dirty="0" err="1"/>
                <a:t>tot</a:t>
              </a:r>
              <a:r>
                <a:rPr lang="en-US" sz="2000" baseline="-25000" dirty="0"/>
                <a:t> </a:t>
              </a:r>
              <a:r>
                <a:rPr lang="en-US" sz="2000" dirty="0"/>
                <a:t>&gt; </a:t>
              </a:r>
              <a:r>
                <a:rPr lang="en-US" sz="2000" dirty="0" err="1"/>
                <a:t>M</a:t>
              </a:r>
              <a:r>
                <a:rPr lang="en-US" sz="2000" baseline="-25000" dirty="0" err="1"/>
                <a:t>lim</a:t>
              </a:r>
              <a:r>
                <a:rPr lang="en-US" sz="2000" dirty="0"/>
                <a:t>)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 rot="16200000">
              <a:off x="4043762" y="4821334"/>
              <a:ext cx="13125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 err="1">
                  <a:latin typeface="Symbol" charset="2"/>
                  <a:cs typeface="Symbol" charset="2"/>
                </a:rPr>
                <a:t>S</a:t>
              </a:r>
              <a:r>
                <a:rPr lang="en-US" sz="2000" baseline="-25000" dirty="0" err="1"/>
                <a:t>tot</a:t>
              </a:r>
              <a:r>
                <a:rPr lang="en-US" sz="2000" baseline="-25000" dirty="0"/>
                <a:t> </a:t>
              </a:r>
              <a:r>
                <a:rPr lang="en-US" sz="2000" dirty="0"/>
                <a:t>&gt; </a:t>
              </a:r>
              <a:r>
                <a:rPr lang="en-US" sz="2000" dirty="0" err="1"/>
                <a:t>M</a:t>
              </a:r>
              <a:r>
                <a:rPr lang="en-US" sz="2000" baseline="-25000" dirty="0" err="1"/>
                <a:t>lim</a:t>
              </a:r>
              <a:r>
                <a:rPr lang="en-US" sz="2000" dirty="0"/>
                <a:t>)</a:t>
              </a:r>
            </a:p>
          </p:txBody>
        </p:sp>
        <p:sp>
          <p:nvSpPr>
            <p:cNvPr id="31" name="Rectangle 30"/>
            <p:cNvSpPr/>
            <p:nvPr/>
          </p:nvSpPr>
          <p:spPr bwMode="auto">
            <a:xfrm>
              <a:off x="5364088" y="6165304"/>
              <a:ext cx="3240360" cy="144016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364088" y="6021288"/>
              <a:ext cx="15228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log(m</a:t>
              </a:r>
              <a:r>
                <a:rPr lang="en-US" sz="1800" baseline="-25000" dirty="0"/>
                <a:t>c</a:t>
              </a:r>
              <a:r>
                <a:rPr lang="en-US" sz="1800" dirty="0"/>
                <a:t>/h</a:t>
              </a:r>
              <a:r>
                <a:rPr lang="en-US" sz="1800" baseline="30000" dirty="0"/>
                <a:t>-1</a:t>
              </a:r>
              <a:r>
                <a:rPr lang="en-US" sz="1800" dirty="0"/>
                <a:t>M</a:t>
              </a:r>
              <a:r>
                <a:rPr lang="en-US" sz="1800" baseline="-25000" dirty="0"/>
                <a:t>o</a:t>
              </a:r>
              <a:r>
                <a:rPr lang="en-US" sz="1800" dirty="0"/>
                <a:t>)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7308304" y="6021288"/>
              <a:ext cx="15228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log(m</a:t>
              </a:r>
              <a:r>
                <a:rPr lang="en-US" sz="1800" baseline="-25000" dirty="0"/>
                <a:t>c</a:t>
              </a:r>
              <a:r>
                <a:rPr lang="en-US" sz="1800" dirty="0"/>
                <a:t>/h</a:t>
              </a:r>
              <a:r>
                <a:rPr lang="en-US" sz="1800" baseline="30000" dirty="0"/>
                <a:t>-1</a:t>
              </a:r>
              <a:r>
                <a:rPr lang="en-US" sz="1800" dirty="0"/>
                <a:t>M</a:t>
              </a:r>
              <a:r>
                <a:rPr lang="en-US" sz="1800" baseline="-25000" dirty="0"/>
                <a:t>o</a:t>
              </a:r>
              <a:r>
                <a:rPr lang="en-US" sz="1800" dirty="0"/>
                <a:t>)</a:t>
              </a: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5112568" y="1412776"/>
            <a:ext cx="3779912" cy="461665"/>
          </a:xfrm>
          <a:prstGeom prst="rect">
            <a:avLst/>
          </a:prstGeom>
          <a:solidFill>
            <a:srgbClr val="FFFFFF"/>
          </a:solidFill>
          <a:ln w="19050" cmpd="sng"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Detection limit  = 10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7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 h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-1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lang="en-US" baseline="-2500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229468" y="1465535"/>
            <a:ext cx="6070724" cy="3115593"/>
            <a:chOff x="229468" y="1465535"/>
            <a:chExt cx="6070724" cy="3115593"/>
          </a:xfrm>
        </p:grpSpPr>
        <p:grpSp>
          <p:nvGrpSpPr>
            <p:cNvPr id="38" name="Group 37"/>
            <p:cNvGrpSpPr/>
            <p:nvPr/>
          </p:nvGrpSpPr>
          <p:grpSpPr>
            <a:xfrm>
              <a:off x="229468" y="1465535"/>
              <a:ext cx="4660856" cy="2484364"/>
              <a:chOff x="203810" y="2299334"/>
              <a:chExt cx="4660856" cy="2484364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203810" y="2299334"/>
                <a:ext cx="397658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 err="1">
                    <a:solidFill>
                      <a:srgbClr val="0000FF"/>
                    </a:solidFill>
                    <a:latin typeface="Symbol" charset="2"/>
                    <a:cs typeface="Symbol" charset="2"/>
                  </a:rPr>
                  <a:t>S</a:t>
                </a:r>
                <a:r>
                  <a:rPr lang="en-US" baseline="-25000" dirty="0" err="1">
                    <a:solidFill>
                      <a:srgbClr val="0000FF"/>
                    </a:solidFill>
                  </a:rPr>
                  <a:t>tot</a:t>
                </a:r>
                <a:r>
                  <a:rPr lang="en-US" dirty="0">
                    <a:solidFill>
                      <a:srgbClr val="0000FF"/>
                    </a:solidFill>
                  </a:rPr>
                  <a:t>= projected halo number density within Einstein ring</a:t>
                </a:r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225862" y="3398703"/>
                <a:ext cx="4638804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0000FF"/>
                    </a:solidFill>
                  </a:rPr>
                  <a:t>m</a:t>
                </a:r>
                <a:r>
                  <a:rPr lang="en-US" baseline="-25000" dirty="0">
                    <a:solidFill>
                      <a:srgbClr val="0000FF"/>
                    </a:solidFill>
                  </a:rPr>
                  <a:t>c</a:t>
                </a:r>
                <a:r>
                  <a:rPr lang="en-US" dirty="0">
                    <a:solidFill>
                      <a:srgbClr val="0000FF"/>
                    </a:solidFill>
                  </a:rPr>
                  <a:t>= halo cutoff mass </a:t>
                </a:r>
              </a:p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FF0000"/>
                    </a:solidFill>
                  </a:rPr>
                  <a:t>m</a:t>
                </a:r>
                <a:r>
                  <a:rPr lang="en-US" baseline="-25000" dirty="0">
                    <a:solidFill>
                      <a:srgbClr val="FF0000"/>
                    </a:solidFill>
                  </a:rPr>
                  <a:t>c</a:t>
                </a:r>
                <a:r>
                  <a:rPr lang="en-US" dirty="0">
                    <a:solidFill>
                      <a:srgbClr val="FF0000"/>
                    </a:solidFill>
                  </a:rPr>
                  <a:t>= 1.3 ×10</a:t>
                </a:r>
                <a:r>
                  <a:rPr lang="en-US" baseline="30000" dirty="0">
                    <a:solidFill>
                      <a:srgbClr val="FF0000"/>
                    </a:solidFill>
                  </a:rPr>
                  <a:t>8 </a:t>
                </a:r>
                <a:r>
                  <a:rPr lang="en-US" dirty="0">
                    <a:solidFill>
                      <a:srgbClr val="FF0000"/>
                    </a:solidFill>
                  </a:rPr>
                  <a:t>h</a:t>
                </a:r>
                <a:r>
                  <a:rPr lang="en-US" baseline="30000" dirty="0">
                    <a:solidFill>
                      <a:srgbClr val="FF0000"/>
                    </a:solidFill>
                  </a:rPr>
                  <a:t>-1</a:t>
                </a:r>
                <a:r>
                  <a:rPr lang="en-US" dirty="0">
                    <a:solidFill>
                      <a:srgbClr val="FF0000"/>
                    </a:solidFill>
                  </a:rPr>
                  <a:t>M</a:t>
                </a:r>
                <a:r>
                  <a:rPr lang="en-US" baseline="-25000" dirty="0">
                    <a:solidFill>
                      <a:srgbClr val="FF0000"/>
                    </a:solidFill>
                  </a:rPr>
                  <a:t>o </a:t>
                </a:r>
                <a:r>
                  <a:rPr lang="en-US" dirty="0">
                    <a:solidFill>
                      <a:srgbClr val="FF0000"/>
                    </a:solidFill>
                  </a:rPr>
                  <a:t>for coldest	 7 </a:t>
                </a:r>
                <a:r>
                  <a:rPr lang="en-US" dirty="0" err="1">
                    <a:solidFill>
                      <a:srgbClr val="FF0000"/>
                    </a:solidFill>
                  </a:rPr>
                  <a:t>keV</a:t>
                </a:r>
                <a:r>
                  <a:rPr lang="en-US" dirty="0">
                    <a:solidFill>
                      <a:srgbClr val="FF0000"/>
                    </a:solidFill>
                  </a:rPr>
                  <a:t> sterile neutrino </a:t>
                </a:r>
              </a:p>
            </p:txBody>
          </p:sp>
        </p:grpSp>
        <p:cxnSp>
          <p:nvCxnSpPr>
            <p:cNvPr id="12" name="Curved Connector 11"/>
            <p:cNvCxnSpPr/>
            <p:nvPr/>
          </p:nvCxnSpPr>
          <p:spPr bwMode="auto">
            <a:xfrm>
              <a:off x="4139952" y="3501008"/>
              <a:ext cx="2160240" cy="1080120"/>
            </a:xfrm>
            <a:prstGeom prst="curvedConnector3">
              <a:avLst>
                <a:gd name="adj1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3" name="Group 2"/>
          <p:cNvGrpSpPr/>
          <p:nvPr/>
        </p:nvGrpSpPr>
        <p:grpSpPr>
          <a:xfrm>
            <a:off x="-150299" y="4005064"/>
            <a:ext cx="9294299" cy="2376264"/>
            <a:chOff x="-150299" y="4005064"/>
            <a:chExt cx="9294299" cy="2376264"/>
          </a:xfrm>
        </p:grpSpPr>
        <p:sp>
          <p:nvSpPr>
            <p:cNvPr id="6" name="TextBox 5"/>
            <p:cNvSpPr txBox="1"/>
            <p:nvPr/>
          </p:nvSpPr>
          <p:spPr>
            <a:xfrm>
              <a:off x="-150299" y="4038163"/>
              <a:ext cx="487311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100 Einstein ring systems and  detection limit: </a:t>
              </a:r>
              <a:r>
                <a:rPr lang="en-US" dirty="0" err="1">
                  <a:solidFill>
                    <a:srgbClr val="000000"/>
                  </a:solidFill>
                </a:rPr>
                <a:t>m</a:t>
              </a:r>
              <a:r>
                <a:rPr lang="en-US" baseline="-25000" dirty="0" err="1">
                  <a:solidFill>
                    <a:srgbClr val="000000"/>
                  </a:solidFill>
                </a:rPr>
                <a:t>low</a:t>
              </a:r>
              <a:r>
                <a:rPr lang="en-US" baseline="-25000" dirty="0">
                  <a:solidFill>
                    <a:srgbClr val="000000"/>
                  </a:solidFill>
                </a:rPr>
                <a:t> </a:t>
              </a:r>
              <a:r>
                <a:rPr lang="en-US" dirty="0">
                  <a:solidFill>
                    <a:srgbClr val="000000"/>
                  </a:solidFill>
                </a:rPr>
                <a:t>= 10</a:t>
              </a:r>
              <a:r>
                <a:rPr lang="en-US" baseline="30000" dirty="0">
                  <a:solidFill>
                    <a:srgbClr val="000000"/>
                  </a:solidFill>
                </a:rPr>
                <a:t>7</a:t>
              </a:r>
              <a:r>
                <a:rPr lang="en-US" dirty="0">
                  <a:solidFill>
                    <a:srgbClr val="000000"/>
                  </a:solidFill>
                </a:rPr>
                <a:t> h</a:t>
              </a:r>
              <a:r>
                <a:rPr lang="en-US" baseline="30000" dirty="0">
                  <a:solidFill>
                    <a:srgbClr val="000000"/>
                  </a:solidFill>
                </a:rPr>
                <a:t>-1</a:t>
              </a:r>
              <a:r>
                <a:rPr lang="en-US" dirty="0">
                  <a:solidFill>
                    <a:srgbClr val="000000"/>
                  </a:solidFill>
                </a:rPr>
                <a:t>M</a:t>
              </a:r>
              <a:r>
                <a:rPr lang="en-US" baseline="-25000" dirty="0">
                  <a:solidFill>
                    <a:srgbClr val="000000"/>
                  </a:solidFill>
                </a:rPr>
                <a:t>o</a:t>
              </a:r>
            </a:p>
          </p:txBody>
        </p:sp>
        <p:sp>
          <p:nvSpPr>
            <p:cNvPr id="7" name="Rectangle 6"/>
            <p:cNvSpPr/>
            <p:nvPr/>
          </p:nvSpPr>
          <p:spPr bwMode="auto">
            <a:xfrm>
              <a:off x="4572000" y="4005064"/>
              <a:ext cx="4572000" cy="2376264"/>
            </a:xfrm>
            <a:prstGeom prst="rect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870315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68431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30818" y="6413266"/>
            <a:ext cx="2009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Li, </a:t>
            </a:r>
            <a:r>
              <a:rPr lang="en-US" sz="1800" dirty="0">
                <a:solidFill>
                  <a:srgbClr val="008000"/>
                </a:solidFill>
              </a:rPr>
              <a:t>CSF </a:t>
            </a:r>
            <a:r>
              <a:rPr lang="en-US" sz="2000" dirty="0">
                <a:solidFill>
                  <a:srgbClr val="008000"/>
                </a:solidFill>
              </a:rPr>
              <a:t>et al ‘16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860032" y="1412776"/>
            <a:ext cx="3779912" cy="461665"/>
          </a:xfrm>
          <a:prstGeom prst="rect">
            <a:avLst/>
          </a:prstGeom>
          <a:solidFill>
            <a:srgbClr val="FFFFFF"/>
          </a:solidFill>
          <a:ln w="19050" cmpd="sng"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Detection limit  = 10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7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 h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-1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lang="en-US" baseline="-2500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5652" y="3212976"/>
            <a:ext cx="40324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100 Einstein ring systems and  detection limit: </a:t>
            </a:r>
            <a:r>
              <a:rPr lang="en-US" sz="2000" dirty="0" err="1">
                <a:solidFill>
                  <a:srgbClr val="000000"/>
                </a:solidFill>
              </a:rPr>
              <a:t>m</a:t>
            </a:r>
            <a:r>
              <a:rPr lang="en-US" sz="2000" baseline="-25000" dirty="0" err="1">
                <a:solidFill>
                  <a:srgbClr val="000000"/>
                </a:solidFill>
              </a:rPr>
              <a:t>low</a:t>
            </a:r>
            <a:r>
              <a:rPr lang="en-US" sz="2000" baseline="-25000" dirty="0">
                <a:solidFill>
                  <a:srgbClr val="000000"/>
                </a:solidFill>
              </a:rPr>
              <a:t> </a:t>
            </a:r>
            <a:r>
              <a:rPr lang="en-US" sz="2000" dirty="0">
                <a:solidFill>
                  <a:srgbClr val="000000"/>
                </a:solidFill>
              </a:rPr>
              <a:t>= 10</a:t>
            </a:r>
            <a:r>
              <a:rPr lang="en-US" sz="2000" baseline="30000" dirty="0">
                <a:solidFill>
                  <a:srgbClr val="000000"/>
                </a:solidFill>
              </a:rPr>
              <a:t>7</a:t>
            </a:r>
            <a:r>
              <a:rPr lang="en-US" sz="2000" dirty="0">
                <a:solidFill>
                  <a:srgbClr val="000000"/>
                </a:solidFill>
              </a:rPr>
              <a:t> h</a:t>
            </a:r>
            <a:r>
              <a:rPr lang="en-US" sz="2000" baseline="30000" dirty="0">
                <a:solidFill>
                  <a:srgbClr val="000000"/>
                </a:solidFill>
              </a:rPr>
              <a:t>-1</a:t>
            </a:r>
            <a:r>
              <a:rPr lang="en-US" sz="2000" dirty="0">
                <a:solidFill>
                  <a:srgbClr val="000000"/>
                </a:solidFill>
              </a:rPr>
              <a:t>M</a:t>
            </a:r>
            <a:r>
              <a:rPr lang="en-US" sz="2000" baseline="-25000" dirty="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-72008" y="4725144"/>
            <a:ext cx="3995936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If DM is 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exclude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CDM at &gt;&gt;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  <a:r>
              <a:rPr lang="en-US" dirty="0">
                <a:solidFill>
                  <a:srgbClr val="000000"/>
                </a:solidFill>
              </a:rPr>
              <a:t>! </a:t>
            </a:r>
            <a:endParaRPr lang="en-US" dirty="0">
              <a:solidFill>
                <a:srgbClr val="000000"/>
              </a:solidFill>
              <a:sym typeface="Wingdings"/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  <a:sym typeface="Wingdings"/>
              </a:rPr>
              <a:t>If DM is CDM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exclude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 </a:t>
            </a:r>
            <a:r>
              <a:rPr lang="en-US" dirty="0">
                <a:solidFill>
                  <a:srgbClr val="000000"/>
                </a:solidFill>
              </a:rPr>
              <a:t>at &gt;&gt;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35496" y="1465535"/>
            <a:ext cx="9145016" cy="3875743"/>
            <a:chOff x="35496" y="1465535"/>
            <a:chExt cx="9145016" cy="3875743"/>
          </a:xfrm>
        </p:grpSpPr>
        <p:grpSp>
          <p:nvGrpSpPr>
            <p:cNvPr id="32" name="Group 31"/>
            <p:cNvGrpSpPr/>
            <p:nvPr/>
          </p:nvGrpSpPr>
          <p:grpSpPr>
            <a:xfrm>
              <a:off x="35496" y="1465535"/>
              <a:ext cx="9145016" cy="3547643"/>
              <a:chOff x="35496" y="1465535"/>
              <a:chExt cx="9145016" cy="3547643"/>
            </a:xfrm>
          </p:grpSpPr>
          <p:grpSp>
            <p:nvGrpSpPr>
              <p:cNvPr id="36" name="Group 35"/>
              <p:cNvGrpSpPr/>
              <p:nvPr/>
            </p:nvGrpSpPr>
            <p:grpSpPr>
              <a:xfrm>
                <a:off x="3811849" y="1905001"/>
                <a:ext cx="5368663" cy="3108177"/>
                <a:chOff x="3883857" y="1905001"/>
                <a:chExt cx="5368663" cy="3108177"/>
              </a:xfrm>
            </p:grpSpPr>
            <p:grpSp>
              <p:nvGrpSpPr>
                <p:cNvPr id="46" name="Group 45"/>
                <p:cNvGrpSpPr/>
                <p:nvPr/>
              </p:nvGrpSpPr>
              <p:grpSpPr>
                <a:xfrm>
                  <a:off x="3883857" y="1905001"/>
                  <a:ext cx="5368663" cy="3108177"/>
                  <a:chOff x="4527455" y="4689234"/>
                  <a:chExt cx="4616544" cy="2412176"/>
                </a:xfrm>
              </p:grpSpPr>
              <p:sp>
                <p:nvSpPr>
                  <p:cNvPr id="51" name="TextBox 50"/>
                  <p:cNvSpPr txBox="1"/>
                  <p:nvPr/>
                </p:nvSpPr>
                <p:spPr>
                  <a:xfrm>
                    <a:off x="5865866" y="6645520"/>
                    <a:ext cx="2522558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>
                        <a:solidFill>
                          <a:srgbClr val="000000"/>
                        </a:solidFill>
                        <a:latin typeface="Calibri"/>
                        <a:cs typeface="Calibri"/>
                      </a:rPr>
                      <a:t>m</a:t>
                    </a:r>
                    <a:r>
                      <a:rPr lang="en-US" sz="1800" baseline="-25000" dirty="0">
                        <a:solidFill>
                          <a:srgbClr val="000000"/>
                        </a:solidFill>
                        <a:latin typeface="Calibri"/>
                        <a:cs typeface="Calibri"/>
                      </a:rPr>
                      <a:t>c</a:t>
                    </a:r>
                    <a:r>
                      <a:rPr lang="en-US" sz="1800" dirty="0">
                        <a:solidFill>
                          <a:srgbClr val="000000"/>
                        </a:solidFill>
                        <a:latin typeface="Calibri"/>
                        <a:cs typeface="Calibri"/>
                      </a:rPr>
                      <a:t> = cutoff mass </a:t>
                    </a:r>
                  </a:p>
                </p:txBody>
              </p:sp>
              <p:pic>
                <p:nvPicPr>
                  <p:cNvPr id="52" name="Picture 51"/>
                  <p:cNvPicPr>
                    <a:picLocks noChangeAspect="1"/>
                  </p:cNvPicPr>
                  <p:nvPr/>
                </p:nvPicPr>
                <p:blipFill rotWithShape="1">
                  <a:blip r:embed="rId2"/>
                  <a:srcRect l="6238" t="50052" r="52254" b="20554"/>
                  <a:stretch/>
                </p:blipFill>
                <p:spPr>
                  <a:xfrm>
                    <a:off x="4602310" y="4689234"/>
                    <a:ext cx="4541689" cy="2412174"/>
                  </a:xfrm>
                  <a:prstGeom prst="rect">
                    <a:avLst/>
                  </a:prstGeom>
                </p:spPr>
              </p:pic>
              <p:sp>
                <p:nvSpPr>
                  <p:cNvPr id="53" name="Rectangle 52"/>
                  <p:cNvSpPr/>
                  <p:nvPr/>
                </p:nvSpPr>
                <p:spPr bwMode="auto">
                  <a:xfrm>
                    <a:off x="4561911" y="5055144"/>
                    <a:ext cx="288032" cy="1152128"/>
                  </a:xfrm>
                  <a:prstGeom prst="rect">
                    <a:avLst/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>
                        <a:schemeClr val="tx1"/>
                      </a:buClr>
                      <a:buSzPct val="125000"/>
                      <a:buFontTx/>
                      <a:buChar char="•"/>
                      <a:tabLst/>
                    </a:pPr>
                    <a:endParaRPr kumimoji="0" lang="en-US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itchFamily="-65" charset="0"/>
                    </a:endParaRPr>
                  </a:p>
                </p:txBody>
              </p:sp>
              <p:sp>
                <p:nvSpPr>
                  <p:cNvPr id="54" name="TextBox 53"/>
                  <p:cNvSpPr txBox="1"/>
                  <p:nvPr/>
                </p:nvSpPr>
                <p:spPr>
                  <a:xfrm rot="16200000">
                    <a:off x="4190158" y="5581801"/>
                    <a:ext cx="1018652" cy="34405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2000" dirty="0" err="1">
                        <a:solidFill>
                          <a:srgbClr val="0000FF"/>
                        </a:solidFill>
                        <a:latin typeface="Symbol" charset="2"/>
                        <a:cs typeface="Symbol" charset="2"/>
                      </a:rPr>
                      <a:t>S</a:t>
                    </a:r>
                    <a:r>
                      <a:rPr lang="en-US" sz="2000" baseline="-25000" dirty="0" err="1">
                        <a:solidFill>
                          <a:srgbClr val="0000FF"/>
                        </a:solidFill>
                      </a:rPr>
                      <a:t>tot</a:t>
                    </a:r>
                    <a:r>
                      <a:rPr lang="en-US" sz="2000" baseline="-25000" dirty="0">
                        <a:solidFill>
                          <a:srgbClr val="0000FF"/>
                        </a:solidFill>
                      </a:rPr>
                      <a:t> </a:t>
                    </a:r>
                    <a:r>
                      <a:rPr lang="en-US" sz="2000" dirty="0">
                        <a:solidFill>
                          <a:srgbClr val="0000FF"/>
                        </a:solidFill>
                      </a:rPr>
                      <a:t>&gt; </a:t>
                    </a:r>
                    <a:r>
                      <a:rPr lang="en-US" sz="2000" dirty="0" err="1">
                        <a:solidFill>
                          <a:srgbClr val="0000FF"/>
                        </a:solidFill>
                      </a:rPr>
                      <a:t>M</a:t>
                    </a:r>
                    <a:r>
                      <a:rPr lang="en-US" sz="2000" baseline="-25000" dirty="0" err="1">
                        <a:solidFill>
                          <a:srgbClr val="0000FF"/>
                        </a:solidFill>
                      </a:rPr>
                      <a:t>lim</a:t>
                    </a:r>
                    <a:r>
                      <a:rPr lang="en-US" sz="2000" dirty="0">
                        <a:solidFill>
                          <a:srgbClr val="0000FF"/>
                        </a:solidFill>
                      </a:rPr>
                      <a:t>)</a:t>
                    </a:r>
                  </a:p>
                </p:txBody>
              </p:sp>
              <p:sp>
                <p:nvSpPr>
                  <p:cNvPr id="55" name="Rectangle 54"/>
                  <p:cNvSpPr/>
                  <p:nvPr/>
                </p:nvSpPr>
                <p:spPr bwMode="auto">
                  <a:xfrm>
                    <a:off x="5304954" y="6821990"/>
                    <a:ext cx="3299495" cy="279418"/>
                  </a:xfrm>
                  <a:prstGeom prst="rect">
                    <a:avLst/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>
                        <a:schemeClr val="tx1"/>
                      </a:buClr>
                      <a:buSzPct val="125000"/>
                      <a:buFontTx/>
                      <a:buChar char="•"/>
                      <a:tabLst/>
                    </a:pPr>
                    <a:endParaRPr kumimoji="0" lang="en-US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itchFamily="-65" charset="0"/>
                    </a:endParaRPr>
                  </a:p>
                </p:txBody>
              </p:sp>
              <p:sp>
                <p:nvSpPr>
                  <p:cNvPr id="56" name="TextBox 55"/>
                  <p:cNvSpPr txBox="1"/>
                  <p:nvPr/>
                </p:nvSpPr>
                <p:spPr>
                  <a:xfrm>
                    <a:off x="5366873" y="6732078"/>
                    <a:ext cx="1522885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1800" dirty="0"/>
                      <a:t>log(m</a:t>
                    </a:r>
                    <a:r>
                      <a:rPr lang="en-US" sz="1800" baseline="-25000" dirty="0"/>
                      <a:t>c</a:t>
                    </a:r>
                    <a:r>
                      <a:rPr lang="en-US" sz="1800" dirty="0"/>
                      <a:t>/h</a:t>
                    </a:r>
                    <a:r>
                      <a:rPr lang="en-US" sz="1800" baseline="30000" dirty="0"/>
                      <a:t>-1</a:t>
                    </a:r>
                    <a:r>
                      <a:rPr lang="en-US" sz="1800" dirty="0"/>
                      <a:t>M</a:t>
                    </a:r>
                    <a:r>
                      <a:rPr lang="en-US" sz="1800" baseline="-25000" dirty="0"/>
                      <a:t>o</a:t>
                    </a:r>
                    <a:r>
                      <a:rPr lang="en-US" sz="1800" dirty="0"/>
                      <a:t>)</a:t>
                    </a:r>
                  </a:p>
                </p:txBody>
              </p:sp>
              <p:sp>
                <p:nvSpPr>
                  <p:cNvPr id="57" name="TextBox 56"/>
                  <p:cNvSpPr txBox="1"/>
                  <p:nvPr/>
                </p:nvSpPr>
                <p:spPr>
                  <a:xfrm>
                    <a:off x="7308304" y="6726820"/>
                    <a:ext cx="1522885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1800" dirty="0"/>
                      <a:t>log(m</a:t>
                    </a:r>
                    <a:r>
                      <a:rPr lang="en-US" sz="1800" baseline="-25000" dirty="0"/>
                      <a:t>c</a:t>
                    </a:r>
                    <a:r>
                      <a:rPr lang="en-US" sz="1800" dirty="0"/>
                      <a:t>/h</a:t>
                    </a:r>
                    <a:r>
                      <a:rPr lang="en-US" sz="1800" baseline="30000" dirty="0"/>
                      <a:t>-1</a:t>
                    </a:r>
                    <a:r>
                      <a:rPr lang="en-US" sz="1800" dirty="0"/>
                      <a:t>M</a:t>
                    </a:r>
                    <a:r>
                      <a:rPr lang="en-US" sz="1800" baseline="-25000" dirty="0"/>
                      <a:t>o</a:t>
                    </a:r>
                    <a:r>
                      <a:rPr lang="en-US" sz="1800" dirty="0"/>
                      <a:t>)</a:t>
                    </a:r>
                  </a:p>
                </p:txBody>
              </p:sp>
            </p:grpSp>
            <p:grpSp>
              <p:nvGrpSpPr>
                <p:cNvPr id="48" name="Group 47"/>
                <p:cNvGrpSpPr/>
                <p:nvPr/>
              </p:nvGrpSpPr>
              <p:grpSpPr>
                <a:xfrm>
                  <a:off x="5076056" y="2204864"/>
                  <a:ext cx="2961647" cy="400110"/>
                  <a:chOff x="5076056" y="2204864"/>
                  <a:chExt cx="2961647" cy="400110"/>
                </a:xfrm>
              </p:grpSpPr>
              <p:sp>
                <p:nvSpPr>
                  <p:cNvPr id="49" name="TextBox 48"/>
                  <p:cNvSpPr txBox="1"/>
                  <p:nvPr/>
                </p:nvSpPr>
                <p:spPr>
                  <a:xfrm>
                    <a:off x="5076056" y="2204864"/>
                    <a:ext cx="698503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2000" dirty="0">
                        <a:solidFill>
                          <a:srgbClr val="0000FF"/>
                        </a:solidFill>
                        <a:latin typeface="Calibri"/>
                        <a:cs typeface="Calibri"/>
                      </a:rPr>
                      <a:t>CDM</a:t>
                    </a:r>
                  </a:p>
                </p:txBody>
              </p:sp>
              <p:sp>
                <p:nvSpPr>
                  <p:cNvPr id="50" name="TextBox 49"/>
                  <p:cNvSpPr txBox="1"/>
                  <p:nvPr/>
                </p:nvSpPr>
                <p:spPr>
                  <a:xfrm>
                    <a:off x="7308304" y="2204864"/>
                    <a:ext cx="729399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1800" dirty="0">
                        <a:solidFill>
                          <a:srgbClr val="FF0000"/>
                        </a:solidFill>
                        <a:latin typeface="Calibri"/>
                        <a:cs typeface="Calibri"/>
                      </a:rPr>
                      <a:t>WDM</a:t>
                    </a:r>
                  </a:p>
                </p:txBody>
              </p:sp>
            </p:grpSp>
          </p:grpSp>
          <p:grpSp>
            <p:nvGrpSpPr>
              <p:cNvPr id="38" name="Group 37"/>
              <p:cNvGrpSpPr/>
              <p:nvPr/>
            </p:nvGrpSpPr>
            <p:grpSpPr>
              <a:xfrm>
                <a:off x="35496" y="1465535"/>
                <a:ext cx="3976588" cy="1489026"/>
                <a:chOff x="35496" y="1465535"/>
                <a:chExt cx="3976588" cy="1489026"/>
              </a:xfrm>
            </p:grpSpPr>
            <p:sp>
              <p:nvSpPr>
                <p:cNvPr id="44" name="TextBox 43"/>
                <p:cNvSpPr txBox="1"/>
                <p:nvPr/>
              </p:nvSpPr>
              <p:spPr>
                <a:xfrm>
                  <a:off x="35496" y="1465535"/>
                  <a:ext cx="397658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buClr>
                      <a:srgbClr val="000000"/>
                    </a:buClr>
                    <a:buFontTx/>
                    <a:buNone/>
                  </a:pPr>
                  <a:r>
                    <a:rPr lang="en-US" dirty="0" err="1">
                      <a:solidFill>
                        <a:srgbClr val="0000FF"/>
                      </a:solidFill>
                      <a:latin typeface="Symbol" charset="2"/>
                      <a:cs typeface="Symbol" charset="2"/>
                    </a:rPr>
                    <a:t>S</a:t>
                  </a:r>
                  <a:r>
                    <a:rPr lang="en-US" baseline="-25000" dirty="0" err="1">
                      <a:solidFill>
                        <a:srgbClr val="0000FF"/>
                      </a:solidFill>
                    </a:rPr>
                    <a:t>tot</a:t>
                  </a:r>
                  <a:r>
                    <a:rPr lang="en-US" dirty="0">
                      <a:solidFill>
                        <a:srgbClr val="0000FF"/>
                      </a:solidFill>
                    </a:rPr>
                    <a:t>= projected halo number density within Einstein ring</a:t>
                  </a:r>
                </a:p>
              </p:txBody>
            </p:sp>
            <p:sp>
              <p:nvSpPr>
                <p:cNvPr id="45" name="TextBox 44"/>
                <p:cNvSpPr txBox="1"/>
                <p:nvPr/>
              </p:nvSpPr>
              <p:spPr>
                <a:xfrm>
                  <a:off x="395536" y="2492896"/>
                  <a:ext cx="3159839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dirty="0">
                      <a:solidFill>
                        <a:srgbClr val="0000FF"/>
                      </a:solidFill>
                    </a:rPr>
                    <a:t>m</a:t>
                  </a:r>
                  <a:r>
                    <a:rPr lang="en-US" baseline="-25000" dirty="0">
                      <a:solidFill>
                        <a:srgbClr val="0000FF"/>
                      </a:solidFill>
                    </a:rPr>
                    <a:t>c</a:t>
                  </a:r>
                  <a:r>
                    <a:rPr lang="en-US" dirty="0">
                      <a:solidFill>
                        <a:srgbClr val="0000FF"/>
                      </a:solidFill>
                    </a:rPr>
                    <a:t>= halo cutoff mass </a:t>
                  </a:r>
                </a:p>
              </p:txBody>
            </p:sp>
          </p:grpSp>
        </p:grpSp>
        <p:sp>
          <p:nvSpPr>
            <p:cNvPr id="34" name="TextBox 33"/>
            <p:cNvSpPr txBox="1"/>
            <p:nvPr/>
          </p:nvSpPr>
          <p:spPr>
            <a:xfrm>
              <a:off x="5580112" y="4941168"/>
              <a:ext cx="2567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m</a:t>
              </a:r>
              <a:r>
                <a:rPr lang="en-US" sz="2000" baseline="-25000" dirty="0">
                  <a:solidFill>
                    <a:srgbClr val="0000FF"/>
                  </a:solidFill>
                </a:rPr>
                <a:t>c</a:t>
              </a:r>
              <a:r>
                <a:rPr lang="en-US" sz="2000" dirty="0">
                  <a:solidFill>
                    <a:srgbClr val="0000FF"/>
                  </a:solidFill>
                </a:rPr>
                <a:t>= halo cutoff mass </a:t>
              </a: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932040" y="4221088"/>
            <a:ext cx="4638804" cy="2016224"/>
            <a:chOff x="4932040" y="4221088"/>
            <a:chExt cx="4638804" cy="2016224"/>
          </a:xfrm>
        </p:grpSpPr>
        <p:sp>
          <p:nvSpPr>
            <p:cNvPr id="40" name="TextBox 39"/>
            <p:cNvSpPr txBox="1"/>
            <p:nvPr/>
          </p:nvSpPr>
          <p:spPr>
            <a:xfrm>
              <a:off x="4932040" y="5406315"/>
              <a:ext cx="463880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0000"/>
                  </a:solidFill>
                </a:rPr>
                <a:t>m</a:t>
              </a:r>
              <a:r>
                <a:rPr lang="en-US" baseline="-25000" dirty="0">
                  <a:solidFill>
                    <a:srgbClr val="FF0000"/>
                  </a:solidFill>
                </a:rPr>
                <a:t>c</a:t>
              </a:r>
              <a:r>
                <a:rPr lang="en-US" dirty="0">
                  <a:solidFill>
                    <a:srgbClr val="FF0000"/>
                  </a:solidFill>
                </a:rPr>
                <a:t>= 1.3 ×10</a:t>
              </a:r>
              <a:r>
                <a:rPr lang="en-US" baseline="30000" dirty="0">
                  <a:solidFill>
                    <a:srgbClr val="FF0000"/>
                  </a:solidFill>
                </a:rPr>
                <a:t>8 </a:t>
              </a:r>
              <a:r>
                <a:rPr lang="en-US" dirty="0">
                  <a:solidFill>
                    <a:srgbClr val="FF0000"/>
                  </a:solidFill>
                </a:rPr>
                <a:t>h</a:t>
              </a:r>
              <a:r>
                <a:rPr lang="en-US" baseline="30000" dirty="0">
                  <a:solidFill>
                    <a:srgbClr val="FF0000"/>
                  </a:solidFill>
                </a:rPr>
                <a:t>-1</a:t>
              </a:r>
              <a:r>
                <a:rPr lang="en-US" dirty="0">
                  <a:solidFill>
                    <a:srgbClr val="FF0000"/>
                  </a:solidFill>
                </a:rPr>
                <a:t>M</a:t>
              </a:r>
              <a:r>
                <a:rPr lang="en-US" baseline="-25000" dirty="0">
                  <a:solidFill>
                    <a:srgbClr val="FF0000"/>
                  </a:solidFill>
                </a:rPr>
                <a:t>o </a:t>
              </a:r>
              <a:r>
                <a:rPr lang="en-US" dirty="0">
                  <a:solidFill>
                    <a:srgbClr val="FF0000"/>
                  </a:solidFill>
                </a:rPr>
                <a:t>for coldest	 7 </a:t>
              </a:r>
              <a:r>
                <a:rPr lang="en-US" dirty="0" err="1">
                  <a:solidFill>
                    <a:srgbClr val="FF0000"/>
                  </a:solidFill>
                </a:rPr>
                <a:t>keV</a:t>
              </a:r>
              <a:r>
                <a:rPr lang="en-US" dirty="0">
                  <a:solidFill>
                    <a:srgbClr val="FF0000"/>
                  </a:solidFill>
                </a:rPr>
                <a:t> sterile neutrino </a:t>
              </a:r>
            </a:p>
          </p:txBody>
        </p:sp>
        <p:cxnSp>
          <p:nvCxnSpPr>
            <p:cNvPr id="37" name="Curved Connector 36"/>
            <p:cNvCxnSpPr/>
            <p:nvPr/>
          </p:nvCxnSpPr>
          <p:spPr bwMode="auto">
            <a:xfrm rot="16200000" flipV="1">
              <a:off x="7704348" y="4545124"/>
              <a:ext cx="1224136" cy="576064"/>
            </a:xfrm>
            <a:prstGeom prst="curved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15924061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5" grpId="0" build="p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68431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0" y="4797152"/>
            <a:ext cx="2009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Li, </a:t>
            </a:r>
            <a:r>
              <a:rPr lang="en-US" sz="1800" dirty="0">
                <a:solidFill>
                  <a:srgbClr val="008000"/>
                </a:solidFill>
              </a:rPr>
              <a:t>CSF </a:t>
            </a:r>
            <a:r>
              <a:rPr lang="en-US" sz="2000" dirty="0">
                <a:solidFill>
                  <a:srgbClr val="008000"/>
                </a:solidFill>
              </a:rPr>
              <a:t>et al ‘16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71600" y="2132856"/>
            <a:ext cx="7416824" cy="830997"/>
          </a:xfrm>
          <a:prstGeom prst="rect">
            <a:avLst/>
          </a:prstGeom>
          <a:solidFill>
            <a:srgbClr val="FFFFFF"/>
          </a:solidFill>
          <a:ln w="19050" cmpd="sng"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Detection limit  = 10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7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 h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-1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lang="en-US" baseline="-25000" dirty="0">
                <a:solidFill>
                  <a:srgbClr val="FF0000"/>
                </a:solidFill>
                <a:latin typeface="Calibri"/>
                <a:cs typeface="Calibri"/>
              </a:rPr>
              <a:t>o 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is achievable with current data and techniques</a:t>
            </a:r>
            <a:endParaRPr lang="en-US" baseline="-25000" dirty="0">
              <a:solidFill>
                <a:srgbClr val="FF0000"/>
              </a:solidFill>
              <a:latin typeface="Calibri"/>
              <a:cs typeface="Calibri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1520" y="3429000"/>
            <a:ext cx="85887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dirty="0">
                <a:solidFill>
                  <a:srgbClr val="000000"/>
                </a:solidFill>
              </a:rPr>
              <a:t>~100 Einstein ring systems with  detection limit of 10</a:t>
            </a:r>
            <a:r>
              <a:rPr lang="en-US" baseline="30000" dirty="0">
                <a:solidFill>
                  <a:srgbClr val="000000"/>
                </a:solidFill>
              </a:rPr>
              <a:t>7</a:t>
            </a:r>
            <a:r>
              <a:rPr lang="en-US" dirty="0">
                <a:solidFill>
                  <a:srgbClr val="000000"/>
                </a:solidFill>
              </a:rPr>
              <a:t> h</a:t>
            </a:r>
            <a:r>
              <a:rPr lang="en-US" baseline="30000" dirty="0">
                <a:solidFill>
                  <a:srgbClr val="000000"/>
                </a:solidFill>
              </a:rPr>
              <a:t>-1</a:t>
            </a:r>
            <a:r>
              <a:rPr lang="en-US" dirty="0">
                <a:solidFill>
                  <a:srgbClr val="000000"/>
                </a:solidFill>
              </a:rPr>
              <a:t>M</a:t>
            </a:r>
            <a:r>
              <a:rPr lang="en-US" baseline="-25000" dirty="0">
                <a:solidFill>
                  <a:srgbClr val="000000"/>
                </a:solidFill>
              </a:rPr>
              <a:t>o </a:t>
            </a:r>
            <a:r>
              <a:rPr lang="en-US" dirty="0">
                <a:solidFill>
                  <a:srgbClr val="000000"/>
                </a:solidFill>
              </a:rPr>
              <a:t>is enough to either rule out a 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 </a:t>
            </a:r>
            <a:r>
              <a:rPr lang="en-US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  </a:t>
            </a:r>
            <a:r>
              <a:rPr lang="en-US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CDM </a:t>
            </a:r>
            <a:r>
              <a:rPr lang="en-US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itseilf</a:t>
            </a:r>
            <a:endParaRPr lang="en-US" baseline="-25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577719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68431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30818" y="6413266"/>
            <a:ext cx="2009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Li, </a:t>
            </a:r>
            <a:r>
              <a:rPr lang="en-US" sz="1800" dirty="0">
                <a:solidFill>
                  <a:srgbClr val="008000"/>
                </a:solidFill>
              </a:rPr>
              <a:t>CSF </a:t>
            </a:r>
            <a:r>
              <a:rPr lang="en-US" sz="2000" dirty="0">
                <a:solidFill>
                  <a:srgbClr val="008000"/>
                </a:solidFill>
              </a:rPr>
              <a:t>et al ‘16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860032" y="1412776"/>
            <a:ext cx="3779912" cy="461665"/>
          </a:xfrm>
          <a:prstGeom prst="rect">
            <a:avLst/>
          </a:prstGeom>
          <a:solidFill>
            <a:srgbClr val="FFFFFF"/>
          </a:solidFill>
          <a:ln w="19050" cmpd="sng"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Detection limit  = 10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7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 h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-1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lang="en-US" baseline="-2500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5156" y="3441194"/>
            <a:ext cx="40324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100 Einstein ring systems and  detection limit: </a:t>
            </a:r>
            <a:r>
              <a:rPr lang="en-US" sz="2000" dirty="0" err="1">
                <a:solidFill>
                  <a:srgbClr val="000000"/>
                </a:solidFill>
              </a:rPr>
              <a:t>m</a:t>
            </a:r>
            <a:r>
              <a:rPr lang="en-US" sz="2000" baseline="-25000" dirty="0" err="1">
                <a:solidFill>
                  <a:srgbClr val="000000"/>
                </a:solidFill>
              </a:rPr>
              <a:t>low</a:t>
            </a:r>
            <a:r>
              <a:rPr lang="en-US" sz="2000" baseline="-25000" dirty="0">
                <a:solidFill>
                  <a:srgbClr val="000000"/>
                </a:solidFill>
              </a:rPr>
              <a:t> </a:t>
            </a:r>
            <a:r>
              <a:rPr lang="en-US" sz="2000" dirty="0">
                <a:solidFill>
                  <a:srgbClr val="000000"/>
                </a:solidFill>
              </a:rPr>
              <a:t>= 10</a:t>
            </a:r>
            <a:r>
              <a:rPr lang="en-US" sz="2000" baseline="30000" dirty="0">
                <a:solidFill>
                  <a:srgbClr val="000000"/>
                </a:solidFill>
              </a:rPr>
              <a:t>7</a:t>
            </a:r>
            <a:r>
              <a:rPr lang="en-US" sz="2000" dirty="0">
                <a:solidFill>
                  <a:srgbClr val="000000"/>
                </a:solidFill>
              </a:rPr>
              <a:t> h</a:t>
            </a:r>
            <a:r>
              <a:rPr lang="en-US" sz="2000" baseline="30000" dirty="0">
                <a:solidFill>
                  <a:srgbClr val="000000"/>
                </a:solidFill>
              </a:rPr>
              <a:t>-1</a:t>
            </a:r>
            <a:r>
              <a:rPr lang="en-US" sz="2000" dirty="0">
                <a:solidFill>
                  <a:srgbClr val="000000"/>
                </a:solidFill>
              </a:rPr>
              <a:t>M</a:t>
            </a:r>
            <a:r>
              <a:rPr lang="en-US" sz="2000" baseline="-25000" dirty="0">
                <a:solidFill>
                  <a:srgbClr val="000000"/>
                </a:solidFill>
              </a:rPr>
              <a:t>o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955452" y="1589891"/>
            <a:ext cx="8225060" cy="3679379"/>
            <a:chOff x="955452" y="1589891"/>
            <a:chExt cx="8225060" cy="3679379"/>
          </a:xfrm>
        </p:grpSpPr>
        <p:grpSp>
          <p:nvGrpSpPr>
            <p:cNvPr id="15" name="Group 14"/>
            <p:cNvGrpSpPr/>
            <p:nvPr/>
          </p:nvGrpSpPr>
          <p:grpSpPr>
            <a:xfrm>
              <a:off x="3779912" y="1905001"/>
              <a:ext cx="5400600" cy="3108177"/>
              <a:chOff x="3851920" y="1905001"/>
              <a:chExt cx="5400600" cy="3108177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3851920" y="1905001"/>
                <a:ext cx="5400600" cy="3108177"/>
                <a:chOff x="4499992" y="4689234"/>
                <a:chExt cx="4644008" cy="2412176"/>
              </a:xfrm>
            </p:grpSpPr>
            <p:sp>
              <p:nvSpPr>
                <p:cNvPr id="21" name="TextBox 20"/>
                <p:cNvSpPr txBox="1"/>
                <p:nvPr/>
              </p:nvSpPr>
              <p:spPr>
                <a:xfrm>
                  <a:off x="5865866" y="6645520"/>
                  <a:ext cx="2522558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 sz="1800" dirty="0">
                      <a:solidFill>
                        <a:srgbClr val="000000"/>
                      </a:solidFill>
                      <a:latin typeface="Calibri"/>
                      <a:cs typeface="Calibri"/>
                    </a:rPr>
                    <a:t>m</a:t>
                  </a:r>
                  <a:r>
                    <a:rPr lang="en-US" sz="1800" baseline="-25000" dirty="0">
                      <a:solidFill>
                        <a:srgbClr val="000000"/>
                      </a:solidFill>
                      <a:latin typeface="Calibri"/>
                      <a:cs typeface="Calibri"/>
                    </a:rPr>
                    <a:t>c</a:t>
                  </a:r>
                  <a:r>
                    <a:rPr lang="en-US" sz="1800" dirty="0">
                      <a:solidFill>
                        <a:srgbClr val="000000"/>
                      </a:solidFill>
                      <a:latin typeface="Calibri"/>
                      <a:cs typeface="Calibri"/>
                    </a:rPr>
                    <a:t> = cutoff mass </a:t>
                  </a:r>
                </a:p>
              </p:txBody>
            </p:sp>
            <p:pic>
              <p:nvPicPr>
                <p:cNvPr id="24" name="Picture 23"/>
                <p:cNvPicPr>
                  <a:picLocks noChangeAspect="1"/>
                </p:cNvPicPr>
                <p:nvPr/>
              </p:nvPicPr>
              <p:blipFill rotWithShape="1">
                <a:blip r:embed="rId2"/>
                <a:srcRect l="6238" t="50052" r="52254" b="20554"/>
                <a:stretch/>
              </p:blipFill>
              <p:spPr>
                <a:xfrm>
                  <a:off x="4602310" y="4689234"/>
                  <a:ext cx="4541690" cy="2412174"/>
                </a:xfrm>
                <a:prstGeom prst="rect">
                  <a:avLst/>
                </a:prstGeom>
              </p:spPr>
            </p:pic>
            <p:sp>
              <p:nvSpPr>
                <p:cNvPr id="41" name="Rectangle 40"/>
                <p:cNvSpPr/>
                <p:nvPr/>
              </p:nvSpPr>
              <p:spPr bwMode="auto">
                <a:xfrm>
                  <a:off x="4572000" y="5070636"/>
                  <a:ext cx="288032" cy="1152128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42" name="TextBox 41"/>
                <p:cNvSpPr txBox="1"/>
                <p:nvPr/>
              </p:nvSpPr>
              <p:spPr>
                <a:xfrm rot="16200000">
                  <a:off x="4043762" y="5526866"/>
                  <a:ext cx="1312570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2000" dirty="0" err="1">
                      <a:latin typeface="Symbol" charset="2"/>
                      <a:cs typeface="Symbol" charset="2"/>
                    </a:rPr>
                    <a:t>S</a:t>
                  </a:r>
                  <a:r>
                    <a:rPr lang="en-US" sz="2000" baseline="-25000" dirty="0" err="1"/>
                    <a:t>tot</a:t>
                  </a:r>
                  <a:r>
                    <a:rPr lang="en-US" sz="2000" baseline="-25000" dirty="0"/>
                    <a:t> </a:t>
                  </a:r>
                  <a:r>
                    <a:rPr lang="en-US" sz="2000" dirty="0"/>
                    <a:t>&gt; </a:t>
                  </a:r>
                  <a:r>
                    <a:rPr lang="en-US" sz="2000" dirty="0" err="1"/>
                    <a:t>M</a:t>
                  </a:r>
                  <a:r>
                    <a:rPr lang="en-US" sz="2000" baseline="-25000" dirty="0" err="1"/>
                    <a:t>lim</a:t>
                  </a:r>
                  <a:r>
                    <a:rPr lang="en-US" sz="2000" dirty="0"/>
                    <a:t>)</a:t>
                  </a:r>
                </a:p>
              </p:txBody>
            </p:sp>
            <p:sp>
              <p:nvSpPr>
                <p:cNvPr id="31" name="Rectangle 30"/>
                <p:cNvSpPr/>
                <p:nvPr/>
              </p:nvSpPr>
              <p:spPr bwMode="auto">
                <a:xfrm>
                  <a:off x="5304954" y="6821990"/>
                  <a:ext cx="3299495" cy="279418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5366873" y="6732078"/>
                  <a:ext cx="152288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/>
                    <a:t>log(m</a:t>
                  </a:r>
                  <a:r>
                    <a:rPr lang="en-US" sz="1800" baseline="-25000" dirty="0"/>
                    <a:t>c</a:t>
                  </a:r>
                  <a:r>
                    <a:rPr lang="en-US" sz="1800" dirty="0"/>
                    <a:t>/h</a:t>
                  </a:r>
                  <a:r>
                    <a:rPr lang="en-US" sz="1800" baseline="30000" dirty="0"/>
                    <a:t>-1</a:t>
                  </a:r>
                  <a:r>
                    <a:rPr lang="en-US" sz="1800" dirty="0"/>
                    <a:t>M</a:t>
                  </a:r>
                  <a:r>
                    <a:rPr lang="en-US" sz="1800" baseline="-25000" dirty="0"/>
                    <a:t>o</a:t>
                  </a:r>
                  <a:r>
                    <a:rPr lang="en-US" sz="1800" dirty="0"/>
                    <a:t>)</a:t>
                  </a:r>
                </a:p>
              </p:txBody>
            </p:sp>
            <p:sp>
              <p:nvSpPr>
                <p:cNvPr id="43" name="TextBox 42"/>
                <p:cNvSpPr txBox="1"/>
                <p:nvPr/>
              </p:nvSpPr>
              <p:spPr>
                <a:xfrm>
                  <a:off x="7308304" y="6726820"/>
                  <a:ext cx="152288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/>
                    <a:t>log(m</a:t>
                  </a:r>
                  <a:r>
                    <a:rPr lang="en-US" sz="1800" baseline="-25000" dirty="0"/>
                    <a:t>c</a:t>
                  </a:r>
                  <a:r>
                    <a:rPr lang="en-US" sz="1800" dirty="0"/>
                    <a:t>/h</a:t>
                  </a:r>
                  <a:r>
                    <a:rPr lang="en-US" sz="1800" baseline="30000" dirty="0"/>
                    <a:t>-1</a:t>
                  </a:r>
                  <a:r>
                    <a:rPr lang="en-US" sz="1800" dirty="0"/>
                    <a:t>M</a:t>
                  </a:r>
                  <a:r>
                    <a:rPr lang="en-US" sz="1800" baseline="-25000" dirty="0"/>
                    <a:t>o</a:t>
                  </a:r>
                  <a:r>
                    <a:rPr lang="en-US" sz="1800" dirty="0"/>
                    <a:t>)</a:t>
                  </a:r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5076056" y="2204864"/>
                <a:ext cx="2961647" cy="400110"/>
                <a:chOff x="5076056" y="2204864"/>
                <a:chExt cx="2961647" cy="400110"/>
              </a:xfrm>
            </p:grpSpPr>
            <p:sp>
              <p:nvSpPr>
                <p:cNvPr id="9" name="TextBox 8"/>
                <p:cNvSpPr txBox="1"/>
                <p:nvPr/>
              </p:nvSpPr>
              <p:spPr>
                <a:xfrm>
                  <a:off x="5076056" y="2204864"/>
                  <a:ext cx="698503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2000" dirty="0">
                      <a:solidFill>
                        <a:srgbClr val="0000FF"/>
                      </a:solidFill>
                      <a:latin typeface="Calibri"/>
                      <a:cs typeface="Calibri"/>
                    </a:rPr>
                    <a:t>CDM</a:t>
                  </a:r>
                </a:p>
              </p:txBody>
            </p:sp>
            <p:sp>
              <p:nvSpPr>
                <p:cNvPr id="27" name="TextBox 26"/>
                <p:cNvSpPr txBox="1"/>
                <p:nvPr/>
              </p:nvSpPr>
              <p:spPr>
                <a:xfrm>
                  <a:off x="7308304" y="2204864"/>
                  <a:ext cx="729399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>
                      <a:solidFill>
                        <a:srgbClr val="FF0000"/>
                      </a:solidFill>
                      <a:latin typeface="Calibri"/>
                      <a:cs typeface="Calibri"/>
                    </a:rPr>
                    <a:t>WDM</a:t>
                  </a:r>
                </a:p>
              </p:txBody>
            </p:sp>
          </p:grpSp>
        </p:grpSp>
        <p:grpSp>
          <p:nvGrpSpPr>
            <p:cNvPr id="16" name="Group 15"/>
            <p:cNvGrpSpPr/>
            <p:nvPr/>
          </p:nvGrpSpPr>
          <p:grpSpPr>
            <a:xfrm>
              <a:off x="955452" y="1589891"/>
              <a:ext cx="7128396" cy="3679379"/>
              <a:chOff x="955452" y="1589891"/>
              <a:chExt cx="7128396" cy="3679379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955452" y="1589891"/>
                <a:ext cx="3976588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sz="2000" dirty="0" err="1">
                    <a:solidFill>
                      <a:srgbClr val="0000FF"/>
                    </a:solidFill>
                    <a:latin typeface="Symbol" charset="2"/>
                    <a:cs typeface="Symbol" charset="2"/>
                  </a:rPr>
                  <a:t>S</a:t>
                </a:r>
                <a:r>
                  <a:rPr lang="en-US" sz="2000" baseline="-25000" dirty="0" err="1">
                    <a:solidFill>
                      <a:srgbClr val="0000FF"/>
                    </a:solidFill>
                  </a:rPr>
                  <a:t>tot</a:t>
                </a:r>
                <a:r>
                  <a:rPr lang="en-US" sz="2000" dirty="0">
                    <a:solidFill>
                      <a:srgbClr val="0000FF"/>
                    </a:solidFill>
                  </a:rPr>
                  <a:t>= projected halo number density within Einstein ring</a:t>
                </a: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5516135" y="4869160"/>
                <a:ext cx="256771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None/>
                </a:pPr>
                <a:r>
                  <a:rPr lang="en-US" sz="2000" dirty="0">
                    <a:solidFill>
                      <a:srgbClr val="0000FF"/>
                    </a:solidFill>
                  </a:rPr>
                  <a:t>m</a:t>
                </a:r>
                <a:r>
                  <a:rPr lang="en-US" sz="2000" baseline="-25000" dirty="0">
                    <a:solidFill>
                      <a:srgbClr val="0000FF"/>
                    </a:solidFill>
                  </a:rPr>
                  <a:t>c</a:t>
                </a:r>
                <a:r>
                  <a:rPr lang="en-US" sz="2000" dirty="0">
                    <a:solidFill>
                      <a:srgbClr val="0000FF"/>
                    </a:solidFill>
                  </a:rPr>
                  <a:t>= halo cutoff mass </a:t>
                </a:r>
              </a:p>
            </p:txBody>
          </p:sp>
        </p:grpSp>
      </p:grpSp>
      <p:sp>
        <p:nvSpPr>
          <p:cNvPr id="35" name="TextBox 34"/>
          <p:cNvSpPr txBox="1"/>
          <p:nvPr/>
        </p:nvSpPr>
        <p:spPr>
          <a:xfrm>
            <a:off x="-72008" y="4581128"/>
            <a:ext cx="4932040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If DM is 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rule         out </a:t>
            </a:r>
            <a:r>
              <a:rPr lang="en-US" dirty="0">
                <a:solidFill>
                  <a:srgbClr val="FF0000"/>
                </a:solidFill>
              </a:rPr>
              <a:t>CDM </a:t>
            </a:r>
            <a:r>
              <a:rPr lang="en-US" dirty="0">
                <a:solidFill>
                  <a:srgbClr val="000000"/>
                </a:solidFill>
              </a:rPr>
              <a:t>at &gt;3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  <a:r>
              <a:rPr lang="en-US" dirty="0">
                <a:solidFill>
                  <a:srgbClr val="000000"/>
                </a:solidFill>
              </a:rPr>
              <a:t>! </a:t>
            </a:r>
            <a:endParaRPr lang="en-US" dirty="0">
              <a:solidFill>
                <a:srgbClr val="000000"/>
              </a:solidFill>
              <a:sym typeface="Wingdings"/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  <a:sym typeface="Wingdings"/>
              </a:rPr>
              <a:t>If DM is CDM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rule out </a:t>
            </a:r>
            <a:r>
              <a:rPr lang="en-US" dirty="0">
                <a:solidFill>
                  <a:srgbClr val="000000"/>
                </a:solidFill>
              </a:rPr>
              <a:t>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             </a:t>
            </a:r>
            <a:r>
              <a:rPr lang="en-US" dirty="0">
                <a:solidFill>
                  <a:srgbClr val="FF0000"/>
                </a:solidFill>
              </a:rPr>
              <a:t>sterile </a:t>
            </a:r>
            <a:r>
              <a:rPr lang="en-US" dirty="0">
                <a:solidFill>
                  <a:srgbClr val="FF0000"/>
                </a:solidFill>
                <a:latin typeface="Symbol" charset="2"/>
                <a:cs typeface="Symbol" charset="2"/>
              </a:rPr>
              <a:t>n </a:t>
            </a:r>
            <a:r>
              <a:rPr lang="en-US" dirty="0">
                <a:solidFill>
                  <a:srgbClr val="000000"/>
                </a:solidFill>
              </a:rPr>
              <a:t>at many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</a:p>
        </p:txBody>
      </p:sp>
      <p:grpSp>
        <p:nvGrpSpPr>
          <p:cNvPr id="47" name="Group 46"/>
          <p:cNvGrpSpPr/>
          <p:nvPr/>
        </p:nvGrpSpPr>
        <p:grpSpPr>
          <a:xfrm>
            <a:off x="-36512" y="2420888"/>
            <a:ext cx="5904656" cy="707886"/>
            <a:chOff x="5106348" y="4725144"/>
            <a:chExt cx="5904656" cy="707886"/>
          </a:xfrm>
        </p:grpSpPr>
        <p:sp>
          <p:nvSpPr>
            <p:cNvPr id="40" name="TextBox 39"/>
            <p:cNvSpPr txBox="1"/>
            <p:nvPr/>
          </p:nvSpPr>
          <p:spPr>
            <a:xfrm>
              <a:off x="5106348" y="4725144"/>
              <a:ext cx="37027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m</a:t>
              </a:r>
              <a:r>
                <a:rPr lang="en-US" sz="2000" baseline="-25000" dirty="0">
                  <a:solidFill>
                    <a:srgbClr val="FF0000"/>
                  </a:solidFill>
                </a:rPr>
                <a:t>c</a:t>
              </a:r>
              <a:r>
                <a:rPr lang="en-US" sz="2000" dirty="0">
                  <a:solidFill>
                    <a:srgbClr val="FF0000"/>
                  </a:solidFill>
                </a:rPr>
                <a:t>= 1.3 ×10</a:t>
              </a:r>
              <a:r>
                <a:rPr lang="en-US" sz="2000" baseline="30000" dirty="0">
                  <a:solidFill>
                    <a:srgbClr val="FF0000"/>
                  </a:solidFill>
                </a:rPr>
                <a:t>8 </a:t>
              </a:r>
              <a:r>
                <a:rPr lang="en-US" sz="2000" dirty="0">
                  <a:solidFill>
                    <a:srgbClr val="FF0000"/>
                  </a:solidFill>
                </a:rPr>
                <a:t>h</a:t>
              </a:r>
              <a:r>
                <a:rPr lang="en-US" sz="2000" baseline="30000" dirty="0">
                  <a:solidFill>
                    <a:srgbClr val="FF0000"/>
                  </a:solidFill>
                </a:rPr>
                <a:t>-1</a:t>
              </a:r>
              <a:r>
                <a:rPr lang="en-US" sz="2000" dirty="0">
                  <a:solidFill>
                    <a:srgbClr val="FF0000"/>
                  </a:solidFill>
                </a:rPr>
                <a:t>M</a:t>
              </a:r>
              <a:r>
                <a:rPr lang="en-US" sz="2000" baseline="-25000" dirty="0">
                  <a:solidFill>
                    <a:srgbClr val="FF0000"/>
                  </a:solidFill>
                </a:rPr>
                <a:t>o </a:t>
              </a:r>
              <a:r>
                <a:rPr lang="en-US" sz="2000" dirty="0">
                  <a:solidFill>
                    <a:srgbClr val="FF0000"/>
                  </a:solidFill>
                </a:rPr>
                <a:t>for coldest 7 </a:t>
              </a:r>
              <a:r>
                <a:rPr lang="en-US" sz="2000" dirty="0" err="1">
                  <a:solidFill>
                    <a:srgbClr val="FF0000"/>
                  </a:solidFill>
                </a:rPr>
                <a:t>keV</a:t>
              </a:r>
              <a:r>
                <a:rPr lang="en-US" sz="2000" dirty="0">
                  <a:solidFill>
                    <a:srgbClr val="FF0000"/>
                  </a:solidFill>
                </a:rPr>
                <a:t> sterile neutrino </a:t>
              </a:r>
            </a:p>
          </p:txBody>
        </p:sp>
        <p:cxnSp>
          <p:nvCxnSpPr>
            <p:cNvPr id="37" name="Curved Connector 36"/>
            <p:cNvCxnSpPr/>
            <p:nvPr/>
          </p:nvCxnSpPr>
          <p:spPr bwMode="auto">
            <a:xfrm>
              <a:off x="8706748" y="4941168"/>
              <a:ext cx="2304256" cy="360040"/>
            </a:xfrm>
            <a:prstGeom prst="curvedConnector3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76009770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5" grpId="0" build="p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5832670" y="6350189"/>
            <a:ext cx="3189508" cy="463846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460749" y="152400"/>
            <a:ext cx="3111501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Conclusions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9F548145-37F4-2642-8EFA-693B05141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536" y="1374363"/>
            <a:ext cx="8424936" cy="4934957"/>
          </a:xfrm>
          <a:prstGeom prst="rect">
            <a:avLst/>
          </a:prstGeom>
          <a:solidFill>
            <a:srgbClr val="E4E4E4">
              <a:alpha val="84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>
                <a:srgbClr val="FF0000"/>
              </a:buClr>
            </a:pPr>
            <a:r>
              <a:rPr lang="en-GB" dirty="0">
                <a:solidFill>
                  <a:srgbClr val="002060"/>
                </a:solidFill>
              </a:rPr>
              <a:t> Is</a:t>
            </a:r>
            <a:r>
              <a:rPr lang="en-US" dirty="0">
                <a:solidFill>
                  <a:srgbClr val="002060"/>
                </a:solidFill>
              </a:rPr>
              <a:t> </a:t>
            </a:r>
            <a:r>
              <a:rPr lang="en-US" dirty="0">
                <a:solidFill>
                  <a:srgbClr val="002060"/>
                </a:solidFill>
                <a:latin typeface="Symbol" pitchFamily="2" charset="2"/>
              </a:rPr>
              <a:t>L</a:t>
            </a:r>
            <a:r>
              <a:rPr lang="en-GB" dirty="0">
                <a:solidFill>
                  <a:srgbClr val="002060"/>
                </a:solidFill>
              </a:rPr>
              <a:t>CDM correct? What can dwarf galaxies tell us about the identity of dark matter? </a:t>
            </a:r>
          </a:p>
          <a:p>
            <a:pPr algn="l">
              <a:buClr>
                <a:srgbClr val="FF0000"/>
              </a:buClr>
              <a:buNone/>
            </a:pPr>
            <a:r>
              <a:rPr lang="en-GB" dirty="0">
                <a:solidFill>
                  <a:srgbClr val="BFBFBF"/>
                </a:solidFill>
              </a:rPr>
              <a:t>No evidence that </a:t>
            </a:r>
            <a:r>
              <a:rPr lang="en-US" dirty="0">
                <a:solidFill>
                  <a:srgbClr val="BFBFBF"/>
                </a:solidFill>
                <a:latin typeface="Symbol" pitchFamily="2" charset="2"/>
              </a:rPr>
              <a:t>L</a:t>
            </a:r>
            <a:r>
              <a:rPr lang="en-GB" dirty="0">
                <a:solidFill>
                  <a:srgbClr val="BFBFBF"/>
                </a:solidFill>
              </a:rPr>
              <a:t>CDM is incorrect; dwarfs rule out part of WDM parameter space</a:t>
            </a:r>
          </a:p>
          <a:p>
            <a:pPr algn="l">
              <a:buClr>
                <a:srgbClr val="FF0000"/>
              </a:buClr>
            </a:pPr>
            <a:r>
              <a:rPr lang="en-GB" dirty="0">
                <a:solidFill>
                  <a:srgbClr val="002060"/>
                </a:solidFill>
              </a:rPr>
              <a:t> Can we identify signatures of reionization in the dwarf population? What role did dwarfs play in  reionization?</a:t>
            </a:r>
          </a:p>
          <a:p>
            <a:pPr algn="l">
              <a:buClr>
                <a:srgbClr val="FF0000"/>
              </a:buClr>
              <a:buNone/>
            </a:pPr>
            <a:r>
              <a:rPr lang="en-GB" dirty="0">
                <a:solidFill>
                  <a:srgbClr val="BFBFBF"/>
                </a:solidFill>
              </a:rPr>
              <a:t>The ultra-faints (M</a:t>
            </a:r>
            <a:r>
              <a:rPr lang="en-GB" baseline="-25000" dirty="0">
                <a:solidFill>
                  <a:srgbClr val="BFBFBF"/>
                </a:solidFill>
              </a:rPr>
              <a:t>*</a:t>
            </a:r>
            <a:r>
              <a:rPr lang="en-GB" dirty="0">
                <a:solidFill>
                  <a:srgbClr val="BFBFBF"/>
                </a:solidFill>
              </a:rPr>
              <a:t> &lt; 10</a:t>
            </a:r>
            <a:r>
              <a:rPr lang="en-GB" baseline="30000" dirty="0">
                <a:solidFill>
                  <a:srgbClr val="BFBFBF"/>
                </a:solidFill>
              </a:rPr>
              <a:t>5</a:t>
            </a:r>
            <a:r>
              <a:rPr lang="en-GB" dirty="0">
                <a:solidFill>
                  <a:srgbClr val="BFBFBF"/>
                </a:solidFill>
              </a:rPr>
              <a:t>M</a:t>
            </a:r>
            <a:r>
              <a:rPr lang="en-GB" baseline="-25000" dirty="0">
                <a:solidFill>
                  <a:srgbClr val="BFBFBF"/>
                </a:solidFill>
              </a:rPr>
              <a:t>o</a:t>
            </a:r>
            <a:r>
              <a:rPr lang="en-GB" dirty="0">
                <a:solidFill>
                  <a:srgbClr val="BFBFBF"/>
                </a:solidFill>
              </a:rPr>
              <a:t>) made most of their stars z&gt;</a:t>
            </a:r>
            <a:r>
              <a:rPr lang="en-GB" dirty="0" err="1">
                <a:solidFill>
                  <a:srgbClr val="BFBFBF"/>
                </a:solidFill>
              </a:rPr>
              <a:t>z</a:t>
            </a:r>
            <a:r>
              <a:rPr lang="en-GB" baseline="-25000" dirty="0" err="1">
                <a:solidFill>
                  <a:srgbClr val="BFBFBF"/>
                </a:solidFill>
              </a:rPr>
              <a:t>reion</a:t>
            </a:r>
            <a:endParaRPr lang="en-GB" dirty="0">
              <a:solidFill>
                <a:srgbClr val="BFBFBF"/>
              </a:solidFill>
            </a:endParaRPr>
          </a:p>
          <a:p>
            <a:pPr algn="l">
              <a:buClr>
                <a:srgbClr val="FF0000"/>
              </a:buClr>
            </a:pPr>
            <a:r>
              <a:rPr lang="en-GB" dirty="0">
                <a:solidFill>
                  <a:srgbClr val="002060"/>
                </a:solidFill>
              </a:rPr>
              <a:t> How will the next generation of surveys and simulations answer the above questions?</a:t>
            </a:r>
          </a:p>
          <a:p>
            <a:pPr algn="l">
              <a:lnSpc>
                <a:spcPct val="80000"/>
              </a:lnSpc>
              <a:buClr>
                <a:srgbClr val="FF0000"/>
              </a:buClr>
              <a:buSzTx/>
              <a:buNone/>
            </a:pPr>
            <a:r>
              <a:rPr lang="en-US" dirty="0">
                <a:solidFill>
                  <a:srgbClr val="BFBFBF"/>
                </a:solidFill>
              </a:rPr>
              <a:t>Distortions of strong gravitational lenses offer a clean test of CDM </a:t>
            </a:r>
            <a:r>
              <a:rPr lang="en-US" i="1" dirty="0">
                <a:solidFill>
                  <a:srgbClr val="BFBFBF"/>
                </a:solidFill>
              </a:rPr>
              <a:t>vs</a:t>
            </a:r>
            <a:r>
              <a:rPr lang="en-US" dirty="0">
                <a:solidFill>
                  <a:srgbClr val="BFBFBF"/>
                </a:solidFill>
              </a:rPr>
              <a:t> WDM and can potentially rule out CDM</a:t>
            </a:r>
            <a:endParaRPr lang="en-GB" sz="2800" dirty="0">
              <a:solidFill>
                <a:srgbClr val="BFBFB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5937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>
              <a:latin typeface="Calibri" charset="0"/>
            </a:endParaRPr>
          </a:p>
        </p:txBody>
      </p:sp>
      <p:pic>
        <p:nvPicPr>
          <p:cNvPr id="2539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143000" y="-1143000"/>
            <a:ext cx="6858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258050" y="6456362"/>
            <a:ext cx="1790462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l" defTabSz="457200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dirty="0" err="1">
                <a:solidFill>
                  <a:srgbClr val="FFFFFF"/>
                </a:solidFill>
                <a:latin typeface="Calibri"/>
              </a:rPr>
              <a:t>Trayford</a:t>
            </a:r>
            <a:r>
              <a:rPr lang="en-US" sz="1800" dirty="0">
                <a:solidFill>
                  <a:srgbClr val="FFFFFF"/>
                </a:solidFill>
                <a:latin typeface="Calibri"/>
              </a:rPr>
              <a:t> et al ‘15</a:t>
            </a:r>
          </a:p>
        </p:txBody>
      </p:sp>
    </p:spTree>
    <p:extLst>
      <p:ext uri="{BB962C8B-B14F-4D97-AF65-F5344CB8AC3E}">
        <p14:creationId xmlns:p14="http://schemas.microsoft.com/office/powerpoint/2010/main" val="4006839198"/>
      </p:ext>
    </p:extLst>
  </p:cSld>
  <p:clrMapOvr>
    <a:masterClrMapping/>
  </p:clrMapOvr>
  <p:transition>
    <p:zoom/>
  </p:transition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5832670" y="6350189"/>
            <a:ext cx="3189508" cy="463846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460749" y="152400"/>
            <a:ext cx="3111501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Conclusions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9F548145-37F4-2642-8EFA-693B05141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536" y="1374363"/>
            <a:ext cx="8424936" cy="4934957"/>
          </a:xfrm>
          <a:prstGeom prst="rect">
            <a:avLst/>
          </a:prstGeom>
          <a:solidFill>
            <a:srgbClr val="E4E4E4">
              <a:alpha val="84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>
                <a:srgbClr val="FF0000"/>
              </a:buClr>
            </a:pPr>
            <a:r>
              <a:rPr lang="en-GB" dirty="0">
                <a:solidFill>
                  <a:srgbClr val="002060"/>
                </a:solidFill>
              </a:rPr>
              <a:t> Is</a:t>
            </a:r>
            <a:r>
              <a:rPr lang="en-US" dirty="0">
                <a:solidFill>
                  <a:srgbClr val="002060"/>
                </a:solidFill>
              </a:rPr>
              <a:t> </a:t>
            </a:r>
            <a:r>
              <a:rPr lang="en-US" dirty="0">
                <a:solidFill>
                  <a:srgbClr val="002060"/>
                </a:solidFill>
                <a:latin typeface="Symbol" pitchFamily="2" charset="2"/>
              </a:rPr>
              <a:t>L</a:t>
            </a:r>
            <a:r>
              <a:rPr lang="en-GB" dirty="0">
                <a:solidFill>
                  <a:srgbClr val="002060"/>
                </a:solidFill>
              </a:rPr>
              <a:t>CDM correct? What can dwarf galaxies tell us about the identity of dark matter? </a:t>
            </a:r>
          </a:p>
          <a:p>
            <a:pPr>
              <a:buClr>
                <a:srgbClr val="FF0000"/>
              </a:buClr>
              <a:buNone/>
            </a:pPr>
            <a:r>
              <a:rPr lang="en-GB" dirty="0">
                <a:solidFill>
                  <a:srgbClr val="FF0000"/>
                </a:solidFill>
              </a:rPr>
              <a:t>No evidence that </a:t>
            </a:r>
            <a:r>
              <a:rPr lang="en-US" dirty="0">
                <a:solidFill>
                  <a:srgbClr val="FF0000"/>
                </a:solidFill>
                <a:latin typeface="Symbol" pitchFamily="2" charset="2"/>
              </a:rPr>
              <a:t>L</a:t>
            </a:r>
            <a:r>
              <a:rPr lang="en-GB" dirty="0">
                <a:solidFill>
                  <a:srgbClr val="FF0000"/>
                </a:solidFill>
              </a:rPr>
              <a:t>CDM is incorrect; dwarfs rule out part of WDM parameter space</a:t>
            </a:r>
          </a:p>
          <a:p>
            <a:pPr algn="l">
              <a:buClr>
                <a:srgbClr val="FF0000"/>
              </a:buClr>
            </a:pPr>
            <a:r>
              <a:rPr lang="en-GB" dirty="0">
                <a:solidFill>
                  <a:srgbClr val="002060"/>
                </a:solidFill>
              </a:rPr>
              <a:t> Can we identify signatures of reionization in the dwarf population? What role did dwarfs play in  reionization?</a:t>
            </a:r>
          </a:p>
          <a:p>
            <a:pPr algn="l">
              <a:buClr>
                <a:srgbClr val="FF0000"/>
              </a:buClr>
              <a:buNone/>
            </a:pPr>
            <a:r>
              <a:rPr lang="en-GB" dirty="0">
                <a:solidFill>
                  <a:srgbClr val="FF0000"/>
                </a:solidFill>
              </a:rPr>
              <a:t>The ultra-faints (M</a:t>
            </a:r>
            <a:r>
              <a:rPr lang="en-GB" baseline="-25000" dirty="0">
                <a:solidFill>
                  <a:srgbClr val="FF0000"/>
                </a:solidFill>
              </a:rPr>
              <a:t>*</a:t>
            </a:r>
            <a:r>
              <a:rPr lang="en-GB" dirty="0">
                <a:solidFill>
                  <a:srgbClr val="FF0000"/>
                </a:solidFill>
              </a:rPr>
              <a:t> &lt; 10</a:t>
            </a:r>
            <a:r>
              <a:rPr lang="en-GB" baseline="30000" dirty="0">
                <a:solidFill>
                  <a:srgbClr val="FF0000"/>
                </a:solidFill>
              </a:rPr>
              <a:t>5</a:t>
            </a:r>
            <a:r>
              <a:rPr lang="en-GB" dirty="0">
                <a:solidFill>
                  <a:srgbClr val="FF0000"/>
                </a:solidFill>
              </a:rPr>
              <a:t>M</a:t>
            </a:r>
            <a:r>
              <a:rPr lang="en-GB" baseline="-25000" dirty="0">
                <a:solidFill>
                  <a:srgbClr val="FF0000"/>
                </a:solidFill>
              </a:rPr>
              <a:t>o</a:t>
            </a:r>
            <a:r>
              <a:rPr lang="en-GB" dirty="0">
                <a:solidFill>
                  <a:srgbClr val="FF0000"/>
                </a:solidFill>
              </a:rPr>
              <a:t>) made most of their stars z&gt;</a:t>
            </a:r>
            <a:r>
              <a:rPr lang="en-GB" dirty="0" err="1">
                <a:solidFill>
                  <a:srgbClr val="FF0000"/>
                </a:solidFill>
              </a:rPr>
              <a:t>z</a:t>
            </a:r>
            <a:r>
              <a:rPr lang="en-GB" baseline="-25000" dirty="0" err="1">
                <a:solidFill>
                  <a:srgbClr val="FF0000"/>
                </a:solidFill>
              </a:rPr>
              <a:t>reion</a:t>
            </a:r>
            <a:endParaRPr lang="en-GB" dirty="0">
              <a:solidFill>
                <a:srgbClr val="002060"/>
              </a:solidFill>
            </a:endParaRPr>
          </a:p>
          <a:p>
            <a:pPr algn="l">
              <a:buClr>
                <a:srgbClr val="FF0000"/>
              </a:buClr>
            </a:pPr>
            <a:r>
              <a:rPr lang="en-GB" dirty="0">
                <a:solidFill>
                  <a:srgbClr val="002060"/>
                </a:solidFill>
              </a:rPr>
              <a:t> How will the next generation of surveys and simulations answer the above questions?</a:t>
            </a:r>
          </a:p>
          <a:p>
            <a:pPr>
              <a:lnSpc>
                <a:spcPct val="80000"/>
              </a:lnSpc>
              <a:buClr>
                <a:srgbClr val="FF0000"/>
              </a:buClr>
              <a:buSzTx/>
              <a:buNone/>
            </a:pPr>
            <a:r>
              <a:rPr lang="en-US" dirty="0">
                <a:solidFill>
                  <a:srgbClr val="FF0000"/>
                </a:solidFill>
              </a:rPr>
              <a:t>Distortions of strong gravitational lenses offer a clean test of CDM </a:t>
            </a:r>
            <a:r>
              <a:rPr lang="en-US" i="1" dirty="0">
                <a:solidFill>
                  <a:srgbClr val="FF0000"/>
                </a:solidFill>
              </a:rPr>
              <a:t>vs</a:t>
            </a:r>
            <a:r>
              <a:rPr lang="en-US" dirty="0">
                <a:solidFill>
                  <a:srgbClr val="FF0000"/>
                </a:solidFill>
              </a:rPr>
              <a:t> WDM and can potentially rule out CDM</a:t>
            </a:r>
            <a:endParaRPr lang="en-GB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3605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5832670" y="6350189"/>
            <a:ext cx="3189508" cy="463846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FFFFFF"/>
              </a:solidFill>
            </a:endParaRPr>
          </a:p>
        </p:txBody>
      </p:sp>
      <p:pic>
        <p:nvPicPr>
          <p:cNvPr id="2" name="Picture 1" descr="dm_stars_split.jpg"/>
          <p:cNvPicPr>
            <a:picLocks noChangeAspect="1"/>
          </p:cNvPicPr>
          <p:nvPr/>
        </p:nvPicPr>
        <p:blipFill rotWithShape="1">
          <a:blip r:embed="rId2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413"/>
          <a:stretch/>
        </p:blipFill>
        <p:spPr>
          <a:xfrm>
            <a:off x="1460472" y="782716"/>
            <a:ext cx="6992350" cy="610055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460749" y="152400"/>
            <a:ext cx="3111501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Conclusions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36511" y="5571237"/>
            <a:ext cx="957706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Clr>
                <a:srgbClr val="FF0000"/>
              </a:buClr>
              <a:buSzPct val="100000"/>
              <a:buNone/>
            </a:pPr>
            <a:r>
              <a:rPr lang="en-US" sz="2800" dirty="0">
                <a:solidFill>
                  <a:srgbClr val="FF0000"/>
                </a:solidFill>
              </a:rPr>
              <a:t>3. </a:t>
            </a:r>
            <a:r>
              <a:rPr lang="en-US" sz="2800" dirty="0">
                <a:solidFill>
                  <a:srgbClr val="FFFFFF"/>
                </a:solidFill>
              </a:rPr>
              <a:t>Distortions of </a:t>
            </a:r>
            <a:r>
              <a:rPr lang="en-US" sz="2800" dirty="0">
                <a:solidFill>
                  <a:srgbClr val="FF0000"/>
                </a:solidFill>
              </a:rPr>
              <a:t>strong </a:t>
            </a:r>
            <a:r>
              <a:rPr lang="en-US" sz="2800" dirty="0">
                <a:solidFill>
                  <a:srgbClr val="FFFFFF"/>
                </a:solidFill>
              </a:rPr>
              <a:t>gravitational </a:t>
            </a:r>
            <a:r>
              <a:rPr lang="en-US" sz="2800" dirty="0">
                <a:solidFill>
                  <a:srgbClr val="FF0000"/>
                </a:solidFill>
              </a:rPr>
              <a:t>lenses</a:t>
            </a:r>
            <a:r>
              <a:rPr lang="en-US" sz="2800" dirty="0">
                <a:solidFill>
                  <a:srgbClr val="FFFFFF"/>
                </a:solidFill>
              </a:rPr>
              <a:t> offer a </a:t>
            </a:r>
            <a:r>
              <a:rPr lang="en-US" sz="2800" dirty="0">
                <a:solidFill>
                  <a:srgbClr val="FF0000"/>
                </a:solidFill>
              </a:rPr>
              <a:t>clean test </a:t>
            </a:r>
            <a:r>
              <a:rPr lang="en-US" sz="2800" dirty="0">
                <a:solidFill>
                  <a:srgbClr val="FFFFFF"/>
                </a:solidFill>
              </a:rPr>
              <a:t>of CDM </a:t>
            </a:r>
            <a:r>
              <a:rPr lang="en-US" sz="2800" i="1" dirty="0" err="1">
                <a:solidFill>
                  <a:srgbClr val="FFFFFF"/>
                </a:solidFill>
              </a:rPr>
              <a:t>vs</a:t>
            </a:r>
            <a:r>
              <a:rPr lang="en-US" sz="2800" dirty="0">
                <a:solidFill>
                  <a:srgbClr val="FFFFFF"/>
                </a:solidFill>
              </a:rPr>
              <a:t> WDM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347864" y="6021288"/>
            <a:ext cx="5895013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l">
              <a:lnSpc>
                <a:spcPct val="90000"/>
              </a:lnSpc>
              <a:buClr>
                <a:srgbClr val="FF0000"/>
              </a:buClr>
              <a:buNone/>
            </a:pP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 and </a:t>
            </a:r>
            <a:r>
              <a:rPr lang="en-US" sz="2800" dirty="0">
                <a:solidFill>
                  <a:srgbClr val="FFFFFF"/>
                </a:solidFill>
              </a:rPr>
              <a:t>can potentially </a:t>
            </a:r>
            <a:r>
              <a:rPr lang="en-US" sz="2800" dirty="0">
                <a:solidFill>
                  <a:srgbClr val="FF0000"/>
                </a:solidFill>
              </a:rPr>
              <a:t>rule out </a:t>
            </a:r>
            <a:r>
              <a:rPr lang="en-US" sz="2800" dirty="0">
                <a:solidFill>
                  <a:srgbClr val="FFFFFF"/>
                </a:solidFill>
              </a:rPr>
              <a:t>CDM!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EE48A3F-D584-B846-8C3D-B3F5DE216A89}"/>
              </a:ext>
            </a:extLst>
          </p:cNvPr>
          <p:cNvSpPr txBox="1"/>
          <p:nvPr/>
        </p:nvSpPr>
        <p:spPr>
          <a:xfrm>
            <a:off x="1761212" y="1124744"/>
            <a:ext cx="5763116" cy="24622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missing satellites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too-big-to-fail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plane of satellites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core-cusp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” problem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1ACECC-80F3-9E41-93C3-1449B92B4AD9}"/>
              </a:ext>
            </a:extLst>
          </p:cNvPr>
          <p:cNvSpPr txBox="1"/>
          <p:nvPr/>
        </p:nvSpPr>
        <p:spPr>
          <a:xfrm>
            <a:off x="621666" y="3861048"/>
            <a:ext cx="70246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800" dirty="0">
                <a:solidFill>
                  <a:srgbClr val="FF0000"/>
                </a:solidFill>
              </a:rPr>
              <a:t>1, 2, 4 </a:t>
            </a:r>
            <a:r>
              <a:rPr lang="en-US" sz="2800" dirty="0">
                <a:solidFill>
                  <a:srgbClr val="FF0000"/>
                </a:solidFill>
                <a:sym typeface="Wingdings" pitchFamily="2" charset="2"/>
              </a:rPr>
              <a:t> </a:t>
            </a:r>
            <a:r>
              <a:rPr lang="en-US" sz="2800" dirty="0">
                <a:solidFill>
                  <a:schemeClr val="bg1"/>
                </a:solidFill>
                <a:sym typeface="Wingdings" pitchFamily="2" charset="2"/>
              </a:rPr>
              <a:t>can be solved by “</a:t>
            </a:r>
            <a:r>
              <a:rPr lang="en-US" sz="2800" dirty="0">
                <a:solidFill>
                  <a:srgbClr val="FF0000"/>
                </a:solidFill>
                <a:sym typeface="Wingdings" pitchFamily="2" charset="2"/>
              </a:rPr>
              <a:t>baryon effects</a:t>
            </a:r>
            <a:r>
              <a:rPr lang="en-US" sz="2800" dirty="0">
                <a:solidFill>
                  <a:schemeClr val="bg1"/>
                </a:solidFill>
                <a:sym typeface="Wingdings" pitchFamily="2" charset="2"/>
              </a:rPr>
              <a:t>”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E1DEC2E-D252-9F4E-81AC-2F0C100B9E9E}"/>
              </a:ext>
            </a:extLst>
          </p:cNvPr>
          <p:cNvSpPr txBox="1"/>
          <p:nvPr/>
        </p:nvSpPr>
        <p:spPr>
          <a:xfrm>
            <a:off x="1403648" y="4489956"/>
            <a:ext cx="44710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800" dirty="0">
                <a:solidFill>
                  <a:srgbClr val="FF0000"/>
                </a:solidFill>
                <a:sym typeface="Wingdings" pitchFamily="2" charset="2"/>
              </a:rPr>
              <a:t>3  </a:t>
            </a:r>
            <a:r>
              <a:rPr lang="en-US" sz="2800" dirty="0">
                <a:solidFill>
                  <a:schemeClr val="bg1"/>
                </a:solidFill>
                <a:sym typeface="Wingdings" pitchFamily="2" charset="2"/>
              </a:rPr>
              <a:t>a question of </a:t>
            </a:r>
            <a:r>
              <a:rPr lang="en-US" sz="2800" dirty="0">
                <a:solidFill>
                  <a:srgbClr val="FF0000"/>
                </a:solidFill>
                <a:sym typeface="Wingdings" pitchFamily="2" charset="2"/>
              </a:rPr>
              <a:t>statistics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74396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5" grpId="0"/>
      <p:bldP spid="9" grpId="0"/>
      <p:bldP spid="7" grpId="0"/>
      <p:bldP spid="10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5832670" y="6350189"/>
            <a:ext cx="3189508" cy="463846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FFFFFF"/>
              </a:solidFill>
            </a:endParaRPr>
          </a:p>
        </p:txBody>
      </p:sp>
      <p:pic>
        <p:nvPicPr>
          <p:cNvPr id="2" name="Picture 1" descr="dm_stars_split.jpg"/>
          <p:cNvPicPr>
            <a:picLocks noChangeAspect="1"/>
          </p:cNvPicPr>
          <p:nvPr/>
        </p:nvPicPr>
        <p:blipFill rotWithShape="1">
          <a:blip r:embed="rId2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413"/>
          <a:stretch/>
        </p:blipFill>
        <p:spPr>
          <a:xfrm>
            <a:off x="1460472" y="782716"/>
            <a:ext cx="6992350" cy="610055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460749" y="152400"/>
            <a:ext cx="3111501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Conclusions</a:t>
            </a:r>
          </a:p>
        </p:txBody>
      </p:sp>
      <p:sp>
        <p:nvSpPr>
          <p:cNvPr id="6" name="TextBox 11"/>
          <p:cNvSpPr txBox="1">
            <a:spLocks noChangeArrowheads="1"/>
          </p:cNvSpPr>
          <p:nvPr/>
        </p:nvSpPr>
        <p:spPr bwMode="auto">
          <a:xfrm>
            <a:off x="-46598" y="399588"/>
            <a:ext cx="9366667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>
                <a:srgbClr val="FF0000"/>
              </a:buClr>
              <a:buFontTx/>
              <a:buNone/>
            </a:pPr>
            <a:endParaRPr lang="en-US" dirty="0">
              <a:solidFill>
                <a:srgbClr val="FF0000"/>
              </a:solidFill>
              <a:cs typeface="Arial" charset="0"/>
            </a:endParaRP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FFFFFF"/>
                </a:solidFill>
                <a:latin typeface="Symbol" charset="0"/>
                <a:cs typeface="Symbol" charset="0"/>
              </a:rPr>
              <a:t>L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CDM: great </a:t>
            </a:r>
            <a:r>
              <a:rPr lang="en-US" dirty="0">
                <a:solidFill>
                  <a:srgbClr val="FF0000"/>
                </a:solidFill>
                <a:cs typeface="Symbol" charset="0"/>
              </a:rPr>
              <a:t>success 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on scales &gt; 1Mpc: CMB, LSS, gal evolution</a:t>
            </a: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FFFF"/>
                </a:solidFill>
                <a:cs typeface="Symbol" charset="0"/>
              </a:rPr>
              <a:t> But on these scales </a:t>
            </a:r>
            <a:r>
              <a:rPr lang="en-US" dirty="0">
                <a:solidFill>
                  <a:srgbClr val="FF0000"/>
                </a:solidFill>
                <a:latin typeface="Symbol" charset="0"/>
                <a:cs typeface="Symbol" charset="0"/>
              </a:rPr>
              <a:t>L</a:t>
            </a:r>
            <a:r>
              <a:rPr lang="en-US" dirty="0">
                <a:solidFill>
                  <a:srgbClr val="FF0000"/>
                </a:solidFill>
                <a:cs typeface="Symbol" charset="0"/>
              </a:rPr>
              <a:t>CDM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 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cannot be distinguished from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WDM</a:t>
            </a:r>
            <a:endParaRPr lang="en-US" dirty="0">
              <a:solidFill>
                <a:srgbClr val="FF0000"/>
              </a:solidFill>
              <a:latin typeface="Arial"/>
              <a:cs typeface="Arial"/>
            </a:endParaRP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The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identity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 of the DM makes a big difference on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small scales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108520" y="3072091"/>
            <a:ext cx="9577063" cy="3453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l">
              <a:lnSpc>
                <a:spcPct val="120000"/>
              </a:lnSpc>
              <a:buClr>
                <a:srgbClr val="FF0000"/>
              </a:buClr>
              <a:buSzPct val="100000"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CDM makes many small </a:t>
            </a:r>
            <a:r>
              <a:rPr lang="en-US" sz="2800" dirty="0" err="1">
                <a:solidFill>
                  <a:srgbClr val="FFFFFF"/>
                </a:solidFill>
              </a:rPr>
              <a:t>subhalos</a:t>
            </a:r>
            <a:r>
              <a:rPr lang="en-US" sz="2800" dirty="0">
                <a:solidFill>
                  <a:srgbClr val="FFFFFF"/>
                </a:solidFill>
              </a:rPr>
              <a:t> but most (~5.10</a:t>
            </a:r>
            <a:r>
              <a:rPr lang="en-US" sz="2800" baseline="30000" dirty="0">
                <a:solidFill>
                  <a:srgbClr val="FFFFFF"/>
                </a:solidFill>
              </a:rPr>
              <a:t>8</a:t>
            </a:r>
            <a:r>
              <a:rPr lang="en-US" sz="2800" dirty="0">
                <a:solidFill>
                  <a:srgbClr val="FFFFFF"/>
                </a:solidFill>
              </a:rPr>
              <a:t>M</a:t>
            </a:r>
            <a:r>
              <a:rPr lang="en-US" sz="2800" baseline="-25000" dirty="0">
                <a:solidFill>
                  <a:srgbClr val="FFFFFF"/>
                </a:solidFill>
              </a:rPr>
              <a:t>0</a:t>
            </a:r>
            <a:r>
              <a:rPr lang="en-US" sz="2800" dirty="0">
                <a:solidFill>
                  <a:srgbClr val="FFFFFF"/>
                </a:solidFill>
              </a:rPr>
              <a:t>) are dark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 No satellite problem </a:t>
            </a:r>
            <a:r>
              <a:rPr lang="en-US" sz="2800" dirty="0">
                <a:solidFill>
                  <a:schemeClr val="bg1"/>
                </a:solidFill>
                <a:sym typeface="Wingdings"/>
              </a:rPr>
              <a:t>in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 </a:t>
            </a:r>
            <a:r>
              <a:rPr lang="en-US" sz="2800" dirty="0">
                <a:solidFill>
                  <a:schemeClr val="bg1"/>
                </a:solidFill>
                <a:sym typeface="Wingdings"/>
              </a:rPr>
              <a:t>CDM or WDM</a:t>
            </a:r>
            <a:endParaRPr lang="en-US" sz="2800" dirty="0">
              <a:solidFill>
                <a:schemeClr val="bg1"/>
              </a:solidFill>
            </a:endParaRPr>
          </a:p>
          <a:p>
            <a:pPr marL="457200" indent="-457200" algn="l">
              <a:lnSpc>
                <a:spcPct val="120000"/>
              </a:lnSpc>
              <a:buClr>
                <a:srgbClr val="FF0000"/>
              </a:buClr>
              <a:buSzPct val="100000"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No evidence for cores; </a:t>
            </a:r>
            <a:r>
              <a:rPr lang="en-US" sz="2800" dirty="0">
                <a:solidFill>
                  <a:srgbClr val="FF0000"/>
                </a:solidFill>
              </a:rPr>
              <a:t>baryon effects </a:t>
            </a:r>
            <a:r>
              <a:rPr lang="en-US" sz="2800" dirty="0">
                <a:solidFill>
                  <a:srgbClr val="FFFFFF"/>
                </a:solidFill>
              </a:rPr>
              <a:t>can make them 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No “core/cusp” problem 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in CDM or WDM</a:t>
            </a:r>
            <a:r>
              <a:rPr lang="en-US" sz="2800" dirty="0">
                <a:solidFill>
                  <a:srgbClr val="FFFFFF"/>
                </a:solidFill>
              </a:rPr>
              <a:t>   </a:t>
            </a:r>
          </a:p>
          <a:p>
            <a:pPr algn="l">
              <a:buClr>
                <a:srgbClr val="FF0000"/>
              </a:buClr>
              <a:buSzPct val="100000"/>
              <a:buNone/>
            </a:pPr>
            <a:r>
              <a:rPr lang="en-US" sz="2800" dirty="0">
                <a:solidFill>
                  <a:srgbClr val="FF0000"/>
                </a:solidFill>
              </a:rPr>
              <a:t>3. </a:t>
            </a:r>
            <a:r>
              <a:rPr lang="en-US" sz="2800" dirty="0">
                <a:solidFill>
                  <a:srgbClr val="FFFFFF"/>
                </a:solidFill>
              </a:rPr>
              <a:t>Distortions of </a:t>
            </a:r>
            <a:r>
              <a:rPr lang="en-US" sz="2800" dirty="0">
                <a:solidFill>
                  <a:srgbClr val="FF0000"/>
                </a:solidFill>
              </a:rPr>
              <a:t>strong </a:t>
            </a:r>
            <a:r>
              <a:rPr lang="en-US" sz="2800" dirty="0">
                <a:solidFill>
                  <a:srgbClr val="FFFFFF"/>
                </a:solidFill>
              </a:rPr>
              <a:t>gravitational </a:t>
            </a:r>
            <a:r>
              <a:rPr lang="en-US" sz="2800" dirty="0">
                <a:solidFill>
                  <a:srgbClr val="FF0000"/>
                </a:solidFill>
              </a:rPr>
              <a:t>lenses</a:t>
            </a:r>
            <a:r>
              <a:rPr lang="en-US" sz="2800" dirty="0">
                <a:solidFill>
                  <a:srgbClr val="FFFFFF"/>
                </a:solidFill>
              </a:rPr>
              <a:t> offer a </a:t>
            </a:r>
            <a:r>
              <a:rPr lang="en-US" sz="2800" dirty="0">
                <a:solidFill>
                  <a:srgbClr val="FF0000"/>
                </a:solidFill>
              </a:rPr>
              <a:t>clean test </a:t>
            </a:r>
            <a:r>
              <a:rPr lang="en-US" sz="2800" dirty="0">
                <a:solidFill>
                  <a:srgbClr val="FFFFFF"/>
                </a:solidFill>
              </a:rPr>
              <a:t>of CDM </a:t>
            </a:r>
            <a:r>
              <a:rPr lang="en-US" sz="2800" i="1" dirty="0" err="1">
                <a:solidFill>
                  <a:srgbClr val="FFFFFF"/>
                </a:solidFill>
              </a:rPr>
              <a:t>vs</a:t>
            </a:r>
            <a:r>
              <a:rPr lang="en-US" sz="2800" dirty="0">
                <a:solidFill>
                  <a:srgbClr val="FFFFFF"/>
                </a:solidFill>
              </a:rPr>
              <a:t> WDM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347864" y="6021288"/>
            <a:ext cx="5895013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l">
              <a:lnSpc>
                <a:spcPct val="90000"/>
              </a:lnSpc>
              <a:buClr>
                <a:srgbClr val="FF0000"/>
              </a:buClr>
              <a:buNone/>
            </a:pP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 and </a:t>
            </a:r>
            <a:r>
              <a:rPr lang="en-US" sz="2800" dirty="0">
                <a:solidFill>
                  <a:srgbClr val="FFFFFF"/>
                </a:solidFill>
              </a:rPr>
              <a:t>can potentially </a:t>
            </a:r>
            <a:r>
              <a:rPr lang="en-US" sz="2800" dirty="0">
                <a:solidFill>
                  <a:srgbClr val="FF0000"/>
                </a:solidFill>
              </a:rPr>
              <a:t>rule out </a:t>
            </a:r>
            <a:r>
              <a:rPr lang="en-US" sz="2800" dirty="0">
                <a:solidFill>
                  <a:srgbClr val="FFFFFF"/>
                </a:solidFill>
              </a:rPr>
              <a:t>CDM!</a:t>
            </a:r>
          </a:p>
        </p:txBody>
      </p:sp>
    </p:spTree>
    <p:extLst>
      <p:ext uri="{BB962C8B-B14F-4D97-AF65-F5344CB8AC3E}">
        <p14:creationId xmlns:p14="http://schemas.microsoft.com/office/powerpoint/2010/main" val="175128403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5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5832670" y="6350189"/>
            <a:ext cx="3189508" cy="463846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FFFFFF"/>
              </a:solidFill>
            </a:endParaRPr>
          </a:p>
        </p:txBody>
      </p:sp>
      <p:pic>
        <p:nvPicPr>
          <p:cNvPr id="2" name="Picture 1" descr="dm_stars_split.jpg"/>
          <p:cNvPicPr>
            <a:picLocks noChangeAspect="1"/>
          </p:cNvPicPr>
          <p:nvPr/>
        </p:nvPicPr>
        <p:blipFill rotWithShape="1">
          <a:blip r:embed="rId2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413"/>
          <a:stretch/>
        </p:blipFill>
        <p:spPr>
          <a:xfrm>
            <a:off x="1460472" y="782716"/>
            <a:ext cx="6992350" cy="610055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460749" y="152400"/>
            <a:ext cx="3111501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Conclusions</a:t>
            </a:r>
          </a:p>
        </p:txBody>
      </p:sp>
      <p:sp>
        <p:nvSpPr>
          <p:cNvPr id="6" name="TextBox 11"/>
          <p:cNvSpPr txBox="1">
            <a:spLocks noChangeArrowheads="1"/>
          </p:cNvSpPr>
          <p:nvPr/>
        </p:nvSpPr>
        <p:spPr bwMode="auto">
          <a:xfrm>
            <a:off x="-46598" y="399588"/>
            <a:ext cx="9366667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>
                <a:srgbClr val="FF0000"/>
              </a:buClr>
              <a:buFontTx/>
              <a:buNone/>
            </a:pPr>
            <a:endParaRPr lang="en-US" dirty="0">
              <a:solidFill>
                <a:srgbClr val="FF0000"/>
              </a:solidFill>
              <a:cs typeface="Arial" charset="0"/>
            </a:endParaRP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FFFFFF"/>
                </a:solidFill>
                <a:latin typeface="Symbol" charset="0"/>
                <a:cs typeface="Symbol" charset="0"/>
              </a:rPr>
              <a:t>L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CDM: great </a:t>
            </a:r>
            <a:r>
              <a:rPr lang="en-US" dirty="0">
                <a:solidFill>
                  <a:srgbClr val="FF0000"/>
                </a:solidFill>
                <a:cs typeface="Symbol" charset="0"/>
              </a:rPr>
              <a:t>success 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on scales &gt; 1Mpc: CMB, LSS, gal evolution</a:t>
            </a: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FFFF"/>
                </a:solidFill>
                <a:cs typeface="Symbol" charset="0"/>
              </a:rPr>
              <a:t> But on these scales </a:t>
            </a:r>
            <a:r>
              <a:rPr lang="en-US" dirty="0">
                <a:solidFill>
                  <a:srgbClr val="FF0000"/>
                </a:solidFill>
                <a:latin typeface="Symbol" charset="0"/>
                <a:cs typeface="Symbol" charset="0"/>
              </a:rPr>
              <a:t>L</a:t>
            </a:r>
            <a:r>
              <a:rPr lang="en-US" dirty="0">
                <a:solidFill>
                  <a:srgbClr val="FF0000"/>
                </a:solidFill>
                <a:cs typeface="Symbol" charset="0"/>
              </a:rPr>
              <a:t>CDM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 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cannot be distinguished from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WDM</a:t>
            </a: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FFFF"/>
                </a:solidFill>
                <a:cs typeface="Arial" charset="0"/>
              </a:rPr>
              <a:t> The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identity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 of the DM makes a big difference on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small scales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108520" y="2978732"/>
            <a:ext cx="9577063" cy="36256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l">
              <a:lnSpc>
                <a:spcPct val="120000"/>
              </a:lnSpc>
              <a:buClr>
                <a:srgbClr val="FF0000"/>
              </a:buClr>
              <a:buSzPct val="100000"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Counting faint galaxies </a:t>
            </a:r>
            <a:r>
              <a:rPr lang="en-US" sz="2800" dirty="0">
                <a:solidFill>
                  <a:srgbClr val="FF0000"/>
                </a:solidFill>
              </a:rPr>
              <a:t>cannot</a:t>
            </a:r>
            <a:r>
              <a:rPr lang="en-US" sz="2800" dirty="0">
                <a:solidFill>
                  <a:srgbClr val="FFFFFF"/>
                </a:solidFill>
              </a:rPr>
              <a:t> distinguish CDM/WDM</a:t>
            </a:r>
          </a:p>
          <a:p>
            <a:pPr marL="457200" indent="-457200" algn="l">
              <a:lnSpc>
                <a:spcPct val="120000"/>
              </a:lnSpc>
              <a:buClr>
                <a:srgbClr val="FF0000"/>
              </a:buClr>
              <a:buSzPct val="100000"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 Halos &lt; ~5.10</a:t>
            </a:r>
            <a:r>
              <a:rPr lang="en-US" sz="2800" baseline="30000" dirty="0">
                <a:solidFill>
                  <a:srgbClr val="FFFFFF"/>
                </a:solidFill>
              </a:rPr>
              <a:t>8</a:t>
            </a:r>
            <a:r>
              <a:rPr lang="en-US" sz="2800" dirty="0">
                <a:solidFill>
                  <a:srgbClr val="FFFFFF"/>
                </a:solidFill>
              </a:rPr>
              <a:t>M</a:t>
            </a:r>
            <a:r>
              <a:rPr lang="en-US" sz="2800" baseline="-25000" dirty="0">
                <a:solidFill>
                  <a:srgbClr val="FFFFFF"/>
                </a:solidFill>
              </a:rPr>
              <a:t>0</a:t>
            </a:r>
            <a:r>
              <a:rPr lang="en-US" sz="2800" dirty="0">
                <a:solidFill>
                  <a:srgbClr val="FFFFFF"/>
                </a:solidFill>
              </a:rPr>
              <a:t> are dark; halos &gt;10</a:t>
            </a:r>
            <a:r>
              <a:rPr lang="en-US" baseline="30000" dirty="0">
                <a:solidFill>
                  <a:srgbClr val="FFFFFF"/>
                </a:solidFill>
              </a:rPr>
              <a:t>10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0</a:t>
            </a:r>
            <a:r>
              <a:rPr lang="en-US" dirty="0">
                <a:solidFill>
                  <a:srgbClr val="FFFFFF"/>
                </a:solidFill>
              </a:rPr>
              <a:t> are  </a:t>
            </a:r>
            <a:r>
              <a:rPr lang="en-US" sz="2800" dirty="0">
                <a:solidFill>
                  <a:srgbClr val="FFFFFF"/>
                </a:solidFill>
              </a:rPr>
              <a:t>bright     </a:t>
            </a:r>
          </a:p>
          <a:p>
            <a:pPr algn="l">
              <a:lnSpc>
                <a:spcPct val="70000"/>
              </a:lnSpc>
              <a:buClr>
                <a:srgbClr val="FF0000"/>
              </a:buClr>
              <a:buSzPct val="100000"/>
              <a:buNone/>
            </a:pPr>
            <a:r>
              <a:rPr lang="en-US" sz="2800" dirty="0">
                <a:solidFill>
                  <a:srgbClr val="FFFFFF"/>
                </a:solidFill>
              </a:rPr>
              <a:t>               </a:t>
            </a:r>
            <a:r>
              <a:rPr lang="en-US" dirty="0">
                <a:solidFill>
                  <a:srgbClr val="FF0000"/>
                </a:solidFill>
              </a:rPr>
              <a:t>(</a:t>
            </a:r>
            <a:r>
              <a:rPr lang="en-US" dirty="0">
                <a:solidFill>
                  <a:srgbClr val="FFFFFF"/>
                </a:solidFill>
              </a:rPr>
              <a:t>abundance matching fails for halos </a:t>
            </a:r>
            <a:r>
              <a:rPr lang="en-US" sz="2800" dirty="0">
                <a:solidFill>
                  <a:srgbClr val="FFFFFF"/>
                </a:solidFill>
              </a:rPr>
              <a:t>&lt;10</a:t>
            </a:r>
            <a:r>
              <a:rPr lang="en-US" baseline="30000" dirty="0">
                <a:solidFill>
                  <a:srgbClr val="FFFFFF"/>
                </a:solidFill>
              </a:rPr>
              <a:t>10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0</a:t>
            </a:r>
            <a:r>
              <a:rPr lang="en-US" dirty="0">
                <a:solidFill>
                  <a:srgbClr val="FF0000"/>
                </a:solidFill>
              </a:rPr>
              <a:t>)</a:t>
            </a:r>
            <a:r>
              <a:rPr lang="en-US" dirty="0">
                <a:solidFill>
                  <a:srgbClr val="FFFFFF"/>
                </a:solidFill>
              </a:rPr>
              <a:t>  </a:t>
            </a:r>
            <a:endParaRPr lang="en-US" sz="3200" dirty="0">
              <a:solidFill>
                <a:srgbClr val="FFFFFF"/>
              </a:solidFill>
            </a:endParaRPr>
          </a:p>
          <a:p>
            <a:pPr algn="l">
              <a:lnSpc>
                <a:spcPct val="90000"/>
              </a:lnSpc>
              <a:buClr>
                <a:srgbClr val="FF0000"/>
              </a:buClr>
              <a:buSzPct val="100000"/>
              <a:buNone/>
            </a:pPr>
            <a:r>
              <a:rPr lang="en-US" sz="2800" dirty="0">
                <a:solidFill>
                  <a:srgbClr val="FF0000"/>
                </a:solidFill>
              </a:rPr>
              <a:t>3</a:t>
            </a:r>
            <a:r>
              <a:rPr lang="en-US" sz="3200" dirty="0">
                <a:solidFill>
                  <a:srgbClr val="FF0000"/>
                </a:solidFill>
              </a:rPr>
              <a:t>.</a:t>
            </a:r>
            <a:r>
              <a:rPr lang="en-US" sz="2800" dirty="0">
                <a:solidFill>
                  <a:srgbClr val="FFFFFF"/>
                </a:solidFill>
              </a:rPr>
              <a:t> No evidence for cores but baryon effects can make them</a:t>
            </a:r>
            <a:endParaRPr lang="en-US" sz="3200" dirty="0">
              <a:solidFill>
                <a:srgbClr val="FFFFFF"/>
              </a:solidFill>
            </a:endParaRPr>
          </a:p>
          <a:p>
            <a:pPr algn="l">
              <a:buClr>
                <a:srgbClr val="FF0000"/>
              </a:buClr>
              <a:buSzPct val="100000"/>
              <a:buNone/>
            </a:pPr>
            <a:r>
              <a:rPr lang="en-US" sz="2800" dirty="0">
                <a:solidFill>
                  <a:srgbClr val="FF0000"/>
                </a:solidFill>
              </a:rPr>
              <a:t>4. </a:t>
            </a:r>
            <a:r>
              <a:rPr lang="en-US" sz="2800" dirty="0">
                <a:solidFill>
                  <a:srgbClr val="FFFFFF"/>
                </a:solidFill>
              </a:rPr>
              <a:t>Distortions of </a:t>
            </a:r>
            <a:r>
              <a:rPr lang="en-US" sz="2800" dirty="0">
                <a:solidFill>
                  <a:srgbClr val="FF0000"/>
                </a:solidFill>
              </a:rPr>
              <a:t>strong </a:t>
            </a:r>
            <a:r>
              <a:rPr lang="en-US" sz="2800" dirty="0">
                <a:solidFill>
                  <a:srgbClr val="FFFFFF"/>
                </a:solidFill>
              </a:rPr>
              <a:t>gravitational </a:t>
            </a:r>
            <a:r>
              <a:rPr lang="en-US" sz="2800" dirty="0">
                <a:solidFill>
                  <a:srgbClr val="FF0000"/>
                </a:solidFill>
              </a:rPr>
              <a:t>lenses</a:t>
            </a:r>
            <a:r>
              <a:rPr lang="en-US" sz="2800" dirty="0">
                <a:solidFill>
                  <a:srgbClr val="FFFFFF"/>
                </a:solidFill>
              </a:rPr>
              <a:t> offer a </a:t>
            </a:r>
            <a:r>
              <a:rPr lang="en-US" sz="2800" dirty="0">
                <a:solidFill>
                  <a:srgbClr val="FF0000"/>
                </a:solidFill>
              </a:rPr>
              <a:t>clean test </a:t>
            </a:r>
            <a:r>
              <a:rPr lang="en-US" sz="2800" dirty="0">
                <a:solidFill>
                  <a:srgbClr val="FFFFFF"/>
                </a:solidFill>
              </a:rPr>
              <a:t>of CDM </a:t>
            </a:r>
            <a:r>
              <a:rPr lang="en-US" sz="2800" i="1" dirty="0" err="1">
                <a:solidFill>
                  <a:srgbClr val="FFFFFF"/>
                </a:solidFill>
              </a:rPr>
              <a:t>vs</a:t>
            </a:r>
            <a:r>
              <a:rPr lang="en-US" sz="2800" dirty="0">
                <a:solidFill>
                  <a:srgbClr val="FFFFFF"/>
                </a:solidFill>
              </a:rPr>
              <a:t> WDM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429515" y="6093296"/>
            <a:ext cx="5895013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l">
              <a:lnSpc>
                <a:spcPct val="90000"/>
              </a:lnSpc>
              <a:buClr>
                <a:srgbClr val="FF0000"/>
              </a:buClr>
              <a:buNone/>
            </a:pP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 and </a:t>
            </a:r>
            <a:r>
              <a:rPr lang="en-US" sz="2800" dirty="0">
                <a:solidFill>
                  <a:srgbClr val="FFFFFF"/>
                </a:solidFill>
              </a:rPr>
              <a:t>can potentially </a:t>
            </a:r>
            <a:r>
              <a:rPr lang="en-US" sz="2800" dirty="0">
                <a:solidFill>
                  <a:srgbClr val="FF0000"/>
                </a:solidFill>
              </a:rPr>
              <a:t>rule out </a:t>
            </a:r>
            <a:r>
              <a:rPr lang="en-US" sz="2800" dirty="0">
                <a:solidFill>
                  <a:srgbClr val="FFFFFF"/>
                </a:solidFill>
              </a:rPr>
              <a:t>CDM!</a:t>
            </a:r>
          </a:p>
        </p:txBody>
      </p:sp>
    </p:spTree>
    <p:extLst>
      <p:ext uri="{BB962C8B-B14F-4D97-AF65-F5344CB8AC3E}">
        <p14:creationId xmlns:p14="http://schemas.microsoft.com/office/powerpoint/2010/main" val="167996085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5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5832670" y="6350189"/>
            <a:ext cx="3189508" cy="463846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FFFFFF"/>
              </a:solidFill>
            </a:endParaRPr>
          </a:p>
        </p:txBody>
      </p:sp>
      <p:pic>
        <p:nvPicPr>
          <p:cNvPr id="2" name="Picture 1" descr="dm_stars_split.jpg"/>
          <p:cNvPicPr>
            <a:picLocks noChangeAspect="1"/>
          </p:cNvPicPr>
          <p:nvPr/>
        </p:nvPicPr>
        <p:blipFill rotWithShape="1">
          <a:blip r:embed="rId2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413"/>
          <a:stretch/>
        </p:blipFill>
        <p:spPr>
          <a:xfrm>
            <a:off x="1460472" y="782716"/>
            <a:ext cx="6992350" cy="610055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460749" y="152400"/>
            <a:ext cx="3111501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Conclusions</a:t>
            </a:r>
          </a:p>
        </p:txBody>
      </p:sp>
      <p:sp>
        <p:nvSpPr>
          <p:cNvPr id="6" name="TextBox 11"/>
          <p:cNvSpPr txBox="1">
            <a:spLocks noChangeArrowheads="1"/>
          </p:cNvSpPr>
          <p:nvPr/>
        </p:nvSpPr>
        <p:spPr bwMode="auto">
          <a:xfrm>
            <a:off x="-46598" y="399588"/>
            <a:ext cx="9366667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>
                <a:srgbClr val="FF0000"/>
              </a:buClr>
              <a:buFontTx/>
              <a:buNone/>
            </a:pPr>
            <a:endParaRPr lang="en-US" dirty="0">
              <a:solidFill>
                <a:srgbClr val="FF0000"/>
              </a:solidFill>
              <a:cs typeface="Arial" charset="0"/>
            </a:endParaRP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FFFFFF"/>
                </a:solidFill>
                <a:latin typeface="Symbol" charset="0"/>
                <a:cs typeface="Symbol" charset="0"/>
              </a:rPr>
              <a:t>L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CDM: great </a:t>
            </a:r>
            <a:r>
              <a:rPr lang="en-US" dirty="0">
                <a:solidFill>
                  <a:srgbClr val="FF0000"/>
                </a:solidFill>
                <a:cs typeface="Symbol" charset="0"/>
              </a:rPr>
              <a:t>success 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on scales &gt; 1Mpc: CMB, LSS, gal evolution</a:t>
            </a: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FFFF"/>
                </a:solidFill>
                <a:cs typeface="Symbol" charset="0"/>
              </a:rPr>
              <a:t> </a:t>
            </a:r>
            <a:r>
              <a:rPr lang="en-US" dirty="0">
                <a:solidFill>
                  <a:srgbClr val="FFFFFF"/>
                </a:solidFill>
                <a:latin typeface="Symbol" charset="0"/>
                <a:cs typeface="Symbol" charset="0"/>
              </a:rPr>
              <a:t>L   </a:t>
            </a:r>
            <a:r>
              <a:rPr lang="en-US" dirty="0">
                <a:solidFill>
                  <a:srgbClr val="FFFFFF"/>
                </a:solidFill>
                <a:latin typeface="Arial"/>
                <a:cs typeface="Arial"/>
              </a:rPr>
              <a:t>makes </a:t>
            </a:r>
            <a:r>
              <a:rPr lang="en-US" dirty="0">
                <a:solidFill>
                  <a:srgbClr val="FF0000"/>
                </a:solidFill>
                <a:latin typeface="Arial"/>
                <a:cs typeface="Arial"/>
              </a:rPr>
              <a:t>little difference </a:t>
            </a:r>
            <a:r>
              <a:rPr lang="en-US" dirty="0">
                <a:solidFill>
                  <a:srgbClr val="FFFFFF"/>
                </a:solidFill>
                <a:latin typeface="Arial"/>
                <a:cs typeface="Arial"/>
              </a:rPr>
              <a:t>to formation of cosmic </a:t>
            </a:r>
            <a:r>
              <a:rPr lang="en-US" dirty="0">
                <a:solidFill>
                  <a:srgbClr val="FF0000"/>
                </a:solidFill>
                <a:latin typeface="Arial"/>
                <a:cs typeface="Arial"/>
              </a:rPr>
              <a:t>structure</a:t>
            </a: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dirty="0">
                <a:solidFill>
                  <a:schemeClr val="bg1"/>
                </a:solidFill>
                <a:cs typeface="Arial" charset="0"/>
              </a:rPr>
              <a:t>But the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identity of DM makes 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a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big difference 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on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small scales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108520" y="3072091"/>
            <a:ext cx="9577063" cy="3453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l">
              <a:lnSpc>
                <a:spcPct val="120000"/>
              </a:lnSpc>
              <a:buClr>
                <a:srgbClr val="FF0000"/>
              </a:buClr>
              <a:buSzPct val="100000"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CDM makes many small </a:t>
            </a:r>
            <a:r>
              <a:rPr lang="en-US" sz="2800" dirty="0" err="1">
                <a:solidFill>
                  <a:srgbClr val="FFFFFF"/>
                </a:solidFill>
              </a:rPr>
              <a:t>subhalos</a:t>
            </a:r>
            <a:r>
              <a:rPr lang="en-US" sz="2800" dirty="0">
                <a:solidFill>
                  <a:srgbClr val="FFFFFF"/>
                </a:solidFill>
              </a:rPr>
              <a:t> but most (~5.10</a:t>
            </a:r>
            <a:r>
              <a:rPr lang="en-US" sz="2800" baseline="30000" dirty="0">
                <a:solidFill>
                  <a:srgbClr val="FFFFFF"/>
                </a:solidFill>
              </a:rPr>
              <a:t>8</a:t>
            </a:r>
            <a:r>
              <a:rPr lang="en-US" sz="2800" dirty="0">
                <a:solidFill>
                  <a:srgbClr val="FFFFFF"/>
                </a:solidFill>
              </a:rPr>
              <a:t>M</a:t>
            </a:r>
            <a:r>
              <a:rPr lang="en-US" sz="2800" baseline="-25000" dirty="0">
                <a:solidFill>
                  <a:srgbClr val="FFFFFF"/>
                </a:solidFill>
              </a:rPr>
              <a:t>0</a:t>
            </a:r>
            <a:r>
              <a:rPr lang="en-US" sz="2800" dirty="0">
                <a:solidFill>
                  <a:srgbClr val="FFFFFF"/>
                </a:solidFill>
              </a:rPr>
              <a:t>) are dark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 No satellite problem </a:t>
            </a:r>
            <a:r>
              <a:rPr lang="en-US" sz="2800" dirty="0">
                <a:solidFill>
                  <a:schemeClr val="bg1"/>
                </a:solidFill>
                <a:sym typeface="Wingdings"/>
              </a:rPr>
              <a:t>in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 </a:t>
            </a:r>
            <a:r>
              <a:rPr lang="en-US" sz="2800" dirty="0">
                <a:solidFill>
                  <a:schemeClr val="bg1"/>
                </a:solidFill>
                <a:sym typeface="Wingdings"/>
              </a:rPr>
              <a:t>CDM or WDM</a:t>
            </a:r>
            <a:endParaRPr lang="en-US" sz="2800" dirty="0">
              <a:solidFill>
                <a:schemeClr val="bg1"/>
              </a:solidFill>
            </a:endParaRPr>
          </a:p>
          <a:p>
            <a:pPr marL="457200" indent="-457200" algn="l">
              <a:lnSpc>
                <a:spcPct val="120000"/>
              </a:lnSpc>
              <a:buClr>
                <a:srgbClr val="FF0000"/>
              </a:buClr>
              <a:buSzPct val="100000"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No evidence for cores; </a:t>
            </a:r>
            <a:r>
              <a:rPr lang="en-US" sz="2800" dirty="0">
                <a:solidFill>
                  <a:srgbClr val="FF0000"/>
                </a:solidFill>
              </a:rPr>
              <a:t>baryon effects </a:t>
            </a:r>
            <a:r>
              <a:rPr lang="en-US" sz="2800" dirty="0">
                <a:solidFill>
                  <a:srgbClr val="FFFFFF"/>
                </a:solidFill>
              </a:rPr>
              <a:t>can make them 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No “core/cusp” problem 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in CDM or WDM</a:t>
            </a:r>
            <a:r>
              <a:rPr lang="en-US" sz="2800" dirty="0">
                <a:solidFill>
                  <a:srgbClr val="FFFFFF"/>
                </a:solidFill>
              </a:rPr>
              <a:t>   </a:t>
            </a:r>
          </a:p>
          <a:p>
            <a:pPr algn="l">
              <a:buClr>
                <a:srgbClr val="FF0000"/>
              </a:buClr>
              <a:buSzPct val="100000"/>
              <a:buNone/>
            </a:pPr>
            <a:r>
              <a:rPr lang="en-US" sz="2800" dirty="0">
                <a:solidFill>
                  <a:srgbClr val="FF0000"/>
                </a:solidFill>
              </a:rPr>
              <a:t>3. </a:t>
            </a:r>
            <a:r>
              <a:rPr lang="en-US" sz="2800" dirty="0">
                <a:solidFill>
                  <a:srgbClr val="FFFFFF"/>
                </a:solidFill>
              </a:rPr>
              <a:t>Distortions of </a:t>
            </a:r>
            <a:r>
              <a:rPr lang="en-US" sz="2800" dirty="0">
                <a:solidFill>
                  <a:srgbClr val="FF0000"/>
                </a:solidFill>
              </a:rPr>
              <a:t>strong </a:t>
            </a:r>
            <a:r>
              <a:rPr lang="en-US" sz="2800" dirty="0">
                <a:solidFill>
                  <a:srgbClr val="FFFFFF"/>
                </a:solidFill>
              </a:rPr>
              <a:t>gravitational </a:t>
            </a:r>
            <a:r>
              <a:rPr lang="en-US" sz="2800" dirty="0">
                <a:solidFill>
                  <a:srgbClr val="FF0000"/>
                </a:solidFill>
              </a:rPr>
              <a:t>lenses</a:t>
            </a:r>
            <a:r>
              <a:rPr lang="en-US" sz="2800" dirty="0">
                <a:solidFill>
                  <a:srgbClr val="FFFFFF"/>
                </a:solidFill>
              </a:rPr>
              <a:t> offer a </a:t>
            </a:r>
            <a:r>
              <a:rPr lang="en-US" sz="2800" dirty="0">
                <a:solidFill>
                  <a:srgbClr val="FF0000"/>
                </a:solidFill>
              </a:rPr>
              <a:t>clean test </a:t>
            </a:r>
            <a:r>
              <a:rPr lang="en-US" sz="2800" dirty="0">
                <a:solidFill>
                  <a:srgbClr val="FFFFFF"/>
                </a:solidFill>
              </a:rPr>
              <a:t>of CDM </a:t>
            </a:r>
            <a:r>
              <a:rPr lang="en-US" sz="2800" i="1" dirty="0" err="1">
                <a:solidFill>
                  <a:srgbClr val="FFFFFF"/>
                </a:solidFill>
              </a:rPr>
              <a:t>vs</a:t>
            </a:r>
            <a:r>
              <a:rPr lang="en-US" sz="2800" dirty="0">
                <a:solidFill>
                  <a:srgbClr val="FFFFFF"/>
                </a:solidFill>
              </a:rPr>
              <a:t> WDM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347864" y="6021288"/>
            <a:ext cx="5895013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l">
              <a:lnSpc>
                <a:spcPct val="90000"/>
              </a:lnSpc>
              <a:buClr>
                <a:srgbClr val="FF0000"/>
              </a:buClr>
              <a:buNone/>
            </a:pP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 and </a:t>
            </a:r>
            <a:r>
              <a:rPr lang="en-US" sz="2800" dirty="0">
                <a:solidFill>
                  <a:srgbClr val="FFFFFF"/>
                </a:solidFill>
              </a:rPr>
              <a:t>can potentially </a:t>
            </a:r>
            <a:r>
              <a:rPr lang="en-US" sz="2800" dirty="0">
                <a:solidFill>
                  <a:srgbClr val="FF0000"/>
                </a:solidFill>
              </a:rPr>
              <a:t>rule out </a:t>
            </a:r>
            <a:r>
              <a:rPr lang="en-US" sz="2800" dirty="0">
                <a:solidFill>
                  <a:srgbClr val="FFFFFF"/>
                </a:solidFill>
              </a:rPr>
              <a:t>CDM!</a:t>
            </a:r>
          </a:p>
        </p:txBody>
      </p:sp>
    </p:spTree>
    <p:extLst>
      <p:ext uri="{BB962C8B-B14F-4D97-AF65-F5344CB8AC3E}">
        <p14:creationId xmlns:p14="http://schemas.microsoft.com/office/powerpoint/2010/main" val="212986927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5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5832670" y="6350189"/>
            <a:ext cx="3189508" cy="463846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FFFFFF"/>
              </a:solidFill>
            </a:endParaRPr>
          </a:p>
        </p:txBody>
      </p:sp>
      <p:pic>
        <p:nvPicPr>
          <p:cNvPr id="2" name="Picture 1" descr="dm_stars_split.jpg"/>
          <p:cNvPicPr>
            <a:picLocks noChangeAspect="1"/>
          </p:cNvPicPr>
          <p:nvPr/>
        </p:nvPicPr>
        <p:blipFill rotWithShape="1">
          <a:blip r:embed="rId2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413"/>
          <a:stretch/>
        </p:blipFill>
        <p:spPr>
          <a:xfrm>
            <a:off x="1460472" y="782716"/>
            <a:ext cx="6992350" cy="610055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460749" y="152400"/>
            <a:ext cx="3111501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Conclusions</a:t>
            </a:r>
          </a:p>
        </p:txBody>
      </p:sp>
      <p:sp>
        <p:nvSpPr>
          <p:cNvPr id="6" name="TextBox 11"/>
          <p:cNvSpPr txBox="1">
            <a:spLocks noChangeArrowheads="1"/>
          </p:cNvSpPr>
          <p:nvPr/>
        </p:nvSpPr>
        <p:spPr bwMode="auto">
          <a:xfrm>
            <a:off x="-46598" y="399588"/>
            <a:ext cx="9366667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>
                <a:srgbClr val="FF0000"/>
              </a:buClr>
              <a:buFontTx/>
              <a:buNone/>
            </a:pPr>
            <a:endParaRPr lang="en-US" dirty="0">
              <a:solidFill>
                <a:srgbClr val="FF0000"/>
              </a:solidFill>
              <a:cs typeface="Arial" charset="0"/>
            </a:endParaRP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FFFFFF"/>
                </a:solidFill>
                <a:latin typeface="Symbol" charset="0"/>
                <a:cs typeface="Symbol" charset="0"/>
              </a:rPr>
              <a:t>L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CDM: great </a:t>
            </a:r>
            <a:r>
              <a:rPr lang="en-US" dirty="0">
                <a:solidFill>
                  <a:srgbClr val="FF0000"/>
                </a:solidFill>
                <a:cs typeface="Symbol" charset="0"/>
              </a:rPr>
              <a:t>success 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on scales &gt; 1Mpc: CMB, LSS, gal evolution</a:t>
            </a: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FFFF"/>
                </a:solidFill>
                <a:cs typeface="Symbol" charset="0"/>
              </a:rPr>
              <a:t> But on these scales </a:t>
            </a:r>
            <a:r>
              <a:rPr lang="en-US" dirty="0">
                <a:solidFill>
                  <a:srgbClr val="FF0000"/>
                </a:solidFill>
                <a:latin typeface="Symbol" charset="0"/>
                <a:cs typeface="Symbol" charset="0"/>
              </a:rPr>
              <a:t>L</a:t>
            </a:r>
            <a:r>
              <a:rPr lang="en-US" dirty="0">
                <a:solidFill>
                  <a:srgbClr val="FF0000"/>
                </a:solidFill>
                <a:cs typeface="Symbol" charset="0"/>
              </a:rPr>
              <a:t>CDM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 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cannot be distinguished from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WDM</a:t>
            </a: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FFFF"/>
                </a:solidFill>
                <a:cs typeface="Arial" charset="0"/>
              </a:rPr>
              <a:t> The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identity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 of the DM makes a big difference on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small scales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36512" y="3140968"/>
            <a:ext cx="9328195" cy="26848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 algn="l">
              <a:lnSpc>
                <a:spcPct val="120000"/>
              </a:lnSpc>
              <a:buClr>
                <a:srgbClr val="FF0000"/>
              </a:buClr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Counting faint galaxies cannot distinguish CDM/WDM</a:t>
            </a:r>
          </a:p>
          <a:p>
            <a:pPr marL="457200" indent="-457200" algn="l">
              <a:lnSpc>
                <a:spcPct val="120000"/>
              </a:lnSpc>
              <a:buClr>
                <a:srgbClr val="FF0000"/>
              </a:buClr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 No too-big-to-fail when baryon effects are included</a:t>
            </a:r>
          </a:p>
          <a:p>
            <a:pPr marL="457200" indent="-457200" algn="l">
              <a:lnSpc>
                <a:spcPct val="120000"/>
              </a:lnSpc>
              <a:buClr>
                <a:srgbClr val="FF0000"/>
              </a:buClr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Strong gravitational lensing can distinguish CDM/WDM</a:t>
            </a:r>
          </a:p>
          <a:p>
            <a:pPr>
              <a:lnSpc>
                <a:spcPct val="90000"/>
              </a:lnSpc>
              <a:buClr>
                <a:srgbClr val="FF0000"/>
              </a:buClr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                      (and could rule out CDM!)</a:t>
            </a:r>
          </a:p>
        </p:txBody>
      </p:sp>
    </p:spTree>
    <p:extLst>
      <p:ext uri="{BB962C8B-B14F-4D97-AF65-F5344CB8AC3E}">
        <p14:creationId xmlns:p14="http://schemas.microsoft.com/office/powerpoint/2010/main" val="341586408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5124834"/>
      </p:ext>
    </p:extLst>
  </p:cSld>
  <p:clrMapOvr>
    <a:masterClrMapping/>
  </p:clrMapOvr>
  <p:transition>
    <p:zoom/>
  </p:transition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059832" y="241300"/>
            <a:ext cx="4104456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CDM in “crisis”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85295" y="1644693"/>
            <a:ext cx="7472474" cy="3357483"/>
            <a:chOff x="285295" y="1644693"/>
            <a:chExt cx="7472474" cy="3357483"/>
          </a:xfrm>
        </p:grpSpPr>
        <p:sp>
          <p:nvSpPr>
            <p:cNvPr id="5" name="TextBox 4"/>
            <p:cNvSpPr txBox="1"/>
            <p:nvPr/>
          </p:nvSpPr>
          <p:spPr>
            <a:xfrm>
              <a:off x="1994653" y="2539964"/>
              <a:ext cx="5763116" cy="24622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“missing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“too-big-to-fail”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“plane of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“core-cusp” problem </a:t>
              </a:r>
            </a:p>
          </p:txBody>
        </p:sp>
        <p:sp>
          <p:nvSpPr>
            <p:cNvPr id="8" name="Text Box 2"/>
            <p:cNvSpPr txBox="1">
              <a:spLocks noChangeArrowheads="1"/>
            </p:cNvSpPr>
            <p:nvPr/>
          </p:nvSpPr>
          <p:spPr bwMode="auto">
            <a:xfrm>
              <a:off x="285295" y="1644693"/>
              <a:ext cx="3926665" cy="523220"/>
            </a:xfrm>
            <a:prstGeom prst="rect">
              <a:avLst/>
            </a:prstGeom>
            <a:solidFill>
              <a:srgbClr val="FFCC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Four problems of CDM:</a:t>
              </a:r>
              <a:endParaRPr lang="en-GB" sz="2800" dirty="0">
                <a:solidFill>
                  <a:srgbClr val="FF0000"/>
                </a:solidFill>
                <a:cs typeface="Symbol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691680" y="2492896"/>
            <a:ext cx="6336704" cy="720080"/>
            <a:chOff x="1691680" y="2492896"/>
            <a:chExt cx="6336704" cy="720080"/>
          </a:xfrm>
        </p:grpSpPr>
        <p:cxnSp>
          <p:nvCxnSpPr>
            <p:cNvPr id="11" name="Straight Connector 10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Connector 11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8" name="TextBox 17"/>
          <p:cNvSpPr txBox="1"/>
          <p:nvPr/>
        </p:nvSpPr>
        <p:spPr>
          <a:xfrm>
            <a:off x="102305" y="6237312"/>
            <a:ext cx="55682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See </a:t>
            </a: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, CSF + 16 (</a:t>
            </a:r>
            <a:r>
              <a:rPr lang="hr-HR" sz="2000" dirty="0">
                <a:solidFill>
                  <a:srgbClr val="008000"/>
                </a:solidFill>
                <a:latin typeface="Menlo-Regular"/>
              </a:rPr>
              <a:t>arXiv:1511.01098)</a:t>
            </a:r>
            <a:r>
              <a:rPr lang="en-US" sz="2000" dirty="0">
                <a:solidFill>
                  <a:srgbClr val="008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3311928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059832" y="241300"/>
            <a:ext cx="4104456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CDM in “crisis”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85295" y="1644693"/>
            <a:ext cx="7408354" cy="2064822"/>
            <a:chOff x="285295" y="1644693"/>
            <a:chExt cx="7408354" cy="2064822"/>
          </a:xfrm>
        </p:grpSpPr>
        <p:sp>
          <p:nvSpPr>
            <p:cNvPr id="5" name="TextBox 4"/>
            <p:cNvSpPr txBox="1"/>
            <p:nvPr/>
          </p:nvSpPr>
          <p:spPr>
            <a:xfrm>
              <a:off x="1994653" y="2539964"/>
              <a:ext cx="5698996" cy="116955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“missing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“too-big-to-fail” problem</a:t>
              </a:r>
            </a:p>
          </p:txBody>
        </p:sp>
        <p:sp>
          <p:nvSpPr>
            <p:cNvPr id="8" name="Text Box 2"/>
            <p:cNvSpPr txBox="1">
              <a:spLocks noChangeArrowheads="1"/>
            </p:cNvSpPr>
            <p:nvPr/>
          </p:nvSpPr>
          <p:spPr bwMode="auto">
            <a:xfrm>
              <a:off x="285295" y="1644693"/>
              <a:ext cx="3926665" cy="523220"/>
            </a:xfrm>
            <a:prstGeom prst="rect">
              <a:avLst/>
            </a:prstGeom>
            <a:solidFill>
              <a:srgbClr val="FFCC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Four problems of CDM:</a:t>
              </a:r>
              <a:endParaRPr lang="en-GB" sz="2800" dirty="0">
                <a:solidFill>
                  <a:srgbClr val="FF0000"/>
                </a:solidFill>
                <a:cs typeface="Symbol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691680" y="2492896"/>
            <a:ext cx="6336704" cy="720080"/>
            <a:chOff x="1691680" y="2492896"/>
            <a:chExt cx="6336704" cy="720080"/>
          </a:xfrm>
        </p:grpSpPr>
        <p:cxnSp>
          <p:nvCxnSpPr>
            <p:cNvPr id="11" name="Straight Connector 10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Connector 11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8" name="TextBox 17"/>
          <p:cNvSpPr txBox="1"/>
          <p:nvPr/>
        </p:nvSpPr>
        <p:spPr>
          <a:xfrm>
            <a:off x="102305" y="6237312"/>
            <a:ext cx="55682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See </a:t>
            </a: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, CSF + 16 (</a:t>
            </a:r>
            <a:r>
              <a:rPr lang="hr-HR" sz="2000" dirty="0">
                <a:solidFill>
                  <a:srgbClr val="008000"/>
                </a:solidFill>
                <a:latin typeface="Menlo-Regular"/>
              </a:rPr>
              <a:t>arXiv:1511.01098)</a:t>
            </a:r>
            <a:r>
              <a:rPr lang="en-US" sz="2000" dirty="0">
                <a:solidFill>
                  <a:srgbClr val="008000"/>
                </a:solidFill>
              </a:rPr>
              <a:t>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593500" y="3933056"/>
            <a:ext cx="58588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sz="2800" dirty="0">
                <a:solidFill>
                  <a:srgbClr val="000000"/>
                </a:solidFill>
              </a:rPr>
              <a:t>Solved by (subtle) </a:t>
            </a:r>
            <a:r>
              <a:rPr lang="en-US" sz="2800" dirty="0">
                <a:solidFill>
                  <a:srgbClr val="FF0000"/>
                </a:solidFill>
              </a:rPr>
              <a:t>baryon </a:t>
            </a:r>
            <a:r>
              <a:rPr lang="en-US" sz="2800" dirty="0">
                <a:solidFill>
                  <a:srgbClr val="000000"/>
                </a:solidFill>
              </a:rPr>
              <a:t>effects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1691680" y="3140968"/>
            <a:ext cx="6336704" cy="720080"/>
            <a:chOff x="1691680" y="2492896"/>
            <a:chExt cx="6336704" cy="720080"/>
          </a:xfrm>
        </p:grpSpPr>
        <p:cxnSp>
          <p:nvCxnSpPr>
            <p:cNvPr id="22" name="Straight Connector 21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" name="Straight Connector 22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7169919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059832" y="241300"/>
            <a:ext cx="4104456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CDM in “crisis”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85295" y="1644693"/>
            <a:ext cx="7472474" cy="2711153"/>
            <a:chOff x="285295" y="1644693"/>
            <a:chExt cx="7472474" cy="2711153"/>
          </a:xfrm>
        </p:grpSpPr>
        <p:sp>
          <p:nvSpPr>
            <p:cNvPr id="5" name="TextBox 4"/>
            <p:cNvSpPr txBox="1"/>
            <p:nvPr/>
          </p:nvSpPr>
          <p:spPr>
            <a:xfrm>
              <a:off x="1994653" y="2539964"/>
              <a:ext cx="5763116" cy="18158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“missing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“too-big-to-fail”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“plane of satellites” problem</a:t>
              </a:r>
            </a:p>
          </p:txBody>
        </p:sp>
        <p:sp>
          <p:nvSpPr>
            <p:cNvPr id="8" name="Text Box 2"/>
            <p:cNvSpPr txBox="1">
              <a:spLocks noChangeArrowheads="1"/>
            </p:cNvSpPr>
            <p:nvPr/>
          </p:nvSpPr>
          <p:spPr bwMode="auto">
            <a:xfrm>
              <a:off x="285295" y="1644693"/>
              <a:ext cx="3926665" cy="523220"/>
            </a:xfrm>
            <a:prstGeom prst="rect">
              <a:avLst/>
            </a:prstGeom>
            <a:solidFill>
              <a:srgbClr val="FFCC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Four problems of CDM:</a:t>
              </a:r>
              <a:endParaRPr lang="en-GB" sz="2800" dirty="0">
                <a:solidFill>
                  <a:srgbClr val="FF0000"/>
                </a:solidFill>
                <a:cs typeface="Symbol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691680" y="2492896"/>
            <a:ext cx="6336704" cy="720080"/>
            <a:chOff x="1691680" y="2492896"/>
            <a:chExt cx="6336704" cy="720080"/>
          </a:xfrm>
        </p:grpSpPr>
        <p:cxnSp>
          <p:nvCxnSpPr>
            <p:cNvPr id="11" name="Straight Connector 10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Connector 11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" name="Group 8"/>
          <p:cNvGrpSpPr/>
          <p:nvPr/>
        </p:nvGrpSpPr>
        <p:grpSpPr>
          <a:xfrm>
            <a:off x="1844080" y="3140968"/>
            <a:ext cx="6336704" cy="720080"/>
            <a:chOff x="1691680" y="2492896"/>
            <a:chExt cx="6336704" cy="720080"/>
          </a:xfrm>
        </p:grpSpPr>
        <p:cxnSp>
          <p:nvCxnSpPr>
            <p:cNvPr id="13" name="Straight Connector 12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8" name="TextBox 17"/>
          <p:cNvSpPr txBox="1"/>
          <p:nvPr/>
        </p:nvSpPr>
        <p:spPr>
          <a:xfrm>
            <a:off x="102305" y="6237312"/>
            <a:ext cx="55682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See </a:t>
            </a: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, CSF + 16 (</a:t>
            </a:r>
            <a:r>
              <a:rPr lang="hr-HR" sz="2000" dirty="0">
                <a:solidFill>
                  <a:srgbClr val="008000"/>
                </a:solidFill>
                <a:latin typeface="Menlo-Regular"/>
              </a:rPr>
              <a:t>arXiv:1511.01098)</a:t>
            </a:r>
            <a:r>
              <a:rPr lang="en-US" sz="2000" dirty="0">
                <a:solidFill>
                  <a:srgbClr val="008000"/>
                </a:solidFill>
              </a:rPr>
              <a:t>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259632" y="4581128"/>
            <a:ext cx="712879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sz="2800" dirty="0">
                <a:solidFill>
                  <a:srgbClr val="000000"/>
                </a:solidFill>
              </a:rPr>
              <a:t>Solved by doing the statistics properly </a:t>
            </a:r>
            <a:r>
              <a:rPr lang="en-US" dirty="0">
                <a:solidFill>
                  <a:srgbClr val="008000"/>
                </a:solidFill>
              </a:rPr>
              <a:t>(</a:t>
            </a:r>
            <a:r>
              <a:rPr lang="en-US" dirty="0" err="1">
                <a:solidFill>
                  <a:srgbClr val="008000"/>
                </a:solidFill>
              </a:rPr>
              <a:t>Cautun</a:t>
            </a:r>
            <a:r>
              <a:rPr lang="en-US" dirty="0">
                <a:solidFill>
                  <a:srgbClr val="008000"/>
                </a:solidFill>
              </a:rPr>
              <a:t>, CSF+ </a:t>
            </a:r>
            <a:r>
              <a:rPr lang="uk-UA" dirty="0">
                <a:solidFill>
                  <a:srgbClr val="008000"/>
                </a:solidFill>
              </a:rPr>
              <a:t>’</a:t>
            </a:r>
            <a:r>
              <a:rPr lang="en-US" dirty="0">
                <a:solidFill>
                  <a:srgbClr val="008000"/>
                </a:solidFill>
              </a:rPr>
              <a:t>17)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1763688" y="3717032"/>
            <a:ext cx="6336704" cy="720080"/>
            <a:chOff x="1691680" y="2492896"/>
            <a:chExt cx="6336704" cy="720080"/>
          </a:xfrm>
        </p:grpSpPr>
        <p:cxnSp>
          <p:nvCxnSpPr>
            <p:cNvPr id="21" name="Straight Connector 20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" name="Straight Connector 21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60141714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DM_crop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4250" y="0"/>
            <a:ext cx="6858000" cy="6858000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0" y="125413"/>
            <a:ext cx="2206625" cy="4277919"/>
            <a:chOff x="0" y="125413"/>
            <a:chExt cx="2206625" cy="4277919"/>
          </a:xfrm>
        </p:grpSpPr>
        <p:sp>
          <p:nvSpPr>
            <p:cNvPr id="3" name="Text Box 2"/>
            <p:cNvSpPr txBox="1">
              <a:spLocks noChangeArrowheads="1"/>
            </p:cNvSpPr>
            <p:nvPr/>
          </p:nvSpPr>
          <p:spPr bwMode="auto">
            <a:xfrm>
              <a:off x="0" y="1790700"/>
              <a:ext cx="2190750" cy="1969770"/>
            </a:xfrm>
            <a:prstGeom prst="rect">
              <a:avLst/>
            </a:prstGeom>
            <a:solidFill>
              <a:srgbClr val="FFCC00"/>
            </a:solidFill>
            <a:ln w="2857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>
              <a:lvl1pPr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spcBef>
                  <a:spcPct val="0"/>
                </a:spcBef>
                <a:buClr>
                  <a:srgbClr val="000000"/>
                </a:buClr>
                <a:buSzTx/>
                <a:buFont typeface="StarBats" charset="0"/>
                <a:buNone/>
              </a:pPr>
              <a:r>
                <a:rPr lang="en-GB" sz="3200" dirty="0">
                  <a:solidFill>
                    <a:srgbClr val="FF0000"/>
                  </a:solidFill>
                </a:rPr>
                <a:t>APOSTLE EAGLE full hydro simulations</a:t>
              </a:r>
            </a:p>
          </p:txBody>
        </p:sp>
        <p:sp>
          <p:nvSpPr>
            <p:cNvPr id="4" name="Text Box 2"/>
            <p:cNvSpPr txBox="1">
              <a:spLocks noChangeArrowheads="1"/>
            </p:cNvSpPr>
            <p:nvPr/>
          </p:nvSpPr>
          <p:spPr bwMode="auto">
            <a:xfrm>
              <a:off x="31750" y="3972445"/>
              <a:ext cx="2174875" cy="430887"/>
            </a:xfrm>
            <a:prstGeom prst="rect">
              <a:avLst/>
            </a:prstGeom>
            <a:solidFill>
              <a:srgbClr val="FFCC00"/>
            </a:solidFill>
            <a:ln w="2857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>
              <a:lvl1pPr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spcBef>
                  <a:spcPct val="0"/>
                </a:spcBef>
                <a:buClr>
                  <a:srgbClr val="000000"/>
                </a:buClr>
                <a:buSzTx/>
                <a:buFont typeface="StarBats" charset="0"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Local Group</a:t>
              </a:r>
            </a:p>
          </p:txBody>
        </p:sp>
        <p:pic>
          <p:nvPicPr>
            <p:cNvPr id="6" name="Picture 3" descr="logo_virgo"/>
            <p:cNvPicPr>
              <a:picLocks noChangeAspect="1" noChangeArrowheads="1"/>
            </p:cNvPicPr>
            <p:nvPr/>
          </p:nvPicPr>
          <p:blipFill>
            <a:blip r:embed="rId3"/>
            <a:srcRect b="17460"/>
            <a:stretch>
              <a:fillRect/>
            </a:stretch>
          </p:blipFill>
          <p:spPr bwMode="auto">
            <a:xfrm>
              <a:off x="234950" y="125413"/>
              <a:ext cx="1795463" cy="776287"/>
            </a:xfrm>
            <a:prstGeom prst="rect">
              <a:avLst/>
            </a:prstGeom>
            <a:noFill/>
            <a:effectLst>
              <a:outerShdw blurRad="63500" dist="107763" dir="2700000" algn="ctr" rotWithShape="0">
                <a:srgbClr val="000000">
                  <a:alpha val="74998"/>
                </a:srgbClr>
              </a:outerShdw>
            </a:effectLst>
          </p:spPr>
        </p:pic>
      </p:grpSp>
      <p:sp>
        <p:nvSpPr>
          <p:cNvPr id="8" name="TextBox 7"/>
          <p:cNvSpPr txBox="1"/>
          <p:nvPr/>
        </p:nvSpPr>
        <p:spPr>
          <a:xfrm>
            <a:off x="-108520" y="5877272"/>
            <a:ext cx="22322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FFFFFF"/>
                </a:solidFill>
              </a:rPr>
              <a:t>Sawala</a:t>
            </a:r>
            <a:r>
              <a:rPr lang="en-US" dirty="0">
                <a:solidFill>
                  <a:srgbClr val="FFFFFF"/>
                </a:solidFill>
              </a:rPr>
              <a:t>, CSF et al ‘16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2251430" y="0"/>
            <a:ext cx="2174875" cy="430887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FFFFFF"/>
                </a:solidFill>
              </a:rPr>
              <a:t>Dark matter</a:t>
            </a: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>
            <a:off x="410840" y="4798313"/>
            <a:ext cx="1136824" cy="430887"/>
          </a:xfrm>
          <a:prstGeom prst="rect">
            <a:avLst/>
          </a:prstGeom>
          <a:solidFill>
            <a:srgbClr val="FFCC00"/>
          </a:solidFill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FF0000"/>
                </a:solidFill>
              </a:rPr>
              <a:t>CDM</a:t>
            </a:r>
          </a:p>
        </p:txBody>
      </p:sp>
    </p:spTree>
    <p:extLst>
      <p:ext uri="{BB962C8B-B14F-4D97-AF65-F5344CB8AC3E}">
        <p14:creationId xmlns:p14="http://schemas.microsoft.com/office/powerpoint/2010/main" val="2616615104"/>
      </p:ext>
    </p:extLst>
  </p:cSld>
  <p:clrMapOvr>
    <a:masterClrMapping/>
  </p:clrMapOvr>
  <p:transition>
    <p:zoom/>
  </p:transition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059832" y="241300"/>
            <a:ext cx="4104456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CDM in “crisis”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85295" y="1644693"/>
            <a:ext cx="7472474" cy="3357483"/>
            <a:chOff x="285295" y="1644693"/>
            <a:chExt cx="7472474" cy="3357483"/>
          </a:xfrm>
        </p:grpSpPr>
        <p:sp>
          <p:nvSpPr>
            <p:cNvPr id="5" name="TextBox 4"/>
            <p:cNvSpPr txBox="1"/>
            <p:nvPr/>
          </p:nvSpPr>
          <p:spPr>
            <a:xfrm>
              <a:off x="1994653" y="2539964"/>
              <a:ext cx="5763116" cy="24622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“missing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“too-big-to-fail”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“plane of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800000"/>
                  </a:solidFill>
                </a:rPr>
                <a:t>The “core-cusp” problem </a:t>
              </a:r>
            </a:p>
          </p:txBody>
        </p:sp>
        <p:sp>
          <p:nvSpPr>
            <p:cNvPr id="8" name="Text Box 2"/>
            <p:cNvSpPr txBox="1">
              <a:spLocks noChangeArrowheads="1"/>
            </p:cNvSpPr>
            <p:nvPr/>
          </p:nvSpPr>
          <p:spPr bwMode="auto">
            <a:xfrm>
              <a:off x="285295" y="1644693"/>
              <a:ext cx="3926665" cy="523220"/>
            </a:xfrm>
            <a:prstGeom prst="rect">
              <a:avLst/>
            </a:prstGeom>
            <a:solidFill>
              <a:srgbClr val="FFCC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Four problems of CDM:</a:t>
              </a:r>
              <a:endParaRPr lang="en-GB" sz="2800" dirty="0">
                <a:solidFill>
                  <a:srgbClr val="FF0000"/>
                </a:solidFill>
                <a:cs typeface="Symbol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691680" y="2492896"/>
            <a:ext cx="6336704" cy="720080"/>
            <a:chOff x="1691680" y="2492896"/>
            <a:chExt cx="6336704" cy="720080"/>
          </a:xfrm>
        </p:grpSpPr>
        <p:cxnSp>
          <p:nvCxnSpPr>
            <p:cNvPr id="11" name="Straight Connector 10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Connector 11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" name="Group 8"/>
          <p:cNvGrpSpPr/>
          <p:nvPr/>
        </p:nvGrpSpPr>
        <p:grpSpPr>
          <a:xfrm>
            <a:off x="1844080" y="3140968"/>
            <a:ext cx="6336704" cy="720080"/>
            <a:chOff x="1691680" y="2492896"/>
            <a:chExt cx="6336704" cy="720080"/>
          </a:xfrm>
        </p:grpSpPr>
        <p:cxnSp>
          <p:nvCxnSpPr>
            <p:cNvPr id="13" name="Straight Connector 12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5" name="Group 14"/>
          <p:cNvGrpSpPr/>
          <p:nvPr/>
        </p:nvGrpSpPr>
        <p:grpSpPr>
          <a:xfrm>
            <a:off x="1907704" y="3789040"/>
            <a:ext cx="6336704" cy="720080"/>
            <a:chOff x="1691680" y="2492896"/>
            <a:chExt cx="6336704" cy="720080"/>
          </a:xfrm>
        </p:grpSpPr>
        <p:cxnSp>
          <p:nvCxnSpPr>
            <p:cNvPr id="16" name="Straight Connector 15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" name="Straight Connector 16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8" name="TextBox 17"/>
          <p:cNvSpPr txBox="1"/>
          <p:nvPr/>
        </p:nvSpPr>
        <p:spPr>
          <a:xfrm>
            <a:off x="102305" y="6237312"/>
            <a:ext cx="55682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See </a:t>
            </a: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, CSF + 16 (</a:t>
            </a:r>
            <a:r>
              <a:rPr lang="hr-HR" sz="2000" dirty="0">
                <a:solidFill>
                  <a:srgbClr val="008000"/>
                </a:solidFill>
                <a:latin typeface="Menlo-Regular"/>
              </a:rPr>
              <a:t>arXiv:1511.01098)</a:t>
            </a:r>
            <a:r>
              <a:rPr lang="en-US" sz="2000" dirty="0">
                <a:solidFill>
                  <a:srgbClr val="008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57200670"/>
      </p:ext>
    </p:extLst>
  </p:cSld>
  <p:clrMapOvr>
    <a:masterClrMapping/>
  </p:clrMapOvr>
  <p:transition>
    <p:zoom/>
  </p:transition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55871" y="241300"/>
            <a:ext cx="6408554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Four problems on small scales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85295" y="1644693"/>
            <a:ext cx="7472474" cy="3357483"/>
            <a:chOff x="285295" y="1644693"/>
            <a:chExt cx="7472474" cy="3357483"/>
          </a:xfrm>
        </p:grpSpPr>
        <p:sp>
          <p:nvSpPr>
            <p:cNvPr id="5" name="TextBox 4"/>
            <p:cNvSpPr txBox="1"/>
            <p:nvPr/>
          </p:nvSpPr>
          <p:spPr>
            <a:xfrm>
              <a:off x="1994653" y="2539964"/>
              <a:ext cx="5763116" cy="24622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“missing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800000"/>
                  </a:solidFill>
                </a:rPr>
                <a:t>The “too-big-to-fail”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“plane of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“core-cusp” problem </a:t>
              </a:r>
            </a:p>
          </p:txBody>
        </p:sp>
        <p:sp>
          <p:nvSpPr>
            <p:cNvPr id="8" name="Text Box 2"/>
            <p:cNvSpPr txBox="1">
              <a:spLocks noChangeArrowheads="1"/>
            </p:cNvSpPr>
            <p:nvPr/>
          </p:nvSpPr>
          <p:spPr bwMode="auto">
            <a:xfrm>
              <a:off x="285295" y="1644693"/>
              <a:ext cx="5266815" cy="523220"/>
            </a:xfrm>
            <a:prstGeom prst="rect">
              <a:avLst/>
            </a:prstGeom>
            <a:solidFill>
              <a:srgbClr val="FFCC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Traditionally ascribed to CDM:</a:t>
              </a:r>
              <a:endParaRPr lang="en-GB" sz="2800" dirty="0">
                <a:solidFill>
                  <a:srgbClr val="FF0000"/>
                </a:solidFill>
                <a:cs typeface="Symbo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307468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6" descr="Aq-A-1-114_1536x1152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/>
          <p:nvPr/>
        </p:nvGrpSpPr>
        <p:grpSpPr>
          <a:xfrm>
            <a:off x="2411760" y="484570"/>
            <a:ext cx="3934033" cy="856198"/>
            <a:chOff x="242605" y="927416"/>
            <a:chExt cx="3934033" cy="856198"/>
          </a:xfrm>
        </p:grpSpPr>
        <p:grpSp>
          <p:nvGrpSpPr>
            <p:cNvPr id="7" name="Group 6"/>
            <p:cNvGrpSpPr/>
            <p:nvPr/>
          </p:nvGrpSpPr>
          <p:grpSpPr>
            <a:xfrm>
              <a:off x="242605" y="927416"/>
              <a:ext cx="1598326" cy="856198"/>
              <a:chOff x="171250" y="1141451"/>
              <a:chExt cx="1598326" cy="856198"/>
            </a:xfrm>
          </p:grpSpPr>
          <p:sp>
            <p:nvSpPr>
              <p:cNvPr id="9" name="Rectangle 8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10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4887097"/>
                  </p:ext>
                </p:extLst>
              </p:nvPr>
            </p:nvGraphicFramePr>
            <p:xfrm>
              <a:off x="252471" y="1141451"/>
              <a:ext cx="1357313" cy="8239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15580" name="Equation" r:id="rId5" imgW="711200" imgH="431800" progId="Equation.3">
                      <p:embed/>
                    </p:oleObj>
                  </mc:Choice>
                  <mc:Fallback>
                    <p:oleObj name="Equation" r:id="rId5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1" y="1141451"/>
                            <a:ext cx="1357313" cy="8239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8" name="TextBox 7"/>
            <p:cNvSpPr txBox="1"/>
            <p:nvPr/>
          </p:nvSpPr>
          <p:spPr>
            <a:xfrm>
              <a:off x="2016471" y="1036935"/>
              <a:ext cx="2160167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dirty="0">
                  <a:solidFill>
                    <a:srgbClr val="000000"/>
                  </a:solidFill>
                  <a:latin typeface="Arial"/>
                  <a:cs typeface="Arial"/>
                </a:rPr>
                <a:t>V </a:t>
              </a:r>
              <a:r>
                <a:rPr lang="en-GB" baseline="-25000" dirty="0">
                  <a:solidFill>
                    <a:srgbClr val="000000"/>
                  </a:solidFill>
                  <a:latin typeface="Arial"/>
                  <a:cs typeface="Arial"/>
                </a:rPr>
                <a:t>max </a:t>
              </a:r>
              <a:r>
                <a:rPr lang="en-GB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16" name="Text Box 2"/>
          <p:cNvSpPr txBox="1">
            <a:spLocks noChangeArrowheads="1"/>
          </p:cNvSpPr>
          <p:nvPr/>
        </p:nvSpPr>
        <p:spPr bwMode="auto">
          <a:xfrm>
            <a:off x="107504" y="2420888"/>
            <a:ext cx="8964487" cy="2246769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800000"/>
                </a:solidFill>
              </a:rPr>
              <a:t>“Too-big-to-fail” problem in CDM: </a:t>
            </a:r>
          </a:p>
          <a:p>
            <a:pPr>
              <a:buClrTx/>
              <a:buSzTx/>
              <a:buFontTx/>
              <a:buNone/>
            </a:pPr>
            <a:r>
              <a:rPr lang="en-US" sz="2800" dirty="0">
                <a:solidFill>
                  <a:srgbClr val="0000FF"/>
                </a:solidFill>
              </a:rPr>
              <a:t>N-body CDM </a:t>
            </a:r>
            <a:r>
              <a:rPr lang="en-US" sz="2800" dirty="0" err="1">
                <a:solidFill>
                  <a:srgbClr val="0000FF"/>
                </a:solidFill>
              </a:rPr>
              <a:t>sims</a:t>
            </a:r>
            <a:r>
              <a:rPr lang="en-US" sz="2800" dirty="0">
                <a:solidFill>
                  <a:srgbClr val="0000FF"/>
                </a:solidFill>
              </a:rPr>
              <a:t> produce too many massive </a:t>
            </a:r>
            <a:r>
              <a:rPr lang="en-US" sz="2800" dirty="0" err="1">
                <a:solidFill>
                  <a:srgbClr val="0000FF"/>
                </a:solidFill>
              </a:rPr>
              <a:t>subhalos</a:t>
            </a:r>
            <a:r>
              <a:rPr lang="en-US" sz="2800" dirty="0">
                <a:solidFill>
                  <a:srgbClr val="0000FF"/>
                </a:solidFill>
              </a:rPr>
              <a:t> (e.g. &gt;10 with </a:t>
            </a:r>
            <a:r>
              <a:rPr lang="en-US" sz="2800" dirty="0" err="1">
                <a:solidFill>
                  <a:srgbClr val="0000FF"/>
                </a:solidFill>
              </a:rPr>
              <a:t>V</a:t>
            </a:r>
            <a:r>
              <a:rPr lang="en-US" sz="2800" baseline="-25000" dirty="0" err="1">
                <a:solidFill>
                  <a:srgbClr val="0000FF"/>
                </a:solidFill>
              </a:rPr>
              <a:t>max</a:t>
            </a:r>
            <a:r>
              <a:rPr lang="en-US" sz="2800" dirty="0">
                <a:solidFill>
                  <a:srgbClr val="0000FF"/>
                </a:solidFill>
              </a:rPr>
              <a:t>&gt;30 km/s)</a:t>
            </a:r>
          </a:p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FF0000"/>
                </a:solidFill>
              </a:rPr>
              <a:t>BUT:</a:t>
            </a:r>
            <a:r>
              <a:rPr lang="en-GB" sz="2800" dirty="0">
                <a:solidFill>
                  <a:srgbClr val="0000FF"/>
                </a:solidFill>
              </a:rPr>
              <a:t> Milky Way has only 3 </a:t>
            </a:r>
            <a:r>
              <a:rPr lang="en-GB" sz="2800" dirty="0" err="1">
                <a:solidFill>
                  <a:srgbClr val="0000FF"/>
                </a:solidFill>
              </a:rPr>
              <a:t>sats</a:t>
            </a:r>
            <a:r>
              <a:rPr lang="en-GB" sz="2800" dirty="0">
                <a:solidFill>
                  <a:srgbClr val="0000FF"/>
                </a:solidFill>
              </a:rPr>
              <a:t> with</a:t>
            </a:r>
            <a:r>
              <a:rPr lang="en-US" sz="2800" dirty="0">
                <a:solidFill>
                  <a:srgbClr val="0000FF"/>
                </a:solidFill>
              </a:rPr>
              <a:t> </a:t>
            </a:r>
            <a:r>
              <a:rPr lang="en-US" sz="2800" dirty="0" err="1">
                <a:solidFill>
                  <a:srgbClr val="0000FF"/>
                </a:solidFill>
              </a:rPr>
              <a:t>V</a:t>
            </a:r>
            <a:r>
              <a:rPr lang="en-US" sz="2800" baseline="-25000" dirty="0" err="1">
                <a:solidFill>
                  <a:srgbClr val="0000FF"/>
                </a:solidFill>
              </a:rPr>
              <a:t>max</a:t>
            </a:r>
            <a:r>
              <a:rPr lang="en-US" sz="2800" dirty="0">
                <a:solidFill>
                  <a:srgbClr val="0000FF"/>
                </a:solidFill>
              </a:rPr>
              <a:t>&gt;30 km/s</a:t>
            </a:r>
            <a:endParaRPr lang="en-GB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71800" y="5157192"/>
            <a:ext cx="3916081" cy="830997"/>
          </a:xfrm>
          <a:prstGeom prst="rect">
            <a:avLst/>
          </a:prstGeom>
          <a:solidFill>
            <a:srgbClr val="EAAA43">
              <a:alpha val="70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Why did the big </a:t>
            </a:r>
            <a:r>
              <a:rPr lang="en-US" dirty="0" err="1">
                <a:solidFill>
                  <a:srgbClr val="000000"/>
                </a:solidFill>
              </a:rPr>
              <a:t>subhalos</a:t>
            </a:r>
            <a:r>
              <a:rPr lang="en-US" dirty="0">
                <a:solidFill>
                  <a:srgbClr val="000000"/>
                </a:solidFill>
              </a:rPr>
              <a:t>  not make a galaxy?</a:t>
            </a:r>
          </a:p>
        </p:txBody>
      </p:sp>
    </p:spTree>
    <p:extLst>
      <p:ext uri="{BB962C8B-B14F-4D97-AF65-F5344CB8AC3E}">
        <p14:creationId xmlns:p14="http://schemas.microsoft.com/office/powerpoint/2010/main" val="23776492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23279" y="179928"/>
            <a:ext cx="6985225" cy="584776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Too-big-to-fail in CDM: baryon effects</a:t>
            </a:r>
          </a:p>
        </p:txBody>
      </p:sp>
      <p:pic>
        <p:nvPicPr>
          <p:cNvPr id="5" name="Picture 4" descr="SH_vmax_ratios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14" r="5107" b="2778"/>
          <a:stretch/>
        </p:blipFill>
        <p:spPr>
          <a:xfrm>
            <a:off x="3625580" y="1181459"/>
            <a:ext cx="5636548" cy="5168886"/>
          </a:xfrm>
          <a:prstGeom prst="rect">
            <a:avLst/>
          </a:prstGeom>
        </p:spPr>
      </p:pic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86946102"/>
              </p:ext>
            </p:extLst>
          </p:nvPr>
        </p:nvGraphicFramePr>
        <p:xfrm>
          <a:off x="5669618" y="1817872"/>
          <a:ext cx="2156494" cy="6618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16724" name="Equation" r:id="rId4" imgW="787400" imgH="241300" progId="Equation.3">
                  <p:embed/>
                </p:oleObj>
              </mc:Choice>
              <mc:Fallback>
                <p:oleObj name="Equation" r:id="rId4" imgW="787400" imgH="241300" progId="Equation.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669618" y="1817872"/>
                        <a:ext cx="2156494" cy="66183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44298" y="1990640"/>
            <a:ext cx="3510367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Reduction in </a:t>
            </a:r>
            <a:r>
              <a:rPr lang="en-US" dirty="0" err="1">
                <a:solidFill>
                  <a:srgbClr val="000000"/>
                </a:solidFill>
              </a:rPr>
              <a:t>V</a:t>
            </a:r>
            <a:r>
              <a:rPr lang="en-US" baseline="-25000" dirty="0" err="1">
                <a:solidFill>
                  <a:srgbClr val="000000"/>
                </a:solidFill>
              </a:rPr>
              <a:t>max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due to SN feedback: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Lowers halo mass &amp; thus halo growth rate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615981" y="6316705"/>
            <a:ext cx="29432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, CSF +. ‘13, </a:t>
            </a:r>
            <a:r>
              <a:rPr lang="uk-UA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15</a:t>
            </a:r>
          </a:p>
        </p:txBody>
      </p:sp>
      <p:pic>
        <p:nvPicPr>
          <p:cNvPr id="7" name="Picture 6" descr="dm_stars_side_by_side_with_insets.jpg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269"/>
          <a:stretch/>
        </p:blipFill>
        <p:spPr>
          <a:xfrm>
            <a:off x="88596" y="4207461"/>
            <a:ext cx="3534735" cy="1762957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4575640" y="1498600"/>
            <a:ext cx="10023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000000"/>
                </a:solidFill>
              </a:rPr>
              <a:t>CDM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64855" y="920750"/>
            <a:ext cx="3505944" cy="815239"/>
            <a:chOff x="464855" y="920750"/>
            <a:chExt cx="3505944" cy="815239"/>
          </a:xfrm>
        </p:grpSpPr>
        <p:grpSp>
          <p:nvGrpSpPr>
            <p:cNvPr id="10" name="Group 9"/>
            <p:cNvGrpSpPr/>
            <p:nvPr/>
          </p:nvGrpSpPr>
          <p:grpSpPr>
            <a:xfrm>
              <a:off x="464855" y="920750"/>
              <a:ext cx="1535395" cy="815239"/>
              <a:chOff x="171250" y="1141451"/>
              <a:chExt cx="1598326" cy="856198"/>
            </a:xfrm>
          </p:grpSpPr>
          <p:sp>
            <p:nvSpPr>
              <p:cNvPr id="11" name="Rectangle 10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12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420399063"/>
                  </p:ext>
                </p:extLst>
              </p:nvPr>
            </p:nvGraphicFramePr>
            <p:xfrm>
              <a:off x="252471" y="1141451"/>
              <a:ext cx="1357313" cy="8239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16725" name="Equation" r:id="rId7" imgW="711200" imgH="431800" progId="Equation.3">
                      <p:embed/>
                    </p:oleObj>
                  </mc:Choice>
                  <mc:Fallback>
                    <p:oleObj name="Equation" r:id="rId7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1" y="1141451"/>
                            <a:ext cx="1357313" cy="8239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3" name="TextBox 12"/>
            <p:cNvSpPr txBox="1"/>
            <p:nvPr/>
          </p:nvSpPr>
          <p:spPr>
            <a:xfrm>
              <a:off x="2127059" y="1052810"/>
              <a:ext cx="1843740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V </a:t>
              </a:r>
              <a:r>
                <a:rPr lang="en-GB" sz="2000" baseline="-25000" dirty="0">
                  <a:solidFill>
                    <a:srgbClr val="000000"/>
                  </a:solidFill>
                  <a:latin typeface="Arial"/>
                  <a:cs typeface="Arial"/>
                </a:rPr>
                <a:t>max </a:t>
              </a: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20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20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20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3353713"/>
      </p:ext>
    </p:extLst>
  </p:cSld>
  <p:clrMapOvr>
    <a:masterClrMapping/>
  </p:clrMapOvr>
  <p:transition>
    <p:zoom/>
  </p:transition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vmax_f_1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8800" y="396000"/>
            <a:ext cx="6470523" cy="6470523"/>
          </a:xfrm>
          <a:prstGeom prst="rect">
            <a:avLst/>
          </a:prstGeom>
        </p:spPr>
      </p:pic>
      <p:grpSp>
        <p:nvGrpSpPr>
          <p:cNvPr id="24" name="Group 23"/>
          <p:cNvGrpSpPr/>
          <p:nvPr/>
        </p:nvGrpSpPr>
        <p:grpSpPr>
          <a:xfrm>
            <a:off x="0" y="1369976"/>
            <a:ext cx="4707189" cy="5427759"/>
            <a:chOff x="0" y="1621032"/>
            <a:chExt cx="4707189" cy="5427759"/>
          </a:xfrm>
        </p:grpSpPr>
        <p:sp>
          <p:nvSpPr>
            <p:cNvPr id="5" name="TextBox 5"/>
            <p:cNvSpPr txBox="1">
              <a:spLocks noChangeArrowheads="1"/>
            </p:cNvSpPr>
            <p:nvPr/>
          </p:nvSpPr>
          <p:spPr bwMode="auto">
            <a:xfrm>
              <a:off x="2711756" y="6648681"/>
              <a:ext cx="19954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 err="1">
                  <a:solidFill>
                    <a:srgbClr val="008000"/>
                  </a:solidFill>
                </a:rPr>
                <a:t>Sawala</a:t>
              </a:r>
              <a:r>
                <a:rPr lang="en-US" sz="2000" dirty="0">
                  <a:solidFill>
                    <a:srgbClr val="008000"/>
                  </a:solidFill>
                </a:rPr>
                <a:t> et al ‘15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0" y="1621032"/>
              <a:ext cx="38687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DM only </a:t>
              </a:r>
              <a:r>
                <a:rPr lang="en-US" dirty="0" err="1">
                  <a:solidFill>
                    <a:srgbClr val="000000"/>
                  </a:solidFill>
                </a:rPr>
                <a:t>sims</a:t>
              </a:r>
              <a:r>
                <a:rPr lang="en-US" dirty="0">
                  <a:solidFill>
                    <a:srgbClr val="000000"/>
                  </a:solidFill>
                </a:rPr>
                <a:t> </a:t>
              </a:r>
              <a:r>
                <a:rPr lang="en-US" dirty="0">
                  <a:solidFill>
                    <a:srgbClr val="FF0000"/>
                  </a:solidFill>
                  <a:sym typeface="Wingdings"/>
                </a:rPr>
                <a:t></a:t>
              </a:r>
              <a:r>
                <a:rPr lang="en-US" dirty="0">
                  <a:solidFill>
                    <a:srgbClr val="000000"/>
                  </a:solidFill>
                  <a:sym typeface="Wingdings"/>
                </a:rPr>
                <a:t> </a:t>
              </a:r>
              <a:r>
                <a:rPr lang="en-US" dirty="0">
                  <a:solidFill>
                    <a:srgbClr val="FF0000"/>
                  </a:solidFill>
                  <a:sym typeface="Wingdings"/>
                </a:rPr>
                <a:t>~10 halos </a:t>
              </a:r>
              <a:r>
                <a:rPr lang="en-US" dirty="0">
                  <a:solidFill>
                    <a:srgbClr val="000000"/>
                  </a:solidFill>
                  <a:sym typeface="Wingdings"/>
                </a:rPr>
                <a:t>with </a:t>
              </a:r>
              <a:r>
                <a:rPr lang="en-US" dirty="0" err="1">
                  <a:solidFill>
                    <a:srgbClr val="000000"/>
                  </a:solidFill>
                  <a:sym typeface="Wingdings"/>
                </a:rPr>
                <a:t>V</a:t>
              </a:r>
              <a:r>
                <a:rPr lang="en-US" baseline="-25000" dirty="0" err="1">
                  <a:solidFill>
                    <a:srgbClr val="000000"/>
                  </a:solidFill>
                  <a:sym typeface="Wingdings"/>
                </a:rPr>
                <a:t>max</a:t>
              </a:r>
              <a:r>
                <a:rPr lang="en-US" dirty="0">
                  <a:solidFill>
                    <a:srgbClr val="000000"/>
                  </a:solidFill>
                  <a:sym typeface="Wingdings"/>
                </a:rPr>
                <a:t>&gt; 30 km/s</a:t>
              </a:r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25" name="Rectangle 24"/>
          <p:cNvSpPr>
            <a:spLocks/>
          </p:cNvSpPr>
          <p:nvPr/>
        </p:nvSpPr>
        <p:spPr bwMode="auto">
          <a:xfrm rot="3235175">
            <a:off x="4392126" y="4369503"/>
            <a:ext cx="2225208" cy="528349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4385571" y="3632986"/>
            <a:ext cx="502053" cy="383974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7" name="Rectangle 26"/>
          <p:cNvSpPr>
            <a:spLocks/>
          </p:cNvSpPr>
          <p:nvPr/>
        </p:nvSpPr>
        <p:spPr bwMode="auto">
          <a:xfrm rot="2221432">
            <a:off x="5958820" y="5299834"/>
            <a:ext cx="552258" cy="307179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8" name="Rectangle 27"/>
          <p:cNvSpPr/>
          <p:nvPr/>
        </p:nvSpPr>
        <p:spPr bwMode="auto">
          <a:xfrm>
            <a:off x="6305188" y="5597162"/>
            <a:ext cx="369152" cy="206754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0" name="Straight Connector 29"/>
          <p:cNvCxnSpPr/>
          <p:nvPr/>
        </p:nvCxnSpPr>
        <p:spPr bwMode="auto">
          <a:xfrm>
            <a:off x="5950798" y="4666762"/>
            <a:ext cx="0" cy="100424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Rectangle 32"/>
          <p:cNvSpPr/>
          <p:nvPr/>
        </p:nvSpPr>
        <p:spPr bwMode="auto">
          <a:xfrm>
            <a:off x="2968016" y="2525369"/>
            <a:ext cx="546351" cy="2067553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34" name="Picture 33" descr="vmax_f_1.pn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6" t="32681" r="87175" b="40615"/>
          <a:stretch/>
        </p:blipFill>
        <p:spPr>
          <a:xfrm>
            <a:off x="3381467" y="2761657"/>
            <a:ext cx="502051" cy="1727884"/>
          </a:xfrm>
          <a:prstGeom prst="rect">
            <a:avLst/>
          </a:prstGeom>
        </p:spPr>
      </p:pic>
      <p:pic>
        <p:nvPicPr>
          <p:cNvPr id="37" name="Picture 36" descr="dm_stars_side_by_side_with_insets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269" r="49730"/>
          <a:stretch/>
        </p:blipFill>
        <p:spPr>
          <a:xfrm>
            <a:off x="1107469" y="2348150"/>
            <a:ext cx="1920669" cy="1985328"/>
          </a:xfrm>
          <a:prstGeom prst="rect">
            <a:avLst/>
          </a:prstGeom>
        </p:spPr>
      </p:pic>
      <p:cxnSp>
        <p:nvCxnSpPr>
          <p:cNvPr id="42" name="Straight Connector 41"/>
          <p:cNvCxnSpPr/>
          <p:nvPr/>
        </p:nvCxnSpPr>
        <p:spPr bwMode="auto">
          <a:xfrm>
            <a:off x="2835120" y="6217428"/>
            <a:ext cx="0" cy="29536"/>
          </a:xfrm>
          <a:prstGeom prst="line">
            <a:avLst/>
          </a:prstGeom>
          <a:noFill/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" name="Rectangle 3"/>
          <p:cNvSpPr>
            <a:spLocks noChangeArrowheads="1"/>
          </p:cNvSpPr>
          <p:nvPr/>
        </p:nvSpPr>
        <p:spPr bwMode="auto">
          <a:xfrm>
            <a:off x="1963908" y="156300"/>
            <a:ext cx="718960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Too-big-to-fail: the baryon bailout</a:t>
            </a:r>
          </a:p>
        </p:txBody>
      </p:sp>
      <p:sp>
        <p:nvSpPr>
          <p:cNvPr id="2" name="Rectangle 1"/>
          <p:cNvSpPr/>
          <p:nvPr/>
        </p:nvSpPr>
        <p:spPr bwMode="auto">
          <a:xfrm rot="19425699">
            <a:off x="5877364" y="830704"/>
            <a:ext cx="601539" cy="5344088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3111500" y="2186616"/>
            <a:ext cx="878957" cy="3263934"/>
            <a:chOff x="3111500" y="2186616"/>
            <a:chExt cx="878957" cy="3263934"/>
          </a:xfrm>
        </p:grpSpPr>
        <p:sp>
          <p:nvSpPr>
            <p:cNvPr id="29" name="Rectangle 28"/>
            <p:cNvSpPr/>
            <p:nvPr/>
          </p:nvSpPr>
          <p:spPr bwMode="auto">
            <a:xfrm>
              <a:off x="3111500" y="2540000"/>
              <a:ext cx="371117" cy="2052922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pic>
          <p:nvPicPr>
            <p:cNvPr id="31" name="Picture 30" descr="vmax_f_1.png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66" t="32681" r="87175" b="40615"/>
            <a:stretch/>
          </p:blipFill>
          <p:spPr>
            <a:xfrm>
              <a:off x="3381467" y="2761657"/>
              <a:ext cx="502051" cy="1727884"/>
            </a:xfrm>
            <a:prstGeom prst="rect">
              <a:avLst/>
            </a:prstGeom>
          </p:spPr>
        </p:pic>
        <p:sp>
          <p:nvSpPr>
            <p:cNvPr id="32" name="Rectangle 31"/>
            <p:cNvSpPr/>
            <p:nvPr/>
          </p:nvSpPr>
          <p:spPr bwMode="auto">
            <a:xfrm>
              <a:off x="3365500" y="2571750"/>
              <a:ext cx="460376" cy="1889126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663149" y="2667000"/>
              <a:ext cx="32730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 rot="16200000">
              <a:off x="1893215" y="3587750"/>
              <a:ext cx="326393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&lt;Number of satellites&gt;</a:t>
              </a:r>
            </a:p>
          </p:txBody>
        </p:sp>
      </p:grpSp>
      <p:sp>
        <p:nvSpPr>
          <p:cNvPr id="4" name="Rectangle 3"/>
          <p:cNvSpPr/>
          <p:nvPr/>
        </p:nvSpPr>
        <p:spPr bwMode="auto">
          <a:xfrm>
            <a:off x="8028384" y="4941168"/>
            <a:ext cx="576064" cy="864096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55976" y="1124744"/>
            <a:ext cx="504056" cy="288032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Block Arc 7"/>
          <p:cNvSpPr/>
          <p:nvPr/>
        </p:nvSpPr>
        <p:spPr bwMode="auto">
          <a:xfrm rot="2011786">
            <a:off x="4159429" y="2922708"/>
            <a:ext cx="1890325" cy="1016505"/>
          </a:xfrm>
          <a:prstGeom prst="blockArc">
            <a:avLst>
              <a:gd name="adj1" fmla="val 10378535"/>
              <a:gd name="adj2" fmla="val 0"/>
              <a:gd name="adj3" fmla="val 25000"/>
            </a:avLst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11" name="Straight Connector 10"/>
          <p:cNvCxnSpPr/>
          <p:nvPr/>
        </p:nvCxnSpPr>
        <p:spPr bwMode="auto">
          <a:xfrm>
            <a:off x="4572000" y="2708920"/>
            <a:ext cx="360040" cy="43204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Connector 43"/>
          <p:cNvCxnSpPr/>
          <p:nvPr/>
        </p:nvCxnSpPr>
        <p:spPr bwMode="auto">
          <a:xfrm>
            <a:off x="4572000" y="2780928"/>
            <a:ext cx="360040" cy="432048"/>
          </a:xfrm>
          <a:prstGeom prst="line">
            <a:avLst/>
          </a:prstGeom>
          <a:noFill/>
          <a:ln w="285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0" name="Group 39"/>
          <p:cNvGrpSpPr/>
          <p:nvPr/>
        </p:nvGrpSpPr>
        <p:grpSpPr>
          <a:xfrm>
            <a:off x="4159429" y="2708920"/>
            <a:ext cx="4445019" cy="3096344"/>
            <a:chOff x="4159429" y="2708920"/>
            <a:chExt cx="4445019" cy="3096344"/>
          </a:xfrm>
        </p:grpSpPr>
        <p:sp>
          <p:nvSpPr>
            <p:cNvPr id="41" name="Rectangle 40"/>
            <p:cNvSpPr>
              <a:spLocks/>
            </p:cNvSpPr>
            <p:nvPr/>
          </p:nvSpPr>
          <p:spPr bwMode="auto">
            <a:xfrm rot="3235175">
              <a:off x="4392126" y="4369503"/>
              <a:ext cx="2225208" cy="528349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 bwMode="auto">
            <a:xfrm>
              <a:off x="4385571" y="3632986"/>
              <a:ext cx="502053" cy="383974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6" name="Rectangle 45"/>
            <p:cNvSpPr>
              <a:spLocks/>
            </p:cNvSpPr>
            <p:nvPr/>
          </p:nvSpPr>
          <p:spPr bwMode="auto">
            <a:xfrm rot="2221432">
              <a:off x="5958820" y="5299834"/>
              <a:ext cx="552258" cy="307179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 bwMode="auto">
            <a:xfrm>
              <a:off x="6305188" y="5597162"/>
              <a:ext cx="369152" cy="206754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cxnSp>
          <p:nvCxnSpPr>
            <p:cNvPr id="48" name="Straight Connector 47"/>
            <p:cNvCxnSpPr/>
            <p:nvPr/>
          </p:nvCxnSpPr>
          <p:spPr bwMode="auto">
            <a:xfrm>
              <a:off x="5950798" y="4666762"/>
              <a:ext cx="0" cy="100424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" name="Rectangle 48"/>
            <p:cNvSpPr/>
            <p:nvPr/>
          </p:nvSpPr>
          <p:spPr bwMode="auto">
            <a:xfrm>
              <a:off x="7524328" y="4797152"/>
              <a:ext cx="1080120" cy="1008112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" name="Block Arc 49"/>
            <p:cNvSpPr/>
            <p:nvPr/>
          </p:nvSpPr>
          <p:spPr bwMode="auto">
            <a:xfrm rot="2011786">
              <a:off x="4159429" y="2922708"/>
              <a:ext cx="1890325" cy="1016505"/>
            </a:xfrm>
            <a:prstGeom prst="blockArc">
              <a:avLst>
                <a:gd name="adj1" fmla="val 10378535"/>
                <a:gd name="adj2" fmla="val 0"/>
                <a:gd name="adj3" fmla="val 25000"/>
              </a:avLst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cxnSp>
          <p:nvCxnSpPr>
            <p:cNvPr id="51" name="Straight Connector 50"/>
            <p:cNvCxnSpPr/>
            <p:nvPr/>
          </p:nvCxnSpPr>
          <p:spPr bwMode="auto">
            <a:xfrm>
              <a:off x="4572000" y="2708920"/>
              <a:ext cx="360040" cy="43204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" name="Straight Connector 51"/>
            <p:cNvCxnSpPr/>
            <p:nvPr/>
          </p:nvCxnSpPr>
          <p:spPr bwMode="auto">
            <a:xfrm>
              <a:off x="4572000" y="2780928"/>
              <a:ext cx="360040" cy="432048"/>
            </a:xfrm>
            <a:prstGeom prst="line">
              <a:avLst/>
            </a:prstGeom>
            <a:noFill/>
            <a:ln w="285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>
              <a:off x="4355976" y="2852936"/>
              <a:ext cx="0" cy="43204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43" name="TextBox 42"/>
          <p:cNvSpPr txBox="1"/>
          <p:nvPr/>
        </p:nvSpPr>
        <p:spPr>
          <a:xfrm>
            <a:off x="6552896" y="3234245"/>
            <a:ext cx="19075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0000"/>
                </a:solidFill>
              </a:rPr>
              <a:t>Subhalos</a:t>
            </a:r>
            <a:r>
              <a:rPr lang="en-US" sz="2000" dirty="0">
                <a:solidFill>
                  <a:srgbClr val="000000"/>
                </a:solidFill>
              </a:rPr>
              <a:t> in </a:t>
            </a:r>
            <a:r>
              <a:rPr lang="en-US" dirty="0">
                <a:solidFill>
                  <a:srgbClr val="FF0000"/>
                </a:solidFill>
              </a:rPr>
              <a:t>dark matter </a:t>
            </a:r>
            <a:r>
              <a:rPr lang="en-US" sz="2000" dirty="0">
                <a:solidFill>
                  <a:srgbClr val="000000"/>
                </a:solidFill>
              </a:rPr>
              <a:t>only LG </a:t>
            </a:r>
            <a:r>
              <a:rPr lang="en-US" sz="2000" dirty="0" err="1">
                <a:solidFill>
                  <a:srgbClr val="000000"/>
                </a:solidFill>
              </a:rPr>
              <a:t>sim</a:t>
            </a:r>
            <a:r>
              <a:rPr lang="en-US" sz="2000" dirty="0">
                <a:solidFill>
                  <a:srgbClr val="000000"/>
                </a:solidFill>
              </a:rPr>
              <a:t>. </a:t>
            </a:r>
          </a:p>
        </p:txBody>
      </p:sp>
      <p:cxnSp>
        <p:nvCxnSpPr>
          <p:cNvPr id="39" name="Straight Connector 38"/>
          <p:cNvCxnSpPr/>
          <p:nvPr/>
        </p:nvCxnSpPr>
        <p:spPr bwMode="auto">
          <a:xfrm rot="21540000">
            <a:off x="4341145" y="4485447"/>
            <a:ext cx="1645186" cy="29537"/>
          </a:xfrm>
          <a:prstGeom prst="line">
            <a:avLst/>
          </a:prstGeom>
          <a:noFill/>
          <a:ln w="1905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flipH="1">
            <a:off x="5950799" y="3884046"/>
            <a:ext cx="841676" cy="63503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8" name="TextBox 37"/>
          <p:cNvSpPr txBox="1"/>
          <p:nvPr/>
        </p:nvSpPr>
        <p:spPr>
          <a:xfrm>
            <a:off x="5423172" y="2344325"/>
            <a:ext cx="33954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Subhalo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V</a:t>
            </a:r>
            <a:r>
              <a:rPr lang="en-US" baseline="-25000" dirty="0" err="1">
                <a:solidFill>
                  <a:srgbClr val="FF0000"/>
                </a:solidFill>
              </a:rPr>
              <a:t>max</a:t>
            </a:r>
            <a:r>
              <a:rPr lang="en-US" dirty="0">
                <a:solidFill>
                  <a:srgbClr val="FF0000"/>
                </a:solidFill>
              </a:rPr>
              <a:t> functions</a:t>
            </a:r>
          </a:p>
        </p:txBody>
      </p:sp>
      <p:cxnSp>
        <p:nvCxnSpPr>
          <p:cNvPr id="9" name="Straight Connector 8"/>
          <p:cNvCxnSpPr/>
          <p:nvPr/>
        </p:nvCxnSpPr>
        <p:spPr bwMode="auto">
          <a:xfrm flipH="1">
            <a:off x="5940152" y="2241349"/>
            <a:ext cx="4609" cy="1619699"/>
          </a:xfrm>
          <a:prstGeom prst="line">
            <a:avLst/>
          </a:prstGeom>
          <a:noFill/>
          <a:ln w="19050" cap="flat" cmpd="sng" algn="ctr">
            <a:solidFill>
              <a:schemeClr val="tx1">
                <a:lumMod val="65000"/>
                <a:lumOff val="35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41947452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38" descr="vmax_f_1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8800" y="396000"/>
            <a:ext cx="6470523" cy="6470523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107469" y="2348150"/>
            <a:ext cx="1924792" cy="3953376"/>
            <a:chOff x="2474885" y="1697204"/>
            <a:chExt cx="2417923" cy="4766772"/>
          </a:xfrm>
        </p:grpSpPr>
        <p:pic>
          <p:nvPicPr>
            <p:cNvPr id="29" name="Picture 28" descr="dm_stars_side_by_side_with_insets.jp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744" t="40269"/>
            <a:stretch/>
          </p:blipFill>
          <p:spPr>
            <a:xfrm>
              <a:off x="2480731" y="4070172"/>
              <a:ext cx="2412077" cy="2393804"/>
            </a:xfrm>
            <a:prstGeom prst="rect">
              <a:avLst/>
            </a:prstGeom>
          </p:spPr>
        </p:pic>
        <p:pic>
          <p:nvPicPr>
            <p:cNvPr id="31" name="Picture 30" descr="dm_stars_side_by_side_with_insets.jp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269" r="49730"/>
            <a:stretch/>
          </p:blipFill>
          <p:spPr>
            <a:xfrm>
              <a:off x="2474885" y="1697204"/>
              <a:ext cx="2412744" cy="2393804"/>
            </a:xfrm>
            <a:prstGeom prst="rect">
              <a:avLst/>
            </a:prstGeom>
          </p:spPr>
        </p:pic>
      </p:grpSp>
      <p:sp>
        <p:nvSpPr>
          <p:cNvPr id="34" name="TextBox 5"/>
          <p:cNvSpPr txBox="1">
            <a:spLocks noChangeArrowheads="1"/>
          </p:cNvSpPr>
          <p:nvPr/>
        </p:nvSpPr>
        <p:spPr bwMode="auto">
          <a:xfrm>
            <a:off x="2711756" y="6397625"/>
            <a:ext cx="19954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‘15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0" y="1369976"/>
            <a:ext cx="3868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Hydro </a:t>
            </a:r>
            <a:r>
              <a:rPr lang="en-US" dirty="0" err="1">
                <a:solidFill>
                  <a:srgbClr val="000000"/>
                </a:solidFill>
              </a:rPr>
              <a:t>sims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~3 satellites 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with </a:t>
            </a:r>
            <a:r>
              <a:rPr lang="en-US" dirty="0" err="1">
                <a:solidFill>
                  <a:srgbClr val="000000"/>
                </a:solidFill>
                <a:sym typeface="Wingdings"/>
              </a:rPr>
              <a:t>V</a:t>
            </a:r>
            <a:r>
              <a:rPr lang="en-US" baseline="-25000" dirty="0" err="1">
                <a:solidFill>
                  <a:srgbClr val="000000"/>
                </a:solidFill>
                <a:sym typeface="Wingdings"/>
              </a:rPr>
              <a:t>max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&gt; 30 km/s</a:t>
            </a:r>
            <a:endParaRPr lang="en-US" dirty="0">
              <a:solidFill>
                <a:srgbClr val="000000"/>
              </a:solidFill>
            </a:endParaRPr>
          </a:p>
        </p:txBody>
      </p:sp>
      <p:cxnSp>
        <p:nvCxnSpPr>
          <p:cNvPr id="40" name="Straight Connector 39"/>
          <p:cNvCxnSpPr/>
          <p:nvPr/>
        </p:nvCxnSpPr>
        <p:spPr bwMode="auto">
          <a:xfrm rot="21540000">
            <a:off x="4341144" y="5061408"/>
            <a:ext cx="1645186" cy="2953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Rectangle 3"/>
          <p:cNvSpPr>
            <a:spLocks noChangeArrowheads="1"/>
          </p:cNvSpPr>
          <p:nvPr/>
        </p:nvSpPr>
        <p:spPr bwMode="auto">
          <a:xfrm>
            <a:off x="1963908" y="156300"/>
            <a:ext cx="718960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Too-big-to-fail: the baryon bailout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3111500" y="2186616"/>
            <a:ext cx="878957" cy="3263934"/>
            <a:chOff x="3111500" y="2186616"/>
            <a:chExt cx="878957" cy="3263934"/>
          </a:xfrm>
        </p:grpSpPr>
        <p:sp>
          <p:nvSpPr>
            <p:cNvPr id="17" name="Rectangle 16"/>
            <p:cNvSpPr/>
            <p:nvPr/>
          </p:nvSpPr>
          <p:spPr bwMode="auto">
            <a:xfrm>
              <a:off x="3111500" y="2540000"/>
              <a:ext cx="371117" cy="2052922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pic>
          <p:nvPicPr>
            <p:cNvPr id="18" name="Picture 17" descr="vmax_f_1.png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66" t="32681" r="87175" b="40615"/>
            <a:stretch/>
          </p:blipFill>
          <p:spPr>
            <a:xfrm>
              <a:off x="3381467" y="2761657"/>
              <a:ext cx="502051" cy="1727884"/>
            </a:xfrm>
            <a:prstGeom prst="rect">
              <a:avLst/>
            </a:prstGeom>
          </p:spPr>
        </p:pic>
        <p:sp>
          <p:nvSpPr>
            <p:cNvPr id="12" name="Rectangle 11"/>
            <p:cNvSpPr/>
            <p:nvPr/>
          </p:nvSpPr>
          <p:spPr bwMode="auto">
            <a:xfrm>
              <a:off x="3365500" y="2571750"/>
              <a:ext cx="460376" cy="1889126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663149" y="2667000"/>
              <a:ext cx="32730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 rot="16200000">
              <a:off x="1893215" y="3587750"/>
              <a:ext cx="326393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&lt;Number of satellites&gt;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4159429" y="830704"/>
            <a:ext cx="4445019" cy="5344088"/>
            <a:chOff x="4159429" y="830704"/>
            <a:chExt cx="4445019" cy="5344088"/>
          </a:xfrm>
        </p:grpSpPr>
        <p:grpSp>
          <p:nvGrpSpPr>
            <p:cNvPr id="55" name="Group 54"/>
            <p:cNvGrpSpPr/>
            <p:nvPr/>
          </p:nvGrpSpPr>
          <p:grpSpPr>
            <a:xfrm>
              <a:off x="4159429" y="830704"/>
              <a:ext cx="4445019" cy="5344088"/>
              <a:chOff x="4159429" y="830704"/>
              <a:chExt cx="4445019" cy="5344088"/>
            </a:xfrm>
          </p:grpSpPr>
          <p:grpSp>
            <p:nvGrpSpPr>
              <p:cNvPr id="58" name="Group 57"/>
              <p:cNvGrpSpPr/>
              <p:nvPr/>
            </p:nvGrpSpPr>
            <p:grpSpPr>
              <a:xfrm>
                <a:off x="4159429" y="2708920"/>
                <a:ext cx="4445019" cy="3096344"/>
                <a:chOff x="4159429" y="2708920"/>
                <a:chExt cx="4445019" cy="3096344"/>
              </a:xfrm>
            </p:grpSpPr>
            <p:cxnSp>
              <p:nvCxnSpPr>
                <p:cNvPr id="64" name="Straight Connector 63"/>
                <p:cNvCxnSpPr/>
                <p:nvPr/>
              </p:nvCxnSpPr>
              <p:spPr bwMode="auto">
                <a:xfrm>
                  <a:off x="5950798" y="4666762"/>
                  <a:ext cx="0" cy="100424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chemeClr val="tx1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5" name="Rectangle 64"/>
                <p:cNvSpPr/>
                <p:nvPr/>
              </p:nvSpPr>
              <p:spPr bwMode="auto">
                <a:xfrm>
                  <a:off x="7524328" y="4797152"/>
                  <a:ext cx="1080120" cy="1008112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66" name="Block Arc 65"/>
                <p:cNvSpPr/>
                <p:nvPr/>
              </p:nvSpPr>
              <p:spPr bwMode="auto">
                <a:xfrm rot="2011786">
                  <a:off x="4159429" y="2922708"/>
                  <a:ext cx="1890325" cy="1016505"/>
                </a:xfrm>
                <a:prstGeom prst="blockArc">
                  <a:avLst>
                    <a:gd name="adj1" fmla="val 10378535"/>
                    <a:gd name="adj2" fmla="val 0"/>
                    <a:gd name="adj3" fmla="val 25000"/>
                  </a:avLst>
                </a:prstGeom>
                <a:solidFill>
                  <a:schemeClr val="bg1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cxnSp>
              <p:nvCxnSpPr>
                <p:cNvPr id="67" name="Straight Connector 66"/>
                <p:cNvCxnSpPr/>
                <p:nvPr/>
              </p:nvCxnSpPr>
              <p:spPr bwMode="auto">
                <a:xfrm>
                  <a:off x="4572000" y="2708920"/>
                  <a:ext cx="360040" cy="432048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8" name="Straight Connector 67"/>
                <p:cNvCxnSpPr/>
                <p:nvPr/>
              </p:nvCxnSpPr>
              <p:spPr bwMode="auto">
                <a:xfrm>
                  <a:off x="4572000" y="2780928"/>
                  <a:ext cx="360040" cy="432048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9" name="Straight Connector 68"/>
                <p:cNvCxnSpPr/>
                <p:nvPr/>
              </p:nvCxnSpPr>
              <p:spPr bwMode="auto">
                <a:xfrm>
                  <a:off x="4355976" y="2852936"/>
                  <a:ext cx="0" cy="432048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59" name="Rectangle 58"/>
              <p:cNvSpPr/>
              <p:nvPr/>
            </p:nvSpPr>
            <p:spPr bwMode="auto">
              <a:xfrm rot="19425699">
                <a:off x="5877364" y="830704"/>
                <a:ext cx="601539" cy="5344088"/>
              </a:xfrm>
              <a:prstGeom prst="rect">
                <a:avLst/>
              </a:prstGeom>
              <a:solidFill>
                <a:schemeClr val="bg1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6" name="Rectangle 55"/>
            <p:cNvSpPr/>
            <p:nvPr/>
          </p:nvSpPr>
          <p:spPr bwMode="auto">
            <a:xfrm>
              <a:off x="4355976" y="1124744"/>
              <a:ext cx="504056" cy="288032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cxnSp>
          <p:nvCxnSpPr>
            <p:cNvPr id="57" name="Straight Connector 56"/>
            <p:cNvCxnSpPr/>
            <p:nvPr/>
          </p:nvCxnSpPr>
          <p:spPr bwMode="auto">
            <a:xfrm flipH="1">
              <a:off x="5940152" y="2241349"/>
              <a:ext cx="4609" cy="1619699"/>
            </a:xfrm>
            <a:prstGeom prst="line">
              <a:avLst/>
            </a:prstGeom>
            <a:noFill/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21" name="TextBox 20"/>
          <p:cNvSpPr txBox="1"/>
          <p:nvPr/>
        </p:nvSpPr>
        <p:spPr>
          <a:xfrm>
            <a:off x="6552896" y="3234245"/>
            <a:ext cx="19075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0000"/>
                </a:solidFill>
              </a:rPr>
              <a:t>Subhalos</a:t>
            </a:r>
            <a:r>
              <a:rPr lang="en-US" sz="2000" dirty="0">
                <a:solidFill>
                  <a:srgbClr val="000000"/>
                </a:solidFill>
              </a:rPr>
              <a:t> in </a:t>
            </a:r>
            <a:r>
              <a:rPr lang="en-US" dirty="0">
                <a:solidFill>
                  <a:srgbClr val="FF0000"/>
                </a:solidFill>
              </a:rPr>
              <a:t>dark matter </a:t>
            </a:r>
            <a:r>
              <a:rPr lang="en-US" sz="2000" dirty="0">
                <a:solidFill>
                  <a:srgbClr val="000000"/>
                </a:solidFill>
              </a:rPr>
              <a:t>only LG </a:t>
            </a:r>
            <a:r>
              <a:rPr lang="en-US" sz="2000" dirty="0" err="1">
                <a:solidFill>
                  <a:srgbClr val="000000"/>
                </a:solidFill>
              </a:rPr>
              <a:t>sim</a:t>
            </a:r>
            <a:r>
              <a:rPr lang="en-US" sz="2000" dirty="0">
                <a:solidFill>
                  <a:srgbClr val="000000"/>
                </a:solidFill>
              </a:rPr>
              <a:t>. </a:t>
            </a:r>
          </a:p>
        </p:txBody>
      </p:sp>
      <p:cxnSp>
        <p:nvCxnSpPr>
          <p:cNvPr id="10" name="Straight Arrow Connector 9"/>
          <p:cNvCxnSpPr/>
          <p:nvPr/>
        </p:nvCxnSpPr>
        <p:spPr bwMode="auto">
          <a:xfrm flipH="1">
            <a:off x="5950799" y="3884046"/>
            <a:ext cx="841676" cy="63503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9" name="TextBox 18"/>
          <p:cNvSpPr txBox="1"/>
          <p:nvPr/>
        </p:nvSpPr>
        <p:spPr>
          <a:xfrm>
            <a:off x="5483209" y="2344325"/>
            <a:ext cx="32754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Satellite </a:t>
            </a:r>
            <a:r>
              <a:rPr lang="en-US" dirty="0" err="1">
                <a:solidFill>
                  <a:srgbClr val="FF0000"/>
                </a:solidFill>
              </a:rPr>
              <a:t>V</a:t>
            </a:r>
            <a:r>
              <a:rPr lang="en-US" baseline="-25000" dirty="0" err="1">
                <a:solidFill>
                  <a:srgbClr val="FF0000"/>
                </a:solidFill>
              </a:rPr>
              <a:t>max</a:t>
            </a:r>
            <a:r>
              <a:rPr lang="en-US" dirty="0">
                <a:solidFill>
                  <a:srgbClr val="FF0000"/>
                </a:solidFill>
              </a:rPr>
              <a:t> functions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4283968" y="4159252"/>
            <a:ext cx="1398679" cy="925932"/>
            <a:chOff x="4283968" y="4159252"/>
            <a:chExt cx="1398679" cy="925932"/>
          </a:xfrm>
        </p:grpSpPr>
        <p:sp>
          <p:nvSpPr>
            <p:cNvPr id="35" name="TextBox 34"/>
            <p:cNvSpPr txBox="1"/>
            <p:nvPr/>
          </p:nvSpPr>
          <p:spPr>
            <a:xfrm>
              <a:off x="4283968" y="4438853"/>
              <a:ext cx="1398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  <a:buClr>
                  <a:srgbClr val="000000"/>
                </a:buClr>
                <a:buFontTx/>
                <a:buNone/>
              </a:pPr>
              <a:r>
                <a:rPr lang="en-US" sz="2000" dirty="0" err="1">
                  <a:solidFill>
                    <a:srgbClr val="000000"/>
                  </a:solidFill>
                </a:rPr>
                <a:t>Sats</a:t>
              </a:r>
              <a:r>
                <a:rPr lang="en-US" sz="2000" dirty="0">
                  <a:solidFill>
                    <a:srgbClr val="000000"/>
                  </a:solidFill>
                </a:rPr>
                <a:t> in </a:t>
              </a:r>
              <a:r>
                <a:rPr lang="en-US" dirty="0">
                  <a:solidFill>
                    <a:srgbClr val="FF0000"/>
                  </a:solidFill>
                </a:rPr>
                <a:t>gas </a:t>
              </a:r>
              <a:r>
                <a:rPr lang="en-US" dirty="0" err="1">
                  <a:solidFill>
                    <a:srgbClr val="FF0000"/>
                  </a:solidFill>
                </a:rPr>
                <a:t>sim</a:t>
              </a:r>
              <a:r>
                <a:rPr lang="en-US" dirty="0">
                  <a:solidFill>
                    <a:srgbClr val="FF0000"/>
                  </a:solidFill>
                </a:rPr>
                <a:t> 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36" name="Straight Arrow Connector 35"/>
            <p:cNvCxnSpPr/>
            <p:nvPr/>
          </p:nvCxnSpPr>
          <p:spPr bwMode="auto">
            <a:xfrm flipV="1">
              <a:off x="4860032" y="4159252"/>
              <a:ext cx="204093" cy="349868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07081788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vmax_f_0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8800" y="396000"/>
            <a:ext cx="6470523" cy="6470523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-321857" y="6309320"/>
            <a:ext cx="46778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… and with correct </a:t>
            </a:r>
            <a:r>
              <a:rPr lang="en-US" dirty="0" err="1">
                <a:solidFill>
                  <a:srgbClr val="FF0000"/>
                </a:solidFill>
              </a:rPr>
              <a:t>V</a:t>
            </a:r>
            <a:r>
              <a:rPr lang="en-US" baseline="-25000" dirty="0" err="1">
                <a:solidFill>
                  <a:srgbClr val="FF0000"/>
                </a:solidFill>
              </a:rPr>
              <a:t>max</a:t>
            </a:r>
            <a:r>
              <a:rPr lang="en-US" dirty="0">
                <a:solidFill>
                  <a:srgbClr val="FF0000"/>
                </a:solidFill>
              </a:rPr>
              <a:t> function!</a:t>
            </a:r>
          </a:p>
        </p:txBody>
      </p:sp>
      <p:sp>
        <p:nvSpPr>
          <p:cNvPr id="19" name="Rectangle 18"/>
          <p:cNvSpPr/>
          <p:nvPr/>
        </p:nvSpPr>
        <p:spPr bwMode="auto">
          <a:xfrm>
            <a:off x="2968016" y="2525369"/>
            <a:ext cx="546351" cy="2067553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0" name="Picture 19" descr="vmax_f_1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6" t="32681" r="87175" b="40615"/>
          <a:stretch/>
        </p:blipFill>
        <p:spPr>
          <a:xfrm>
            <a:off x="3381467" y="2761657"/>
            <a:ext cx="502051" cy="1727884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0" y="1369976"/>
            <a:ext cx="3868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Hydro </a:t>
            </a:r>
            <a:r>
              <a:rPr lang="en-US" dirty="0" err="1">
                <a:solidFill>
                  <a:srgbClr val="000000"/>
                </a:solidFill>
              </a:rPr>
              <a:t>sims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~3 satellites 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with </a:t>
            </a:r>
            <a:r>
              <a:rPr lang="en-US" dirty="0" err="1">
                <a:solidFill>
                  <a:srgbClr val="000000"/>
                </a:solidFill>
                <a:sym typeface="Wingdings"/>
              </a:rPr>
              <a:t>V</a:t>
            </a:r>
            <a:r>
              <a:rPr lang="en-US" baseline="-25000" dirty="0" err="1">
                <a:solidFill>
                  <a:srgbClr val="000000"/>
                </a:solidFill>
                <a:sym typeface="Wingdings"/>
              </a:rPr>
              <a:t>max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&gt; 30 km/s</a:t>
            </a:r>
            <a:endParaRPr lang="en-US" dirty="0">
              <a:solidFill>
                <a:srgbClr val="000000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107469" y="2348150"/>
            <a:ext cx="1924792" cy="3953376"/>
            <a:chOff x="2474885" y="1697204"/>
            <a:chExt cx="2417923" cy="4766772"/>
          </a:xfrm>
        </p:grpSpPr>
        <p:pic>
          <p:nvPicPr>
            <p:cNvPr id="23" name="Picture 22" descr="dm_stars_side_by_side_with_insets.jpg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744" t="40269"/>
            <a:stretch/>
          </p:blipFill>
          <p:spPr>
            <a:xfrm>
              <a:off x="2480731" y="4070172"/>
              <a:ext cx="2412077" cy="2393804"/>
            </a:xfrm>
            <a:prstGeom prst="rect">
              <a:avLst/>
            </a:prstGeom>
          </p:spPr>
        </p:pic>
        <p:pic>
          <p:nvPicPr>
            <p:cNvPr id="24" name="Picture 23" descr="dm_stars_side_by_side_with_insets.jpg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269" r="49730"/>
            <a:stretch/>
          </p:blipFill>
          <p:spPr>
            <a:xfrm>
              <a:off x="2474885" y="1697204"/>
              <a:ext cx="2412744" cy="2393804"/>
            </a:xfrm>
            <a:prstGeom prst="rect">
              <a:avLst/>
            </a:prstGeom>
          </p:spPr>
        </p:pic>
      </p:grpSp>
      <p:sp>
        <p:nvSpPr>
          <p:cNvPr id="18" name="Rectangle 3"/>
          <p:cNvSpPr>
            <a:spLocks noChangeArrowheads="1"/>
          </p:cNvSpPr>
          <p:nvPr/>
        </p:nvSpPr>
        <p:spPr bwMode="auto">
          <a:xfrm>
            <a:off x="2056836" y="156300"/>
            <a:ext cx="7003911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Too-big-to-fail: the baryon bailout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3111500" y="2186616"/>
            <a:ext cx="878957" cy="3263934"/>
            <a:chOff x="3111500" y="2186616"/>
            <a:chExt cx="878957" cy="3263934"/>
          </a:xfrm>
        </p:grpSpPr>
        <p:sp>
          <p:nvSpPr>
            <p:cNvPr id="27" name="Rectangle 26"/>
            <p:cNvSpPr/>
            <p:nvPr/>
          </p:nvSpPr>
          <p:spPr bwMode="auto">
            <a:xfrm>
              <a:off x="3111500" y="2540000"/>
              <a:ext cx="371117" cy="2052922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pic>
          <p:nvPicPr>
            <p:cNvPr id="28" name="Picture 27" descr="vmax_f_1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66" t="32681" r="87175" b="40615"/>
            <a:stretch/>
          </p:blipFill>
          <p:spPr>
            <a:xfrm>
              <a:off x="3381467" y="2761657"/>
              <a:ext cx="502051" cy="1727884"/>
            </a:xfrm>
            <a:prstGeom prst="rect">
              <a:avLst/>
            </a:prstGeom>
          </p:spPr>
        </p:pic>
        <p:sp>
          <p:nvSpPr>
            <p:cNvPr id="29" name="Rectangle 28"/>
            <p:cNvSpPr/>
            <p:nvPr/>
          </p:nvSpPr>
          <p:spPr bwMode="auto">
            <a:xfrm>
              <a:off x="3365500" y="2571750"/>
              <a:ext cx="460376" cy="1889126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663149" y="2667000"/>
              <a:ext cx="32730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 rot="16200000">
              <a:off x="1893215" y="3587750"/>
              <a:ext cx="326393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&lt;Number of satellites&gt;</a:t>
              </a:r>
            </a:p>
          </p:txBody>
        </p:sp>
      </p:grpSp>
      <p:sp>
        <p:nvSpPr>
          <p:cNvPr id="36" name="TextBox 5"/>
          <p:cNvSpPr txBox="1">
            <a:spLocks noChangeArrowheads="1"/>
          </p:cNvSpPr>
          <p:nvPr/>
        </p:nvSpPr>
        <p:spPr bwMode="auto">
          <a:xfrm>
            <a:off x="7204902" y="6436058"/>
            <a:ext cx="19954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‘15</a:t>
            </a:r>
          </a:p>
        </p:txBody>
      </p:sp>
      <p:grpSp>
        <p:nvGrpSpPr>
          <p:cNvPr id="69" name="Group 68"/>
          <p:cNvGrpSpPr/>
          <p:nvPr/>
        </p:nvGrpSpPr>
        <p:grpSpPr>
          <a:xfrm>
            <a:off x="4159429" y="830704"/>
            <a:ext cx="4445019" cy="5344088"/>
            <a:chOff x="4159429" y="830704"/>
            <a:chExt cx="4445019" cy="5344088"/>
          </a:xfrm>
        </p:grpSpPr>
        <p:grpSp>
          <p:nvGrpSpPr>
            <p:cNvPr id="70" name="Group 69"/>
            <p:cNvGrpSpPr/>
            <p:nvPr/>
          </p:nvGrpSpPr>
          <p:grpSpPr>
            <a:xfrm>
              <a:off x="4159429" y="830704"/>
              <a:ext cx="4445019" cy="5344088"/>
              <a:chOff x="4159429" y="830704"/>
              <a:chExt cx="4445019" cy="5344088"/>
            </a:xfrm>
          </p:grpSpPr>
          <p:grpSp>
            <p:nvGrpSpPr>
              <p:cNvPr id="73" name="Group 72"/>
              <p:cNvGrpSpPr/>
              <p:nvPr/>
            </p:nvGrpSpPr>
            <p:grpSpPr>
              <a:xfrm>
                <a:off x="4159429" y="2708920"/>
                <a:ext cx="4445019" cy="3096344"/>
                <a:chOff x="4159429" y="2708920"/>
                <a:chExt cx="4445019" cy="3096344"/>
              </a:xfrm>
            </p:grpSpPr>
            <p:cxnSp>
              <p:nvCxnSpPr>
                <p:cNvPr id="79" name="Straight Connector 78"/>
                <p:cNvCxnSpPr/>
                <p:nvPr/>
              </p:nvCxnSpPr>
              <p:spPr bwMode="auto">
                <a:xfrm>
                  <a:off x="5950798" y="4666762"/>
                  <a:ext cx="0" cy="100424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chemeClr val="tx1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0" name="Rectangle 79"/>
                <p:cNvSpPr/>
                <p:nvPr/>
              </p:nvSpPr>
              <p:spPr bwMode="auto">
                <a:xfrm>
                  <a:off x="7524328" y="4797152"/>
                  <a:ext cx="1080120" cy="1008112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1" name="Block Arc 80"/>
                <p:cNvSpPr/>
                <p:nvPr/>
              </p:nvSpPr>
              <p:spPr bwMode="auto">
                <a:xfrm rot="2011786">
                  <a:off x="4159429" y="2922708"/>
                  <a:ext cx="1890325" cy="1016505"/>
                </a:xfrm>
                <a:prstGeom prst="blockArc">
                  <a:avLst>
                    <a:gd name="adj1" fmla="val 10378535"/>
                    <a:gd name="adj2" fmla="val 0"/>
                    <a:gd name="adj3" fmla="val 25000"/>
                  </a:avLst>
                </a:prstGeom>
                <a:solidFill>
                  <a:schemeClr val="bg1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cxnSp>
              <p:nvCxnSpPr>
                <p:cNvPr id="82" name="Straight Connector 81"/>
                <p:cNvCxnSpPr/>
                <p:nvPr/>
              </p:nvCxnSpPr>
              <p:spPr bwMode="auto">
                <a:xfrm>
                  <a:off x="4572000" y="2708920"/>
                  <a:ext cx="360040" cy="432048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3" name="Straight Connector 82"/>
                <p:cNvCxnSpPr/>
                <p:nvPr/>
              </p:nvCxnSpPr>
              <p:spPr bwMode="auto">
                <a:xfrm>
                  <a:off x="4572000" y="2780928"/>
                  <a:ext cx="360040" cy="432048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4" name="Straight Connector 83"/>
                <p:cNvCxnSpPr/>
                <p:nvPr/>
              </p:nvCxnSpPr>
              <p:spPr bwMode="auto">
                <a:xfrm>
                  <a:off x="4355976" y="2852936"/>
                  <a:ext cx="0" cy="432048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74" name="Rectangle 73"/>
              <p:cNvSpPr/>
              <p:nvPr/>
            </p:nvSpPr>
            <p:spPr bwMode="auto">
              <a:xfrm rot="19425699">
                <a:off x="5877364" y="830704"/>
                <a:ext cx="601539" cy="5344088"/>
              </a:xfrm>
              <a:prstGeom prst="rect">
                <a:avLst/>
              </a:prstGeom>
              <a:solidFill>
                <a:schemeClr val="bg1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1" name="Rectangle 70"/>
            <p:cNvSpPr/>
            <p:nvPr/>
          </p:nvSpPr>
          <p:spPr bwMode="auto">
            <a:xfrm>
              <a:off x="4355976" y="1124744"/>
              <a:ext cx="504056" cy="288032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cxnSp>
          <p:nvCxnSpPr>
            <p:cNvPr id="72" name="Straight Connector 71"/>
            <p:cNvCxnSpPr/>
            <p:nvPr/>
          </p:nvCxnSpPr>
          <p:spPr bwMode="auto">
            <a:xfrm flipH="1">
              <a:off x="5940152" y="2241349"/>
              <a:ext cx="4609" cy="1619699"/>
            </a:xfrm>
            <a:prstGeom prst="line">
              <a:avLst/>
            </a:prstGeom>
            <a:noFill/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4" name="TextBox 33"/>
          <p:cNvSpPr txBox="1"/>
          <p:nvPr/>
        </p:nvSpPr>
        <p:spPr>
          <a:xfrm>
            <a:off x="6552896" y="3234245"/>
            <a:ext cx="19075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0000"/>
                </a:solidFill>
              </a:rPr>
              <a:t>Subhalos</a:t>
            </a:r>
            <a:r>
              <a:rPr lang="en-US" sz="2000" dirty="0">
                <a:solidFill>
                  <a:srgbClr val="000000"/>
                </a:solidFill>
              </a:rPr>
              <a:t> in </a:t>
            </a:r>
            <a:r>
              <a:rPr lang="en-US" dirty="0">
                <a:solidFill>
                  <a:srgbClr val="FF0000"/>
                </a:solidFill>
              </a:rPr>
              <a:t>dark matter </a:t>
            </a:r>
            <a:r>
              <a:rPr lang="en-US" sz="2000" dirty="0">
                <a:solidFill>
                  <a:srgbClr val="000000"/>
                </a:solidFill>
              </a:rPr>
              <a:t>only LG </a:t>
            </a:r>
            <a:r>
              <a:rPr lang="en-US" sz="2000" dirty="0" err="1">
                <a:solidFill>
                  <a:srgbClr val="000000"/>
                </a:solidFill>
              </a:rPr>
              <a:t>sim</a:t>
            </a:r>
            <a:r>
              <a:rPr lang="en-US" sz="2000" dirty="0">
                <a:solidFill>
                  <a:srgbClr val="000000"/>
                </a:solidFill>
              </a:rPr>
              <a:t>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483209" y="2344325"/>
            <a:ext cx="32754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Satellite </a:t>
            </a:r>
            <a:r>
              <a:rPr lang="en-US" dirty="0" err="1">
                <a:solidFill>
                  <a:srgbClr val="FF0000"/>
                </a:solidFill>
              </a:rPr>
              <a:t>V</a:t>
            </a:r>
            <a:r>
              <a:rPr lang="en-US" baseline="-25000" dirty="0" err="1">
                <a:solidFill>
                  <a:srgbClr val="FF0000"/>
                </a:solidFill>
              </a:rPr>
              <a:t>max</a:t>
            </a:r>
            <a:r>
              <a:rPr lang="en-US" dirty="0">
                <a:solidFill>
                  <a:srgbClr val="FF0000"/>
                </a:solidFill>
              </a:rPr>
              <a:t> functions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732240" y="4725144"/>
            <a:ext cx="2241197" cy="432048"/>
            <a:chOff x="3231432" y="4653136"/>
            <a:chExt cx="2241197" cy="432048"/>
          </a:xfrm>
        </p:grpSpPr>
        <p:cxnSp>
          <p:nvCxnSpPr>
            <p:cNvPr id="11" name="Straight Arrow Connector 10"/>
            <p:cNvCxnSpPr/>
            <p:nvPr/>
          </p:nvCxnSpPr>
          <p:spPr bwMode="auto">
            <a:xfrm flipH="1">
              <a:off x="3231432" y="4941168"/>
              <a:ext cx="792088" cy="144016"/>
            </a:xfrm>
            <a:prstGeom prst="straightConnector1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10" name="TextBox 9"/>
            <p:cNvSpPr txBox="1"/>
            <p:nvPr/>
          </p:nvSpPr>
          <p:spPr>
            <a:xfrm>
              <a:off x="3735488" y="4653136"/>
              <a:ext cx="173714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Observed</a:t>
              </a:r>
            </a:p>
          </p:txBody>
        </p:sp>
      </p:grpSp>
      <p:cxnSp>
        <p:nvCxnSpPr>
          <p:cNvPr id="37" name="Straight Arrow Connector 36"/>
          <p:cNvCxnSpPr/>
          <p:nvPr/>
        </p:nvCxnSpPr>
        <p:spPr bwMode="auto">
          <a:xfrm flipH="1">
            <a:off x="5950799" y="3884046"/>
            <a:ext cx="841676" cy="63503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44" name="Group 43"/>
          <p:cNvGrpSpPr/>
          <p:nvPr/>
        </p:nvGrpSpPr>
        <p:grpSpPr>
          <a:xfrm>
            <a:off x="4283968" y="4077072"/>
            <a:ext cx="1398679" cy="1512168"/>
            <a:chOff x="4283968" y="3367164"/>
            <a:chExt cx="1398679" cy="1512168"/>
          </a:xfrm>
        </p:grpSpPr>
        <p:sp>
          <p:nvSpPr>
            <p:cNvPr id="45" name="TextBox 44"/>
            <p:cNvSpPr txBox="1"/>
            <p:nvPr/>
          </p:nvSpPr>
          <p:spPr>
            <a:xfrm>
              <a:off x="4283968" y="4233001"/>
              <a:ext cx="1398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  <a:buClr>
                  <a:srgbClr val="000000"/>
                </a:buClr>
                <a:buFontTx/>
                <a:buNone/>
              </a:pPr>
              <a:r>
                <a:rPr lang="en-US" sz="2000" dirty="0" err="1">
                  <a:solidFill>
                    <a:srgbClr val="000000"/>
                  </a:solidFill>
                </a:rPr>
                <a:t>Sats</a:t>
              </a:r>
              <a:r>
                <a:rPr lang="en-US" sz="2000" dirty="0">
                  <a:solidFill>
                    <a:srgbClr val="000000"/>
                  </a:solidFill>
                </a:rPr>
                <a:t> in </a:t>
              </a:r>
              <a:r>
                <a:rPr lang="en-US" dirty="0">
                  <a:solidFill>
                    <a:srgbClr val="FF0000"/>
                  </a:solidFill>
                </a:rPr>
                <a:t>gas </a:t>
              </a:r>
              <a:r>
                <a:rPr lang="en-US" dirty="0" err="1">
                  <a:solidFill>
                    <a:srgbClr val="FF0000"/>
                  </a:solidFill>
                </a:rPr>
                <a:t>sim</a:t>
              </a:r>
              <a:r>
                <a:rPr lang="en-US" dirty="0">
                  <a:solidFill>
                    <a:srgbClr val="FF0000"/>
                  </a:solidFill>
                </a:rPr>
                <a:t> 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46" name="Straight Arrow Connector 45"/>
            <p:cNvCxnSpPr/>
            <p:nvPr/>
          </p:nvCxnSpPr>
          <p:spPr bwMode="auto">
            <a:xfrm flipV="1">
              <a:off x="4932040" y="3367164"/>
              <a:ext cx="216024" cy="72008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677421389"/>
      </p:ext>
    </p:extLst>
  </p:cSld>
  <p:clrMapOvr>
    <a:masterClrMapping/>
  </p:clrMapOvr>
  <p:transition>
    <p:zoom/>
  </p:transition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>
            <a:alpha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bundance_matching_final_moster.png" descr="/Users/csf/text/till/bent_by_baryons/abundance_matching_final_moster.png"/>
          <p:cNvPicPr>
            <a:picLocks noChangeAspect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0000" y="1260000"/>
            <a:ext cx="5954573" cy="5069434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339752" y="260648"/>
            <a:ext cx="6552728" cy="55399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 err="1">
                <a:solidFill>
                  <a:srgbClr val="FF0000"/>
                </a:solidFill>
              </a:rPr>
              <a:t>M</a:t>
            </a:r>
            <a:r>
              <a:rPr lang="en-GB" sz="3600" baseline="-25000" dirty="0" err="1">
                <a:solidFill>
                  <a:srgbClr val="FF0000"/>
                </a:solidFill>
              </a:rPr>
              <a:t>star</a:t>
            </a:r>
            <a:r>
              <a:rPr lang="en-GB" sz="3600" dirty="0">
                <a:solidFill>
                  <a:srgbClr val="FF0000"/>
                </a:solidFill>
              </a:rPr>
              <a:t> – </a:t>
            </a:r>
            <a:r>
              <a:rPr lang="en-GB" sz="3600" dirty="0" err="1">
                <a:solidFill>
                  <a:srgbClr val="FF0000"/>
                </a:solidFill>
              </a:rPr>
              <a:t>M</a:t>
            </a:r>
            <a:r>
              <a:rPr lang="en-GB" sz="3600" baseline="-25000" dirty="0" err="1">
                <a:solidFill>
                  <a:srgbClr val="FF0000"/>
                </a:solidFill>
              </a:rPr>
              <a:t>halo</a:t>
            </a:r>
            <a:r>
              <a:rPr lang="en-GB" sz="3600" dirty="0">
                <a:solidFill>
                  <a:srgbClr val="FF0000"/>
                </a:solidFill>
              </a:rPr>
              <a:t> relation for dwarfs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300192" y="3861048"/>
            <a:ext cx="266429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Abundance matching (</a:t>
            </a:r>
            <a:r>
              <a:rPr lang="en-US" sz="2000" dirty="0" err="1">
                <a:solidFill>
                  <a:srgbClr val="008000"/>
                </a:solidFill>
              </a:rPr>
              <a:t>Moster</a:t>
            </a:r>
            <a:r>
              <a:rPr lang="en-US" sz="2000" dirty="0">
                <a:solidFill>
                  <a:srgbClr val="008000"/>
                </a:solidFill>
              </a:rPr>
              <a:t>+ </a:t>
            </a:r>
            <a:r>
              <a:rPr lang="uk-UA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13)</a:t>
            </a:r>
          </a:p>
        </p:txBody>
      </p:sp>
      <p:cxnSp>
        <p:nvCxnSpPr>
          <p:cNvPr id="7" name="Curved Connector 6"/>
          <p:cNvCxnSpPr/>
          <p:nvPr/>
        </p:nvCxnSpPr>
        <p:spPr bwMode="auto">
          <a:xfrm rot="16200000" flipV="1">
            <a:off x="7236296" y="3140968"/>
            <a:ext cx="1080120" cy="504056"/>
          </a:xfrm>
          <a:prstGeom prst="curvedConnector3">
            <a:avLst>
              <a:gd name="adj1" fmla="val 50000"/>
            </a:avLst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" name="TextBox 12"/>
          <p:cNvSpPr txBox="1"/>
          <p:nvPr/>
        </p:nvSpPr>
        <p:spPr>
          <a:xfrm>
            <a:off x="611560" y="1628800"/>
            <a:ext cx="17695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GB" dirty="0" err="1">
                <a:solidFill>
                  <a:srgbClr val="000000"/>
                </a:solidFill>
              </a:rPr>
              <a:t>M</a:t>
            </a:r>
            <a:r>
              <a:rPr lang="en-GB" baseline="-25000" dirty="0" err="1">
                <a:solidFill>
                  <a:srgbClr val="000000"/>
                </a:solidFill>
              </a:rPr>
              <a:t>star</a:t>
            </a:r>
            <a:r>
              <a:rPr lang="en-GB" dirty="0">
                <a:solidFill>
                  <a:srgbClr val="000000"/>
                </a:solidFill>
              </a:rPr>
              <a:t> – </a:t>
            </a:r>
            <a:r>
              <a:rPr lang="en-GB" dirty="0" err="1">
                <a:solidFill>
                  <a:srgbClr val="000000"/>
                </a:solidFill>
              </a:rPr>
              <a:t>M</a:t>
            </a:r>
            <a:r>
              <a:rPr lang="en-GB" baseline="-25000" dirty="0" err="1">
                <a:solidFill>
                  <a:srgbClr val="000000"/>
                </a:solidFill>
              </a:rPr>
              <a:t>halo</a:t>
            </a:r>
            <a:r>
              <a:rPr lang="en-GB" dirty="0">
                <a:solidFill>
                  <a:srgbClr val="000000"/>
                </a:solidFill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0" y="2372688"/>
            <a:ext cx="3240360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Dwarf </a:t>
            </a:r>
            <a:r>
              <a:rPr lang="en-US" dirty="0" err="1">
                <a:solidFill>
                  <a:srgbClr val="000000"/>
                </a:solidFill>
              </a:rPr>
              <a:t>spheroidals</a:t>
            </a:r>
            <a:r>
              <a:rPr lang="en-US" dirty="0">
                <a:solidFill>
                  <a:srgbClr val="000000"/>
                </a:solidFill>
              </a:rPr>
              <a:t> in MW and M31 + dwarf irregulars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23528" y="6237312"/>
            <a:ext cx="2742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Sawala</a:t>
            </a:r>
            <a:r>
              <a:rPr lang="en-US" dirty="0">
                <a:solidFill>
                  <a:srgbClr val="000000"/>
                </a:solidFill>
              </a:rPr>
              <a:t>, CSF + ‘15</a:t>
            </a:r>
          </a:p>
        </p:txBody>
      </p:sp>
    </p:spTree>
    <p:extLst>
      <p:ext uri="{BB962C8B-B14F-4D97-AF65-F5344CB8AC3E}">
        <p14:creationId xmlns:p14="http://schemas.microsoft.com/office/powerpoint/2010/main" val="3571099354"/>
      </p:ext>
    </p:extLst>
  </p:cSld>
  <p:clrMapOvr>
    <a:masterClrMapping/>
  </p:clrMapOvr>
  <p:transition>
    <p:zoom/>
  </p:transition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>
            <a:alpha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abundance_matching_final_moster_data.png" descr="/Users/csf/text/till/bent_by_baryons/abundance_matching_final_moster_data.png"/>
          <p:cNvPicPr>
            <a:picLocks noChangeAspect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0000" y="1260000"/>
            <a:ext cx="5954573" cy="5069434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339752" y="260648"/>
            <a:ext cx="6552728" cy="55399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 err="1">
                <a:solidFill>
                  <a:srgbClr val="FF0000"/>
                </a:solidFill>
              </a:rPr>
              <a:t>M</a:t>
            </a:r>
            <a:r>
              <a:rPr lang="en-GB" sz="3600" baseline="-25000" dirty="0" err="1">
                <a:solidFill>
                  <a:srgbClr val="FF0000"/>
                </a:solidFill>
              </a:rPr>
              <a:t>star</a:t>
            </a:r>
            <a:r>
              <a:rPr lang="en-GB" sz="3600" dirty="0">
                <a:solidFill>
                  <a:srgbClr val="FF0000"/>
                </a:solidFill>
              </a:rPr>
              <a:t> – </a:t>
            </a:r>
            <a:r>
              <a:rPr lang="en-GB" sz="3600" dirty="0" err="1">
                <a:solidFill>
                  <a:srgbClr val="FF0000"/>
                </a:solidFill>
              </a:rPr>
              <a:t>M</a:t>
            </a:r>
            <a:r>
              <a:rPr lang="en-GB" sz="3600" baseline="-25000" dirty="0" err="1">
                <a:solidFill>
                  <a:srgbClr val="FF0000"/>
                </a:solidFill>
              </a:rPr>
              <a:t>halo</a:t>
            </a:r>
            <a:r>
              <a:rPr lang="en-GB" sz="3600" dirty="0">
                <a:solidFill>
                  <a:srgbClr val="FF0000"/>
                </a:solidFill>
              </a:rPr>
              <a:t> relation for dwarfs</a:t>
            </a:r>
          </a:p>
        </p:txBody>
      </p:sp>
      <p:cxnSp>
        <p:nvCxnSpPr>
          <p:cNvPr id="7" name="Curved Connector 6"/>
          <p:cNvCxnSpPr/>
          <p:nvPr/>
        </p:nvCxnSpPr>
        <p:spPr bwMode="auto">
          <a:xfrm rot="16200000" flipV="1">
            <a:off x="7236296" y="3140968"/>
            <a:ext cx="1080120" cy="504056"/>
          </a:xfrm>
          <a:prstGeom prst="curvedConnector3">
            <a:avLst>
              <a:gd name="adj1" fmla="val 50000"/>
            </a:avLst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" name="TextBox 12"/>
          <p:cNvSpPr txBox="1"/>
          <p:nvPr/>
        </p:nvSpPr>
        <p:spPr>
          <a:xfrm>
            <a:off x="611560" y="1628800"/>
            <a:ext cx="17695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GB" dirty="0" err="1">
                <a:solidFill>
                  <a:srgbClr val="000000"/>
                </a:solidFill>
              </a:rPr>
              <a:t>M</a:t>
            </a:r>
            <a:r>
              <a:rPr lang="en-GB" baseline="-25000" dirty="0" err="1">
                <a:solidFill>
                  <a:srgbClr val="000000"/>
                </a:solidFill>
              </a:rPr>
              <a:t>star</a:t>
            </a:r>
            <a:r>
              <a:rPr lang="en-GB" dirty="0">
                <a:solidFill>
                  <a:srgbClr val="000000"/>
                </a:solidFill>
              </a:rPr>
              <a:t> – </a:t>
            </a:r>
            <a:r>
              <a:rPr lang="en-GB" dirty="0" err="1">
                <a:solidFill>
                  <a:srgbClr val="000000"/>
                </a:solidFill>
              </a:rPr>
              <a:t>M</a:t>
            </a:r>
            <a:r>
              <a:rPr lang="en-GB" baseline="-25000" dirty="0" err="1">
                <a:solidFill>
                  <a:srgbClr val="000000"/>
                </a:solidFill>
              </a:rPr>
              <a:t>halo</a:t>
            </a:r>
            <a:r>
              <a:rPr lang="en-GB" dirty="0">
                <a:solidFill>
                  <a:srgbClr val="000000"/>
                </a:solidFill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0" y="2372688"/>
            <a:ext cx="3240360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Dwarf </a:t>
            </a:r>
            <a:r>
              <a:rPr lang="en-US" dirty="0" err="1">
                <a:solidFill>
                  <a:srgbClr val="000000"/>
                </a:solidFill>
              </a:rPr>
              <a:t>spheroidals</a:t>
            </a:r>
            <a:r>
              <a:rPr lang="en-US" dirty="0">
                <a:solidFill>
                  <a:srgbClr val="000000"/>
                </a:solidFill>
              </a:rPr>
              <a:t> in MW and M31 + dwarf irregulars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23528" y="6237312"/>
            <a:ext cx="2742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Sawala</a:t>
            </a:r>
            <a:r>
              <a:rPr lang="en-US" dirty="0">
                <a:solidFill>
                  <a:srgbClr val="000000"/>
                </a:solidFill>
              </a:rPr>
              <a:t>, CSF + ‘15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6804248" y="4221088"/>
            <a:ext cx="1944216" cy="216024"/>
          </a:xfrm>
          <a:prstGeom prst="rect">
            <a:avLst/>
          </a:prstGeom>
          <a:solidFill>
            <a:schemeClr val="bg1"/>
          </a:solidFill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300192" y="3861048"/>
            <a:ext cx="266429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Abundance matching (</a:t>
            </a:r>
            <a:r>
              <a:rPr lang="en-US" sz="2000" dirty="0" err="1">
                <a:solidFill>
                  <a:srgbClr val="008000"/>
                </a:solidFill>
              </a:rPr>
              <a:t>Moster</a:t>
            </a:r>
            <a:r>
              <a:rPr lang="en-US" sz="2000" dirty="0">
                <a:solidFill>
                  <a:srgbClr val="008000"/>
                </a:solidFill>
              </a:rPr>
              <a:t>+ </a:t>
            </a:r>
            <a:r>
              <a:rPr lang="uk-UA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23528" y="3933056"/>
            <a:ext cx="24387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800000"/>
                </a:solidFill>
              </a:rPr>
              <a:t>Apostle galaxies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67245" y="5517232"/>
            <a:ext cx="26205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800000"/>
                </a:solidFill>
              </a:rPr>
              <a:t>“Bent by baryons”</a:t>
            </a:r>
          </a:p>
        </p:txBody>
      </p:sp>
      <p:sp>
        <p:nvSpPr>
          <p:cNvPr id="8" name="TextBox 7"/>
          <p:cNvSpPr txBox="1"/>
          <p:nvPr/>
        </p:nvSpPr>
        <p:spPr>
          <a:xfrm rot="2109521">
            <a:off x="1037432" y="3401520"/>
            <a:ext cx="8823682" cy="523220"/>
          </a:xfrm>
          <a:prstGeom prst="rect">
            <a:avLst/>
          </a:prstGeom>
          <a:solidFill>
            <a:srgbClr val="FACC28">
              <a:alpha val="90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FF0000"/>
                </a:solidFill>
              </a:rPr>
              <a:t>Abundance matching does NOT work for </a:t>
            </a:r>
            <a:r>
              <a:rPr lang="en-US" sz="2800" dirty="0" err="1">
                <a:solidFill>
                  <a:srgbClr val="FF0000"/>
                </a:solidFill>
              </a:rPr>
              <a:t>M</a:t>
            </a:r>
            <a:r>
              <a:rPr lang="en-US" sz="2800" baseline="-25000" dirty="0" err="1">
                <a:solidFill>
                  <a:srgbClr val="FF0000"/>
                </a:solidFill>
              </a:rPr>
              <a:t>halo</a:t>
            </a:r>
            <a:r>
              <a:rPr lang="en-US" sz="2800" dirty="0">
                <a:solidFill>
                  <a:srgbClr val="FF0000"/>
                </a:solidFill>
              </a:rPr>
              <a:t>&lt;10</a:t>
            </a:r>
            <a:r>
              <a:rPr lang="en-US" sz="2800" baseline="30000" dirty="0">
                <a:solidFill>
                  <a:srgbClr val="FF0000"/>
                </a:solidFill>
              </a:rPr>
              <a:t>10</a:t>
            </a:r>
            <a:r>
              <a:rPr lang="en-US" sz="2800" dirty="0">
                <a:solidFill>
                  <a:srgbClr val="FF0000"/>
                </a:solidFill>
              </a:rPr>
              <a:t>M</a:t>
            </a:r>
            <a:r>
              <a:rPr lang="en-US" sz="2800" baseline="-25000" dirty="0">
                <a:solidFill>
                  <a:srgbClr val="FF0000"/>
                </a:solidFill>
              </a:rPr>
              <a:t>o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85435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>
            <a:alpha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abundance_matching_final_thick.png" descr="/Users/csf/text/till/bent_by_baryons/abundance_matching_final_thick.png"/>
          <p:cNvPicPr>
            <a:picLocks noChangeAspect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0000" y="1260000"/>
            <a:ext cx="5954573" cy="5069434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339752" y="260648"/>
            <a:ext cx="6552728" cy="55399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 err="1">
                <a:solidFill>
                  <a:srgbClr val="FF0000"/>
                </a:solidFill>
              </a:rPr>
              <a:t>M</a:t>
            </a:r>
            <a:r>
              <a:rPr lang="en-GB" sz="3600" baseline="-25000" dirty="0" err="1">
                <a:solidFill>
                  <a:srgbClr val="FF0000"/>
                </a:solidFill>
              </a:rPr>
              <a:t>star</a:t>
            </a:r>
            <a:r>
              <a:rPr lang="en-GB" sz="3600" dirty="0">
                <a:solidFill>
                  <a:srgbClr val="FF0000"/>
                </a:solidFill>
              </a:rPr>
              <a:t> – </a:t>
            </a:r>
            <a:r>
              <a:rPr lang="en-GB" sz="3600" dirty="0" err="1">
                <a:solidFill>
                  <a:srgbClr val="FF0000"/>
                </a:solidFill>
              </a:rPr>
              <a:t>M</a:t>
            </a:r>
            <a:r>
              <a:rPr lang="en-GB" sz="3600" baseline="-25000" dirty="0" err="1">
                <a:solidFill>
                  <a:srgbClr val="FF0000"/>
                </a:solidFill>
              </a:rPr>
              <a:t>halo</a:t>
            </a:r>
            <a:r>
              <a:rPr lang="en-GB" sz="3600" dirty="0">
                <a:solidFill>
                  <a:srgbClr val="FF0000"/>
                </a:solidFill>
              </a:rPr>
              <a:t> relation for dwarfs</a:t>
            </a:r>
          </a:p>
        </p:txBody>
      </p:sp>
      <p:cxnSp>
        <p:nvCxnSpPr>
          <p:cNvPr id="7" name="Curved Connector 6"/>
          <p:cNvCxnSpPr/>
          <p:nvPr/>
        </p:nvCxnSpPr>
        <p:spPr bwMode="auto">
          <a:xfrm rot="16200000" flipV="1">
            <a:off x="7236296" y="3140968"/>
            <a:ext cx="1080120" cy="504056"/>
          </a:xfrm>
          <a:prstGeom prst="curvedConnector3">
            <a:avLst>
              <a:gd name="adj1" fmla="val 50000"/>
            </a:avLst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" name="TextBox 12"/>
          <p:cNvSpPr txBox="1"/>
          <p:nvPr/>
        </p:nvSpPr>
        <p:spPr>
          <a:xfrm>
            <a:off x="611560" y="1628800"/>
            <a:ext cx="17695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GB" dirty="0" err="1">
                <a:solidFill>
                  <a:srgbClr val="000000"/>
                </a:solidFill>
              </a:rPr>
              <a:t>M</a:t>
            </a:r>
            <a:r>
              <a:rPr lang="en-GB" baseline="-25000" dirty="0" err="1">
                <a:solidFill>
                  <a:srgbClr val="000000"/>
                </a:solidFill>
              </a:rPr>
              <a:t>star</a:t>
            </a:r>
            <a:r>
              <a:rPr lang="en-GB" dirty="0">
                <a:solidFill>
                  <a:srgbClr val="000000"/>
                </a:solidFill>
              </a:rPr>
              <a:t> – </a:t>
            </a:r>
            <a:r>
              <a:rPr lang="en-GB" dirty="0" err="1">
                <a:solidFill>
                  <a:srgbClr val="000000"/>
                </a:solidFill>
              </a:rPr>
              <a:t>M</a:t>
            </a:r>
            <a:r>
              <a:rPr lang="en-GB" baseline="-25000" dirty="0" err="1">
                <a:solidFill>
                  <a:srgbClr val="000000"/>
                </a:solidFill>
              </a:rPr>
              <a:t>halo</a:t>
            </a:r>
            <a:r>
              <a:rPr lang="en-GB" dirty="0">
                <a:solidFill>
                  <a:srgbClr val="000000"/>
                </a:solidFill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0" y="2372688"/>
            <a:ext cx="3240360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Dwarf </a:t>
            </a:r>
            <a:r>
              <a:rPr lang="en-US" dirty="0" err="1">
                <a:solidFill>
                  <a:srgbClr val="000000"/>
                </a:solidFill>
              </a:rPr>
              <a:t>spheroidals</a:t>
            </a:r>
            <a:r>
              <a:rPr lang="en-US" dirty="0">
                <a:solidFill>
                  <a:srgbClr val="000000"/>
                </a:solidFill>
              </a:rPr>
              <a:t> in MW and M31 + dwarf irregulars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23528" y="6237312"/>
            <a:ext cx="2742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Sawala</a:t>
            </a:r>
            <a:r>
              <a:rPr lang="en-US" dirty="0">
                <a:solidFill>
                  <a:srgbClr val="000000"/>
                </a:solidFill>
              </a:rPr>
              <a:t>, CSF + ‘15</a:t>
            </a:r>
          </a:p>
        </p:txBody>
      </p:sp>
      <p:sp>
        <p:nvSpPr>
          <p:cNvPr id="10" name="Rectangle 9"/>
          <p:cNvSpPr/>
          <p:nvPr/>
        </p:nvSpPr>
        <p:spPr bwMode="auto">
          <a:xfrm>
            <a:off x="6804248" y="4221088"/>
            <a:ext cx="1944216" cy="216024"/>
          </a:xfrm>
          <a:prstGeom prst="rect">
            <a:avLst/>
          </a:prstGeom>
          <a:solidFill>
            <a:schemeClr val="bg1"/>
          </a:solidFill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300192" y="3861048"/>
            <a:ext cx="266429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Abundance matching (</a:t>
            </a:r>
            <a:r>
              <a:rPr lang="en-US" sz="2000" dirty="0" err="1">
                <a:solidFill>
                  <a:srgbClr val="008000"/>
                </a:solidFill>
              </a:rPr>
              <a:t>Moster</a:t>
            </a:r>
            <a:r>
              <a:rPr lang="en-US" sz="2000" dirty="0">
                <a:solidFill>
                  <a:srgbClr val="008000"/>
                </a:solidFill>
              </a:rPr>
              <a:t>+ </a:t>
            </a:r>
            <a:r>
              <a:rPr lang="uk-UA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67245" y="5517232"/>
            <a:ext cx="26205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800000"/>
                </a:solidFill>
              </a:rPr>
              <a:t>“Bent by baryons”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23528" y="3933056"/>
            <a:ext cx="24387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800000"/>
                </a:solidFill>
              </a:rPr>
              <a:t>Apostle galaxies </a:t>
            </a:r>
          </a:p>
        </p:txBody>
      </p:sp>
    </p:spTree>
    <p:extLst>
      <p:ext uri="{BB962C8B-B14F-4D97-AF65-F5344CB8AC3E}">
        <p14:creationId xmlns:p14="http://schemas.microsoft.com/office/powerpoint/2010/main" val="66268706"/>
      </p:ext>
    </p:extLst>
  </p:cSld>
  <p:clrMapOvr>
    <a:masterClrMapping/>
  </p:clrMapOvr>
  <p:transition>
    <p:zoom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galaxies_crop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4250" y="0"/>
            <a:ext cx="6858000" cy="685800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034211" y="5422186"/>
            <a:ext cx="71097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Far fewer satellite galaxies than CDM halos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0" y="125413"/>
            <a:ext cx="2206625" cy="4277919"/>
            <a:chOff x="0" y="125413"/>
            <a:chExt cx="2206625" cy="4277919"/>
          </a:xfrm>
        </p:grpSpPr>
        <p:sp>
          <p:nvSpPr>
            <p:cNvPr id="12" name="Text Box 2"/>
            <p:cNvSpPr txBox="1">
              <a:spLocks noChangeArrowheads="1"/>
            </p:cNvSpPr>
            <p:nvPr/>
          </p:nvSpPr>
          <p:spPr bwMode="auto">
            <a:xfrm>
              <a:off x="0" y="1790700"/>
              <a:ext cx="2190750" cy="1969770"/>
            </a:xfrm>
            <a:prstGeom prst="rect">
              <a:avLst/>
            </a:prstGeom>
            <a:solidFill>
              <a:srgbClr val="FFCC00"/>
            </a:solidFill>
            <a:ln w="2857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>
              <a:lvl1pPr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spcBef>
                  <a:spcPct val="0"/>
                </a:spcBef>
                <a:buClr>
                  <a:srgbClr val="000000"/>
                </a:buClr>
                <a:buSzTx/>
                <a:buFont typeface="StarBats" charset="0"/>
                <a:buNone/>
              </a:pPr>
              <a:r>
                <a:rPr lang="en-GB" sz="3200" dirty="0">
                  <a:solidFill>
                    <a:srgbClr val="FF0000"/>
                  </a:solidFill>
                </a:rPr>
                <a:t>APOSTLE EAGLE full hydro simulations</a:t>
              </a:r>
            </a:p>
          </p:txBody>
        </p:sp>
        <p:sp>
          <p:nvSpPr>
            <p:cNvPr id="13" name="Text Box 2"/>
            <p:cNvSpPr txBox="1">
              <a:spLocks noChangeArrowheads="1"/>
            </p:cNvSpPr>
            <p:nvPr/>
          </p:nvSpPr>
          <p:spPr bwMode="auto">
            <a:xfrm>
              <a:off x="31750" y="3972445"/>
              <a:ext cx="2174875" cy="430887"/>
            </a:xfrm>
            <a:prstGeom prst="rect">
              <a:avLst/>
            </a:prstGeom>
            <a:solidFill>
              <a:srgbClr val="FFCC00"/>
            </a:solidFill>
            <a:ln w="2857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>
              <a:lvl1pPr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spcBef>
                  <a:spcPct val="0"/>
                </a:spcBef>
                <a:buClr>
                  <a:srgbClr val="000000"/>
                </a:buClr>
                <a:buSzTx/>
                <a:buFont typeface="StarBats" charset="0"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Local Group</a:t>
              </a:r>
            </a:p>
          </p:txBody>
        </p:sp>
        <p:pic>
          <p:nvPicPr>
            <p:cNvPr id="14" name="Picture 3" descr="logo_virgo"/>
            <p:cNvPicPr>
              <a:picLocks noChangeAspect="1" noChangeArrowheads="1"/>
            </p:cNvPicPr>
            <p:nvPr/>
          </p:nvPicPr>
          <p:blipFill>
            <a:blip r:embed="rId4"/>
            <a:srcRect b="17460"/>
            <a:stretch>
              <a:fillRect/>
            </a:stretch>
          </p:blipFill>
          <p:spPr bwMode="auto">
            <a:xfrm>
              <a:off x="234950" y="125413"/>
              <a:ext cx="1795463" cy="776287"/>
            </a:xfrm>
            <a:prstGeom prst="rect">
              <a:avLst/>
            </a:prstGeom>
            <a:noFill/>
            <a:effectLst>
              <a:outerShdw blurRad="63500" dist="107763" dir="2700000" algn="ctr" rotWithShape="0">
                <a:srgbClr val="000000">
                  <a:alpha val="74998"/>
                </a:srgbClr>
              </a:outerShdw>
            </a:effectLst>
          </p:spPr>
        </p:pic>
      </p:grpSp>
      <p:sp>
        <p:nvSpPr>
          <p:cNvPr id="16" name="Text Box 2"/>
          <p:cNvSpPr txBox="1">
            <a:spLocks noChangeArrowheads="1"/>
          </p:cNvSpPr>
          <p:nvPr/>
        </p:nvSpPr>
        <p:spPr bwMode="auto">
          <a:xfrm>
            <a:off x="2094299" y="0"/>
            <a:ext cx="1669932" cy="430887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FFFFFF"/>
                </a:solidFill>
              </a:rPr>
              <a:t>Stars</a:t>
            </a:r>
          </a:p>
        </p:txBody>
      </p:sp>
      <p:sp>
        <p:nvSpPr>
          <p:cNvPr id="15" name="Text Box 2"/>
          <p:cNvSpPr txBox="1">
            <a:spLocks noChangeArrowheads="1"/>
          </p:cNvSpPr>
          <p:nvPr/>
        </p:nvSpPr>
        <p:spPr bwMode="auto">
          <a:xfrm>
            <a:off x="410840" y="4798313"/>
            <a:ext cx="1136824" cy="430887"/>
          </a:xfrm>
          <a:prstGeom prst="rect">
            <a:avLst/>
          </a:prstGeom>
          <a:solidFill>
            <a:srgbClr val="FFCC00"/>
          </a:solidFill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FF0000"/>
                </a:solidFill>
              </a:rPr>
              <a:t>Stars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1A99733-BDD9-0F4B-84F8-841ACD84E09C}"/>
              </a:ext>
            </a:extLst>
          </p:cNvPr>
          <p:cNvSpPr txBox="1"/>
          <p:nvPr/>
        </p:nvSpPr>
        <p:spPr>
          <a:xfrm>
            <a:off x="-108520" y="5877272"/>
            <a:ext cx="22322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FFFFFF"/>
                </a:solidFill>
              </a:rPr>
              <a:t>Sawala</a:t>
            </a:r>
            <a:r>
              <a:rPr lang="en-US" dirty="0">
                <a:solidFill>
                  <a:srgbClr val="FFFFFF"/>
                </a:solidFill>
              </a:rPr>
              <a:t>, CSF et al ‘16</a:t>
            </a:r>
          </a:p>
        </p:txBody>
      </p:sp>
    </p:spTree>
    <p:extLst>
      <p:ext uri="{BB962C8B-B14F-4D97-AF65-F5344CB8AC3E}">
        <p14:creationId xmlns:p14="http://schemas.microsoft.com/office/powerpoint/2010/main" val="350982995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AutoShape 2"/>
          <p:cNvSpPr>
            <a:spLocks noChangeArrowheads="1"/>
          </p:cNvSpPr>
          <p:nvPr/>
        </p:nvSpPr>
        <p:spPr bwMode="auto">
          <a:xfrm>
            <a:off x="1857375" y="1014413"/>
            <a:ext cx="976313" cy="485775"/>
          </a:xfrm>
          <a:prstGeom prst="rightArrow">
            <a:avLst>
              <a:gd name="adj1" fmla="val 50000"/>
              <a:gd name="adj2" fmla="val 50245"/>
            </a:avLst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>
              <a:solidFill>
                <a:srgbClr val="FF0000"/>
              </a:solidFill>
              <a:latin typeface="Symbol" charset="0"/>
            </a:endParaRPr>
          </a:p>
        </p:txBody>
      </p:sp>
      <p:sp>
        <p:nvSpPr>
          <p:cNvPr id="185347" name="Rectangle 3"/>
          <p:cNvSpPr>
            <a:spLocks noChangeArrowheads="1"/>
          </p:cNvSpPr>
          <p:nvPr/>
        </p:nvSpPr>
        <p:spPr bwMode="auto">
          <a:xfrm>
            <a:off x="1043608" y="3546881"/>
            <a:ext cx="720080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No </a:t>
            </a:r>
            <a:r>
              <a:rPr lang="en-US" sz="3600" dirty="0">
                <a:solidFill>
                  <a:srgbClr val="000000"/>
                </a:solidFill>
              </a:rPr>
              <a:t>too-big-to-fail </a:t>
            </a:r>
            <a:r>
              <a:rPr lang="en-US" sz="3600" dirty="0">
                <a:solidFill>
                  <a:srgbClr val="DE0A0D"/>
                </a:solidFill>
              </a:rPr>
              <a:t>problem in </a:t>
            </a:r>
            <a:r>
              <a:rPr lang="en-US" sz="3600" dirty="0">
                <a:solidFill>
                  <a:srgbClr val="000000"/>
                </a:solidFill>
              </a:rPr>
              <a:t>CDM</a:t>
            </a:r>
            <a:r>
              <a:rPr lang="en-US" sz="3600" dirty="0">
                <a:solidFill>
                  <a:srgbClr val="DE0A0D"/>
                </a:solidFill>
              </a:rPr>
              <a:t> similar </a:t>
            </a:r>
            <a:r>
              <a:rPr lang="en-US" sz="3600" dirty="0">
                <a:solidFill>
                  <a:srgbClr val="000000"/>
                </a:solidFill>
              </a:rPr>
              <a:t>result for WDM</a:t>
            </a:r>
            <a:endParaRPr lang="en-US" sz="3600" dirty="0">
              <a:solidFill>
                <a:srgbClr val="DE0A0D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611560" y="1148551"/>
            <a:ext cx="6992101" cy="2208441"/>
            <a:chOff x="611560" y="1148551"/>
            <a:chExt cx="6992101" cy="2208441"/>
          </a:xfrm>
        </p:grpSpPr>
        <p:sp>
          <p:nvSpPr>
            <p:cNvPr id="6" name="TextBox 5"/>
            <p:cNvSpPr txBox="1"/>
            <p:nvPr/>
          </p:nvSpPr>
          <p:spPr>
            <a:xfrm>
              <a:off x="611560" y="2587551"/>
              <a:ext cx="92845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</a:pPr>
              <a:r>
                <a:rPr lang="en-US" sz="4400" dirty="0">
                  <a:solidFill>
                    <a:srgbClr val="FF0000"/>
                  </a:solidFill>
                  <a:sym typeface="Wingdings"/>
                </a:rPr>
                <a:t></a:t>
              </a:r>
              <a:endParaRPr lang="en-US" sz="4400" dirty="0">
                <a:solidFill>
                  <a:srgbClr val="FF0000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547664" y="1148551"/>
              <a:ext cx="6055997" cy="1200329"/>
            </a:xfrm>
            <a:prstGeom prst="rect">
              <a:avLst/>
            </a:prstGeom>
            <a:solidFill>
              <a:srgbClr val="EC7CBC"/>
            </a:solidFill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600" dirty="0">
                  <a:solidFill>
                    <a:srgbClr val="000000"/>
                  </a:solidFill>
                </a:rPr>
                <a:t>When “baryon effects” are taken into account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474827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5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7" grpId="0" animBg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55871" y="241300"/>
            <a:ext cx="6408554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Four problems on small scales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85295" y="1644693"/>
            <a:ext cx="7472474" cy="3357483"/>
            <a:chOff x="285295" y="1644693"/>
            <a:chExt cx="7472474" cy="3357483"/>
          </a:xfrm>
        </p:grpSpPr>
        <p:sp>
          <p:nvSpPr>
            <p:cNvPr id="5" name="TextBox 4"/>
            <p:cNvSpPr txBox="1"/>
            <p:nvPr/>
          </p:nvSpPr>
          <p:spPr>
            <a:xfrm>
              <a:off x="1994653" y="2539964"/>
              <a:ext cx="5763116" cy="24622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“missing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“too-big-to-fail”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“plane of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“core-cusp” problem </a:t>
              </a:r>
            </a:p>
          </p:txBody>
        </p:sp>
        <p:sp>
          <p:nvSpPr>
            <p:cNvPr id="8" name="Text Box 2"/>
            <p:cNvSpPr txBox="1">
              <a:spLocks noChangeArrowheads="1"/>
            </p:cNvSpPr>
            <p:nvPr/>
          </p:nvSpPr>
          <p:spPr bwMode="auto">
            <a:xfrm>
              <a:off x="285295" y="1644693"/>
              <a:ext cx="5266815" cy="523220"/>
            </a:xfrm>
            <a:prstGeom prst="rect">
              <a:avLst/>
            </a:prstGeom>
            <a:solidFill>
              <a:srgbClr val="FFCC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Traditionally ascribed to CDM:</a:t>
              </a:r>
              <a:endParaRPr lang="en-GB" sz="2800" dirty="0">
                <a:solidFill>
                  <a:srgbClr val="FF0000"/>
                </a:solidFill>
                <a:cs typeface="Symbol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691680" y="2492896"/>
            <a:ext cx="6336704" cy="720080"/>
            <a:chOff x="1691680" y="2492896"/>
            <a:chExt cx="6336704" cy="720080"/>
          </a:xfrm>
        </p:grpSpPr>
        <p:cxnSp>
          <p:nvCxnSpPr>
            <p:cNvPr id="6" name="Straight Connector 5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0" name="Group 9"/>
          <p:cNvGrpSpPr/>
          <p:nvPr/>
        </p:nvGrpSpPr>
        <p:grpSpPr>
          <a:xfrm>
            <a:off x="1844080" y="3140968"/>
            <a:ext cx="6336704" cy="720080"/>
            <a:chOff x="1691680" y="2492896"/>
            <a:chExt cx="6336704" cy="720080"/>
          </a:xfrm>
        </p:grpSpPr>
        <p:cxnSp>
          <p:nvCxnSpPr>
            <p:cNvPr id="11" name="Straight Connector 10"/>
            <p:cNvCxnSpPr/>
            <p:nvPr/>
          </p:nvCxnSpPr>
          <p:spPr bwMode="auto">
            <a:xfrm>
              <a:off x="1691680" y="2492896"/>
              <a:ext cx="6336704" cy="72008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Connector 11"/>
            <p:cNvCxnSpPr/>
            <p:nvPr/>
          </p:nvCxnSpPr>
          <p:spPr bwMode="auto">
            <a:xfrm flipV="1">
              <a:off x="1691680" y="2492896"/>
              <a:ext cx="6264696" cy="64807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113468302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munch_scream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1534" y="0"/>
            <a:ext cx="5414962" cy="681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-108520" y="1628800"/>
            <a:ext cx="38164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All we have achieved by counting satellite galaxies is to rule out a few WDM models!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0800" y="3789040"/>
            <a:ext cx="3240360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Does the inner structure of satellites help?</a:t>
            </a:r>
          </a:p>
        </p:txBody>
      </p:sp>
    </p:spTree>
    <p:extLst>
      <p:ext uri="{BB962C8B-B14F-4D97-AF65-F5344CB8AC3E}">
        <p14:creationId xmlns:p14="http://schemas.microsoft.com/office/powerpoint/2010/main" val="300478756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6" name="Rectangle 18"/>
          <p:cNvSpPr>
            <a:spLocks noChangeArrowheads="1"/>
          </p:cNvSpPr>
          <p:nvPr/>
        </p:nvSpPr>
        <p:spPr bwMode="auto">
          <a:xfrm>
            <a:off x="5441950" y="6427788"/>
            <a:ext cx="3702050" cy="430212"/>
          </a:xfrm>
          <a:prstGeom prst="rect">
            <a:avLst/>
          </a:prstGeom>
          <a:solidFill>
            <a:srgbClr val="BBF3F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10597" name="Text Box 2"/>
          <p:cNvSpPr txBox="1">
            <a:spLocks noChangeArrowheads="1"/>
          </p:cNvSpPr>
          <p:nvPr/>
        </p:nvSpPr>
        <p:spPr bwMode="auto">
          <a:xfrm>
            <a:off x="2266950" y="174625"/>
            <a:ext cx="6457950" cy="109855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buClrTx/>
              <a:buSzTx/>
              <a:buFontTx/>
              <a:buNone/>
            </a:pPr>
            <a:r>
              <a:rPr lang="en-GB" sz="3600">
                <a:solidFill>
                  <a:srgbClr val="FF0000"/>
                </a:solidFill>
              </a:rPr>
              <a:t>Indirect CDM detection through annihilation radiation</a:t>
            </a:r>
          </a:p>
        </p:txBody>
      </p:sp>
      <p:sp>
        <p:nvSpPr>
          <p:cNvPr id="110598" name="Rectangle 3"/>
          <p:cNvSpPr>
            <a:spLocks noChangeArrowheads="1"/>
          </p:cNvSpPr>
          <p:nvPr/>
        </p:nvSpPr>
        <p:spPr bwMode="auto">
          <a:xfrm>
            <a:off x="558800" y="5122863"/>
            <a:ext cx="699293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>
                <a:solidFill>
                  <a:srgbClr val="FF0000"/>
                </a:solidFill>
                <a:sym typeface="Symbol" charset="0"/>
              </a:rPr>
              <a:t></a:t>
            </a:r>
            <a:r>
              <a:rPr lang="en-US">
                <a:solidFill>
                  <a:srgbClr val="000000"/>
                </a:solidFill>
              </a:rPr>
              <a:t> Theoretical expectation requires knowing </a:t>
            </a:r>
            <a:r>
              <a:rPr lang="en-GB" sz="2500">
                <a:solidFill>
                  <a:srgbClr val="FF0000"/>
                </a:solidFill>
                <a:latin typeface="Symbol" charset="0"/>
                <a:cs typeface="OpenSymbol" charset="0"/>
              </a:rPr>
              <a:t>r</a:t>
            </a:r>
            <a:r>
              <a:rPr lang="en-GB" sz="2500">
                <a:solidFill>
                  <a:srgbClr val="FF0000"/>
                </a:solidFill>
                <a:cs typeface="Times New Roman" charset="0"/>
              </a:rPr>
              <a:t>(</a:t>
            </a:r>
            <a:r>
              <a:rPr lang="en-GB" sz="2500" b="1" i="1">
                <a:solidFill>
                  <a:srgbClr val="FF0000"/>
                </a:solidFill>
                <a:cs typeface="Times New Roman" charset="0"/>
              </a:rPr>
              <a:t>x</a:t>
            </a:r>
            <a:r>
              <a:rPr lang="en-GB" sz="2500">
                <a:solidFill>
                  <a:srgbClr val="FF0000"/>
                </a:solidFill>
                <a:cs typeface="Times New Roman" charset="0"/>
              </a:rPr>
              <a:t>)</a:t>
            </a:r>
            <a:r>
              <a:rPr lang="en-GB" sz="2500">
                <a:solidFill>
                  <a:srgbClr val="000000"/>
                </a:solidFill>
                <a:cs typeface="Times New Roman" charset="0"/>
              </a:rPr>
              <a:t> </a:t>
            </a:r>
            <a:endParaRPr lang="en-US" sz="2500">
              <a:solidFill>
                <a:srgbClr val="000000"/>
              </a:solidFill>
              <a:cs typeface="Times New Roman" charset="0"/>
            </a:endParaRPr>
          </a:p>
        </p:txBody>
      </p:sp>
      <p:sp>
        <p:nvSpPr>
          <p:cNvPr id="97284" name="Rectangle 4"/>
          <p:cNvSpPr>
            <a:spLocks noChangeArrowheads="1"/>
          </p:cNvSpPr>
          <p:nvPr/>
        </p:nvSpPr>
        <p:spPr bwMode="auto">
          <a:xfrm>
            <a:off x="565150" y="5759450"/>
            <a:ext cx="711676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>
                <a:solidFill>
                  <a:srgbClr val="FF0000"/>
                </a:solidFill>
                <a:sym typeface="Symbol" charset="0"/>
              </a:rPr>
              <a:t></a:t>
            </a:r>
            <a:r>
              <a:rPr lang="en-US">
                <a:solidFill>
                  <a:srgbClr val="000000"/>
                </a:solidFill>
              </a:rPr>
              <a:t> Accurate high resolution </a:t>
            </a:r>
            <a:r>
              <a:rPr lang="en-US">
                <a:solidFill>
                  <a:srgbClr val="FF0000"/>
                </a:solidFill>
              </a:rPr>
              <a:t>N-body</a:t>
            </a:r>
            <a:r>
              <a:rPr lang="en-US">
                <a:solidFill>
                  <a:srgbClr val="000000"/>
                </a:solidFill>
              </a:rPr>
              <a:t> simulations of </a:t>
            </a:r>
            <a:r>
              <a:rPr lang="en-US">
                <a:solidFill>
                  <a:srgbClr val="FF0000"/>
                </a:solidFill>
              </a:rPr>
              <a:t>halo</a:t>
            </a:r>
            <a:r>
              <a:rPr lang="en-US">
                <a:solidFill>
                  <a:srgbClr val="000000"/>
                </a:solidFill>
              </a:rPr>
              <a:t> formation from </a:t>
            </a:r>
            <a:r>
              <a:rPr lang="en-US">
                <a:solidFill>
                  <a:srgbClr val="FF0000"/>
                </a:solidFill>
              </a:rPr>
              <a:t>CDM initial conditions</a:t>
            </a:r>
            <a:endParaRPr lang="en-US" sz="2500">
              <a:solidFill>
                <a:srgbClr val="000000"/>
              </a:solidFill>
              <a:cs typeface="Times New Roman" charset="0"/>
            </a:endParaRPr>
          </a:p>
        </p:txBody>
      </p:sp>
      <p:sp>
        <p:nvSpPr>
          <p:cNvPr id="110600" name="Rectangle 7"/>
          <p:cNvSpPr>
            <a:spLocks noChangeArrowheads="1"/>
          </p:cNvSpPr>
          <p:nvPr/>
        </p:nvSpPr>
        <p:spPr bwMode="auto">
          <a:xfrm>
            <a:off x="642938" y="2401888"/>
            <a:ext cx="7256462" cy="39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 eaLnBrk="1">
              <a:lnSpc>
                <a:spcPct val="75000"/>
              </a:lnSpc>
              <a:spcBef>
                <a:spcPts val="1538"/>
              </a:spcBef>
              <a:spcAft>
                <a:spcPts val="1538"/>
              </a:spcAft>
              <a:buClr>
                <a:srgbClr val="FF0000"/>
              </a:buClr>
              <a:buSzPct val="55000"/>
              <a:buFont typeface="Wingdings" charset="0"/>
              <a:buNone/>
            </a:pPr>
            <a:r>
              <a:rPr lang="en-GB" sz="2500">
                <a:solidFill>
                  <a:srgbClr val="000000"/>
                </a:solidFill>
                <a:cs typeface="Arial" charset="0"/>
              </a:rPr>
              <a:t>Intensity of annihilation radiation at </a:t>
            </a:r>
            <a:r>
              <a:rPr lang="en-GB" sz="2500" i="1">
                <a:solidFill>
                  <a:srgbClr val="000000"/>
                </a:solidFill>
                <a:cs typeface="Arial" charset="0"/>
              </a:rPr>
              <a:t>x</a:t>
            </a:r>
            <a:r>
              <a:rPr lang="en-GB" sz="25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GB" sz="2500">
                <a:solidFill>
                  <a:srgbClr val="000000"/>
                </a:solidFill>
                <a:cs typeface="Times New Roman" charset="0"/>
              </a:rPr>
              <a:t>is</a:t>
            </a:r>
            <a:r>
              <a:rPr lang="en-GB" sz="2500">
                <a:solidFill>
                  <a:srgbClr val="000000"/>
                </a:solidFill>
                <a:cs typeface="Arial" charset="0"/>
              </a:rPr>
              <a:t>:</a:t>
            </a:r>
            <a:r>
              <a:rPr lang="en-GB" sz="2500" i="1">
                <a:solidFill>
                  <a:srgbClr val="000000"/>
                </a:solidFill>
                <a:cs typeface="Times New Roman" charset="0"/>
              </a:rPr>
              <a:t>  </a:t>
            </a:r>
            <a:endParaRPr lang="en-US">
              <a:solidFill>
                <a:srgbClr val="000000"/>
              </a:solidFill>
              <a:ea typeface="Times New Roman" charset="0"/>
              <a:cs typeface="Times New Roman" charset="0"/>
            </a:endParaRPr>
          </a:p>
        </p:txBody>
      </p:sp>
      <p:grpSp>
        <p:nvGrpSpPr>
          <p:cNvPr id="110601" name="Group 16"/>
          <p:cNvGrpSpPr>
            <a:grpSpLocks/>
          </p:cNvGrpSpPr>
          <p:nvPr/>
        </p:nvGrpSpPr>
        <p:grpSpPr bwMode="auto">
          <a:xfrm>
            <a:off x="1287463" y="2771775"/>
            <a:ext cx="7915275" cy="1889125"/>
            <a:chOff x="1922743" y="2935672"/>
            <a:chExt cx="7914998" cy="1889502"/>
          </a:xfrm>
        </p:grpSpPr>
        <p:grpSp>
          <p:nvGrpSpPr>
            <p:cNvPr id="110605" name="Group 8"/>
            <p:cNvGrpSpPr>
              <a:grpSpLocks/>
            </p:cNvGrpSpPr>
            <p:nvPr/>
          </p:nvGrpSpPr>
          <p:grpSpPr bwMode="auto">
            <a:xfrm>
              <a:off x="4783543" y="4296535"/>
              <a:ext cx="3944947" cy="528639"/>
              <a:chOff x="2995" y="2598"/>
              <a:chExt cx="2485" cy="333"/>
            </a:xfrm>
          </p:grpSpPr>
          <p:sp>
            <p:nvSpPr>
              <p:cNvPr id="110610" name="Rectangle 9"/>
              <p:cNvSpPr>
                <a:spLocks noChangeArrowheads="1"/>
              </p:cNvSpPr>
              <p:nvPr/>
            </p:nvSpPr>
            <p:spPr bwMode="auto">
              <a:xfrm>
                <a:off x="3157" y="2678"/>
                <a:ext cx="2323" cy="2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000" tIns="46800" rIns="90000" bIns="4680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>
                    <a:solidFill>
                      <a:srgbClr val="3333CC"/>
                    </a:solidFill>
                  </a:rPr>
                  <a:t>cross-section </a:t>
                </a:r>
                <a:r>
                  <a:rPr lang="en-US" sz="2000">
                    <a:solidFill>
                      <a:srgbClr val="800000"/>
                    </a:solidFill>
                  </a:rPr>
                  <a:t>(particle physics) </a:t>
                </a:r>
              </a:p>
            </p:txBody>
          </p:sp>
          <p:sp>
            <p:nvSpPr>
              <p:cNvPr id="110611" name="Line 10"/>
              <p:cNvSpPr>
                <a:spLocks noChangeShapeType="1"/>
              </p:cNvSpPr>
              <p:nvPr/>
            </p:nvSpPr>
            <p:spPr bwMode="auto">
              <a:xfrm flipV="1">
                <a:off x="2998" y="2598"/>
                <a:ext cx="0" cy="2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lIns="90000" tIns="46800" rIns="90000" bIns="46800" anchor="ctr"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0612" name="Line 11"/>
              <p:cNvSpPr>
                <a:spLocks noChangeShapeType="1"/>
              </p:cNvSpPr>
              <p:nvPr/>
            </p:nvSpPr>
            <p:spPr bwMode="auto">
              <a:xfrm>
                <a:off x="2995" y="2809"/>
                <a:ext cx="13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46800" rIns="90000" bIns="46800" anchor="ctr"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0606" name="Group 12"/>
            <p:cNvGrpSpPr>
              <a:grpSpLocks/>
            </p:cNvGrpSpPr>
            <p:nvPr/>
          </p:nvGrpSpPr>
          <p:grpSpPr bwMode="auto">
            <a:xfrm>
              <a:off x="5894381" y="2935672"/>
              <a:ext cx="3943360" cy="590551"/>
              <a:chOff x="-226" y="2325"/>
              <a:chExt cx="2484" cy="372"/>
            </a:xfrm>
          </p:grpSpPr>
          <p:sp>
            <p:nvSpPr>
              <p:cNvPr id="110607" name="Rectangle 13"/>
              <p:cNvSpPr>
                <a:spLocks noChangeArrowheads="1"/>
              </p:cNvSpPr>
              <p:nvPr/>
            </p:nvSpPr>
            <p:spPr bwMode="auto">
              <a:xfrm>
                <a:off x="-114" y="2325"/>
                <a:ext cx="2372" cy="2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000" tIns="46800" rIns="90000" bIns="4680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>
                    <a:solidFill>
                      <a:srgbClr val="3333CC"/>
                    </a:solidFill>
                  </a:rPr>
                  <a:t>halo density at </a:t>
                </a:r>
                <a:r>
                  <a:rPr lang="en-US" sz="2000" b="1" i="1">
                    <a:solidFill>
                      <a:srgbClr val="3333CC"/>
                    </a:solidFill>
                  </a:rPr>
                  <a:t>x </a:t>
                </a:r>
                <a:r>
                  <a:rPr lang="en-US" sz="2000">
                    <a:solidFill>
                      <a:srgbClr val="800000"/>
                    </a:solidFill>
                  </a:rPr>
                  <a:t>(astrophysics)</a:t>
                </a:r>
                <a:endParaRPr lang="en-US" sz="2000" b="1" i="1">
                  <a:solidFill>
                    <a:srgbClr val="800000"/>
                  </a:solidFill>
                </a:endParaRPr>
              </a:p>
            </p:txBody>
          </p:sp>
          <p:sp>
            <p:nvSpPr>
              <p:cNvPr id="110608" name="Line 14"/>
              <p:cNvSpPr>
                <a:spLocks noChangeShapeType="1"/>
              </p:cNvSpPr>
              <p:nvPr/>
            </p:nvSpPr>
            <p:spPr bwMode="auto">
              <a:xfrm flipH="1">
                <a:off x="-221" y="2488"/>
                <a:ext cx="0" cy="20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lIns="90000" tIns="46800" rIns="90000" bIns="46800" anchor="ctr"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0609" name="Line 15"/>
              <p:cNvSpPr>
                <a:spLocks noChangeShapeType="1"/>
              </p:cNvSpPr>
              <p:nvPr/>
            </p:nvSpPr>
            <p:spPr bwMode="auto">
              <a:xfrm>
                <a:off x="-226" y="2492"/>
                <a:ext cx="13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46800" rIns="90000" bIns="46800" anchor="ctr"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aphicFrame>
          <p:nvGraphicFramePr>
            <p:cNvPr id="110595" name="Object 3"/>
            <p:cNvGraphicFramePr>
              <a:graphicFrameLocks noChangeAspect="1"/>
            </p:cNvGraphicFramePr>
            <p:nvPr/>
          </p:nvGraphicFramePr>
          <p:xfrm>
            <a:off x="1922743" y="3415662"/>
            <a:ext cx="4758017" cy="102642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8766" name="Equation" r:id="rId4" imgW="2298700" imgH="495300" progId="Equation.3">
                    <p:embed/>
                  </p:oleObj>
                </mc:Choice>
                <mc:Fallback>
                  <p:oleObj name="Equation" r:id="rId4" imgW="2298700" imgH="4953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22743" y="3415662"/>
                          <a:ext cx="4758017" cy="102642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10602" name="Group 20"/>
          <p:cNvGrpSpPr>
            <a:grpSpLocks/>
          </p:cNvGrpSpPr>
          <p:nvPr/>
        </p:nvGrpSpPr>
        <p:grpSpPr bwMode="auto">
          <a:xfrm>
            <a:off x="74613" y="4700588"/>
            <a:ext cx="8839200" cy="498475"/>
            <a:chOff x="74705" y="4700856"/>
            <a:chExt cx="8839302" cy="498580"/>
          </a:xfrm>
        </p:grpSpPr>
        <p:sp>
          <p:nvSpPr>
            <p:cNvPr id="110604" name="TextBox 17"/>
            <p:cNvSpPr txBox="1">
              <a:spLocks noChangeArrowheads="1"/>
            </p:cNvSpPr>
            <p:nvPr/>
          </p:nvSpPr>
          <p:spPr bwMode="auto">
            <a:xfrm>
              <a:off x="2739670" y="4700856"/>
              <a:ext cx="6174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baseline="30000">
                  <a:solidFill>
                    <a:srgbClr val="000000"/>
                  </a:solidFill>
                  <a:cs typeface="Arial" charset="0"/>
                </a:rPr>
                <a:t> </a:t>
              </a:r>
              <a:r>
                <a:rPr lang="en-US">
                  <a:solidFill>
                    <a:srgbClr val="FF0000"/>
                  </a:solidFill>
                  <a:cs typeface="Arial" charset="0"/>
                  <a:sym typeface="Wingdings" charset="0"/>
                </a:rPr>
                <a:t></a:t>
              </a:r>
              <a:r>
                <a:rPr lang="en-US">
                  <a:solidFill>
                    <a:srgbClr val="000000"/>
                  </a:solidFill>
                  <a:cs typeface="Arial" charset="0"/>
                  <a:sym typeface="Wingdings" charset="0"/>
                </a:rPr>
                <a:t> </a:t>
              </a:r>
              <a:r>
                <a:rPr lang="en-US">
                  <a:solidFill>
                    <a:srgbClr val="000000"/>
                  </a:solidFill>
                  <a:cs typeface="Arial" charset="0"/>
                </a:rPr>
                <a:t>relic abundance in simple SUSY models</a:t>
              </a:r>
              <a:r>
                <a:rPr lang="en-US">
                  <a:solidFill>
                    <a:srgbClr val="000000"/>
                  </a:solidFill>
                  <a:latin typeface="Symbol" charset="0"/>
                  <a:cs typeface="Symbol" charset="0"/>
                </a:rPr>
                <a:t> </a:t>
              </a:r>
              <a:endParaRPr lang="en-US">
                <a:solidFill>
                  <a:srgbClr val="000000"/>
                </a:solidFill>
                <a:latin typeface="Symbols" charset="0"/>
                <a:cs typeface="Symbols" charset="0"/>
              </a:endParaRPr>
            </a:p>
          </p:txBody>
        </p:sp>
        <p:graphicFrame>
          <p:nvGraphicFramePr>
            <p:cNvPr id="110594" name="Object 2"/>
            <p:cNvGraphicFramePr>
              <a:graphicFrameLocks noChangeAspect="1"/>
            </p:cNvGraphicFramePr>
            <p:nvPr/>
          </p:nvGraphicFramePr>
          <p:xfrm>
            <a:off x="74705" y="4751761"/>
            <a:ext cx="2795588" cy="4476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8767" name="Equation" r:id="rId6" imgW="1346200" imgH="215900" progId="Equation.3">
                    <p:embed/>
                  </p:oleObj>
                </mc:Choice>
                <mc:Fallback>
                  <p:oleObj name="Equation" r:id="rId6" imgW="1346200" imgH="2159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4705" y="4751761"/>
                          <a:ext cx="2795588" cy="4476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10603" name="Rectangle 5"/>
          <p:cNvSpPr>
            <a:spLocks noChangeArrowheads="1"/>
          </p:cNvSpPr>
          <p:nvPr/>
        </p:nvSpPr>
        <p:spPr bwMode="auto">
          <a:xfrm>
            <a:off x="-76200" y="1431925"/>
            <a:ext cx="9375775" cy="83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995" tIns="46798" rIns="89995" bIns="46798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000000"/>
                </a:solidFill>
              </a:rPr>
              <a:t>Supersymmetric particles are Majorana particles </a:t>
            </a:r>
            <a:r>
              <a:rPr lang="en-US">
                <a:solidFill>
                  <a:srgbClr val="FF0000"/>
                </a:solidFill>
                <a:sym typeface="Wingdings" charset="0"/>
              </a:rPr>
              <a:t></a:t>
            </a:r>
            <a:r>
              <a:rPr lang="en-US">
                <a:solidFill>
                  <a:srgbClr val="000000"/>
                </a:solidFill>
                <a:sym typeface="Wingdings" charset="0"/>
              </a:rPr>
              <a:t> </a:t>
            </a:r>
            <a:r>
              <a:rPr lang="en-US">
                <a:solidFill>
                  <a:srgbClr val="FF0000"/>
                </a:solidFill>
              </a:rPr>
              <a:t>annihilate</a:t>
            </a:r>
            <a:r>
              <a:rPr lang="en-US">
                <a:solidFill>
                  <a:srgbClr val="000000"/>
                </a:solidFill>
              </a:rPr>
              <a:t> into Standard Model particles (including </a:t>
            </a:r>
            <a:r>
              <a:rPr lang="en-US">
                <a:solidFill>
                  <a:srgbClr val="FF0000"/>
                </a:solidFill>
                <a:latin typeface="Symbol" charset="0"/>
              </a:rPr>
              <a:t>g</a:t>
            </a:r>
            <a:r>
              <a:rPr lang="en-US">
                <a:solidFill>
                  <a:srgbClr val="FF0000"/>
                </a:solidFill>
              </a:rPr>
              <a:t>-rays</a:t>
            </a:r>
            <a:r>
              <a:rPr lang="en-US">
                <a:solidFill>
                  <a:srgbClr val="000000"/>
                </a:solidFill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228784518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97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84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1" name="TextBox 13"/>
          <p:cNvSpPr txBox="1">
            <a:spLocks noChangeArrowheads="1"/>
          </p:cNvSpPr>
          <p:nvPr/>
        </p:nvSpPr>
        <p:spPr bwMode="auto">
          <a:xfrm>
            <a:off x="2111375" y="244475"/>
            <a:ext cx="6526213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The DM halos of dwarf spheroidals</a:t>
            </a:r>
          </a:p>
        </p:txBody>
      </p:sp>
      <p:grpSp>
        <p:nvGrpSpPr>
          <p:cNvPr id="237572" name="Group 9"/>
          <p:cNvGrpSpPr>
            <a:grpSpLocks/>
          </p:cNvGrpSpPr>
          <p:nvPr/>
        </p:nvGrpSpPr>
        <p:grpSpPr bwMode="auto">
          <a:xfrm>
            <a:off x="0" y="1161579"/>
            <a:ext cx="5364163" cy="4211637"/>
            <a:chOff x="346730" y="1984996"/>
            <a:chExt cx="4658564" cy="3574429"/>
          </a:xfrm>
        </p:grpSpPr>
        <p:pic>
          <p:nvPicPr>
            <p:cNvPr id="237577" name="Picture 1" descr="f4.jpe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6730" y="1984996"/>
              <a:ext cx="4658564" cy="3574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7578" name="Rectangle 6"/>
            <p:cNvSpPr>
              <a:spLocks noChangeArrowheads="1"/>
            </p:cNvSpPr>
            <p:nvPr/>
          </p:nvSpPr>
          <p:spPr bwMode="auto">
            <a:xfrm flipH="1">
              <a:off x="359485" y="3077882"/>
              <a:ext cx="163457" cy="10010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7579" name="Rectangle 7"/>
            <p:cNvSpPr>
              <a:spLocks noChangeArrowheads="1"/>
            </p:cNvSpPr>
            <p:nvPr/>
          </p:nvSpPr>
          <p:spPr bwMode="auto">
            <a:xfrm>
              <a:off x="2629647" y="5363882"/>
              <a:ext cx="552824" cy="1955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37580" name="TextBox 4"/>
            <p:cNvSpPr txBox="1">
              <a:spLocks noChangeArrowheads="1"/>
            </p:cNvSpPr>
            <p:nvPr/>
          </p:nvSpPr>
          <p:spPr bwMode="auto">
            <a:xfrm rot="-5400000">
              <a:off x="-71131" y="3433788"/>
              <a:ext cx="1268446" cy="347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00"/>
                  </a:solidFill>
                  <a:latin typeface="Symbol" charset="0"/>
                  <a:cs typeface="Symbol" charset="0"/>
                </a:rPr>
                <a:t>r [</a:t>
              </a:r>
              <a:r>
                <a:rPr lang="en-US" sz="2000">
                  <a:solidFill>
                    <a:srgbClr val="000000"/>
                  </a:solidFill>
                  <a:cs typeface="Arial" charset="0"/>
                </a:rPr>
                <a:t>M</a:t>
              </a:r>
              <a:r>
                <a:rPr lang="en-US" sz="2000" baseline="-25000">
                  <a:solidFill>
                    <a:srgbClr val="000000"/>
                  </a:solidFill>
                  <a:cs typeface="Arial" charset="0"/>
                </a:rPr>
                <a:t>o</a:t>
              </a:r>
              <a:r>
                <a:rPr lang="en-US" sz="2000">
                  <a:solidFill>
                    <a:srgbClr val="000000"/>
                  </a:solidFill>
                  <a:cs typeface="Arial" charset="0"/>
                </a:rPr>
                <a:t>/pc</a:t>
              </a:r>
              <a:r>
                <a:rPr lang="en-US" sz="2000" baseline="30000">
                  <a:solidFill>
                    <a:srgbClr val="000000"/>
                  </a:solidFill>
                  <a:cs typeface="Arial" charset="0"/>
                </a:rPr>
                <a:t>3]</a:t>
              </a:r>
              <a:endParaRPr lang="en-US" sz="2000">
                <a:solidFill>
                  <a:srgbClr val="000000"/>
                </a:solidFill>
                <a:latin typeface="Symbol" charset="0"/>
                <a:cs typeface="Symbol" charset="0"/>
              </a:endParaRPr>
            </a:p>
          </p:txBody>
        </p:sp>
        <p:sp>
          <p:nvSpPr>
            <p:cNvPr id="237581" name="TextBox 5"/>
            <p:cNvSpPr txBox="1">
              <a:spLocks noChangeArrowheads="1"/>
            </p:cNvSpPr>
            <p:nvPr/>
          </p:nvSpPr>
          <p:spPr bwMode="auto">
            <a:xfrm>
              <a:off x="2362780" y="5097760"/>
              <a:ext cx="882974" cy="3395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00"/>
                  </a:solidFill>
                </a:rPr>
                <a:t>r [kpc]</a:t>
              </a:r>
            </a:p>
          </p:txBody>
        </p:sp>
      </p:grpSp>
      <p:sp>
        <p:nvSpPr>
          <p:cNvPr id="237574" name="TextBox 11"/>
          <p:cNvSpPr txBox="1">
            <a:spLocks noChangeArrowheads="1"/>
          </p:cNvSpPr>
          <p:nvPr/>
        </p:nvSpPr>
        <p:spPr bwMode="auto">
          <a:xfrm>
            <a:off x="3087688" y="1568450"/>
            <a:ext cx="2290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7B3100"/>
                </a:solidFill>
              </a:rPr>
              <a:t>NFW asymptotic slope</a:t>
            </a:r>
          </a:p>
        </p:txBody>
      </p:sp>
      <p:cxnSp>
        <p:nvCxnSpPr>
          <p:cNvPr id="237575" name="Straight Arrow Connector 13"/>
          <p:cNvCxnSpPr>
            <a:cxnSpLocks noChangeShapeType="1"/>
          </p:cNvCxnSpPr>
          <p:nvPr/>
        </p:nvCxnSpPr>
        <p:spPr bwMode="auto">
          <a:xfrm rot="10800000" flipV="1">
            <a:off x="2749550" y="1957388"/>
            <a:ext cx="582613" cy="149225"/>
          </a:xfrm>
          <a:prstGeom prst="straightConnector1">
            <a:avLst/>
          </a:prstGeom>
          <a:noFill/>
          <a:ln w="25400">
            <a:solidFill>
              <a:srgbClr val="7B3100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5256213" y="3284984"/>
            <a:ext cx="3887787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ja-JP" altLang="en-US" dirty="0">
                <a:solidFill>
                  <a:srgbClr val="0000FF"/>
                </a:solidFill>
              </a:rPr>
              <a:t>“</a:t>
            </a:r>
            <a:r>
              <a:rPr lang="en-US" dirty="0">
                <a:solidFill>
                  <a:srgbClr val="0000FF"/>
                </a:solidFill>
              </a:rPr>
              <a:t>…dark matter forms </a:t>
            </a:r>
            <a:r>
              <a:rPr lang="en-US" dirty="0">
                <a:solidFill>
                  <a:srgbClr val="FF0000"/>
                </a:solidFill>
              </a:rPr>
              <a:t>cored </a:t>
            </a:r>
            <a:r>
              <a:rPr lang="en-US" dirty="0">
                <a:solidFill>
                  <a:srgbClr val="0000FF"/>
                </a:solidFill>
              </a:rPr>
              <a:t>mass distributions, with a core scale length of greater than about 100pc…</a:t>
            </a:r>
            <a:r>
              <a:rPr lang="ja-JP" altLang="en-US" dirty="0">
                <a:solidFill>
                  <a:srgbClr val="0000FF"/>
                </a:solidFill>
              </a:rPr>
              <a:t>”</a:t>
            </a:r>
            <a:endParaRPr lang="en-US" dirty="0">
              <a:solidFill>
                <a:srgbClr val="0000FF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5370513" y="1302593"/>
            <a:ext cx="3773487" cy="1406327"/>
            <a:chOff x="5370513" y="1124744"/>
            <a:chExt cx="3773487" cy="1406327"/>
          </a:xfrm>
        </p:grpSpPr>
        <p:sp>
          <p:nvSpPr>
            <p:cNvPr id="16" name="TextBox 2"/>
            <p:cNvSpPr txBox="1">
              <a:spLocks noChangeArrowheads="1"/>
            </p:cNvSpPr>
            <p:nvPr/>
          </p:nvSpPr>
          <p:spPr bwMode="auto">
            <a:xfrm>
              <a:off x="5940152" y="1124744"/>
              <a:ext cx="1981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8000"/>
                  </a:solidFill>
                </a:rPr>
                <a:t>Gilmore </a:t>
              </a:r>
              <a:r>
                <a:rPr lang="en-US" sz="2000" dirty="0" err="1">
                  <a:solidFill>
                    <a:srgbClr val="008000"/>
                  </a:solidFill>
                </a:rPr>
                <a:t>etal</a:t>
              </a:r>
              <a:r>
                <a:rPr lang="en-US" sz="2000" dirty="0">
                  <a:solidFill>
                    <a:srgbClr val="008000"/>
                  </a:solidFill>
                </a:rPr>
                <a:t> </a:t>
              </a:r>
              <a:r>
                <a:rPr lang="ja-JP" altLang="en-US" sz="2000" dirty="0">
                  <a:solidFill>
                    <a:srgbClr val="008000"/>
                  </a:solidFill>
                </a:rPr>
                <a:t>‘</a:t>
              </a:r>
              <a:r>
                <a:rPr lang="en-US" sz="2000" dirty="0">
                  <a:solidFill>
                    <a:srgbClr val="008000"/>
                  </a:solidFill>
                </a:rPr>
                <a:t>07</a:t>
              </a:r>
            </a:p>
          </p:txBody>
        </p:sp>
        <p:sp>
          <p:nvSpPr>
            <p:cNvPr id="17" name="TextBox 10"/>
            <p:cNvSpPr txBox="1">
              <a:spLocks noChangeArrowheads="1"/>
            </p:cNvSpPr>
            <p:nvPr/>
          </p:nvSpPr>
          <p:spPr bwMode="auto">
            <a:xfrm>
              <a:off x="5370513" y="1700808"/>
              <a:ext cx="3773487" cy="830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Inferred density profiles for 6 dwarf </a:t>
              </a:r>
              <a:r>
                <a:rPr lang="en-US" dirty="0" err="1">
                  <a:solidFill>
                    <a:srgbClr val="000000"/>
                  </a:solidFill>
                </a:rPr>
                <a:t>spheroidals</a:t>
              </a:r>
              <a:endParaRPr lang="en-US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8" name="Group 12"/>
          <p:cNvGrpSpPr>
            <a:grpSpLocks/>
          </p:cNvGrpSpPr>
          <p:nvPr/>
        </p:nvGrpSpPr>
        <p:grpSpPr bwMode="auto">
          <a:xfrm>
            <a:off x="289296" y="4941168"/>
            <a:ext cx="4930776" cy="1872209"/>
            <a:chOff x="-14111" y="1841798"/>
            <a:chExt cx="4930069" cy="1872169"/>
          </a:xfrm>
        </p:grpSpPr>
        <p:graphicFrame>
          <p:nvGraphicFramePr>
            <p:cNvPr id="19" name="Object 2"/>
            <p:cNvGraphicFramePr>
              <a:graphicFrameLocks noChangeAspect="1"/>
            </p:cNvGraphicFramePr>
            <p:nvPr/>
          </p:nvGraphicFramePr>
          <p:xfrm>
            <a:off x="-14111" y="2303463"/>
            <a:ext cx="4930069" cy="100842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08412" name="Equation" r:id="rId4" imgW="2235200" imgH="457200" progId="Equation.3">
                    <p:embed/>
                  </p:oleObj>
                </mc:Choice>
                <mc:Fallback>
                  <p:oleObj name="Equation" r:id="rId4" imgW="2235200" imgH="4572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-14111" y="2303463"/>
                          <a:ext cx="4930069" cy="100842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" name="TextBox 4"/>
            <p:cNvSpPr txBox="1">
              <a:spLocks noChangeArrowheads="1"/>
            </p:cNvSpPr>
            <p:nvPr/>
          </p:nvSpPr>
          <p:spPr bwMode="auto">
            <a:xfrm>
              <a:off x="0" y="1841798"/>
              <a:ext cx="16904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>
                  <a:solidFill>
                    <a:srgbClr val="0000FF"/>
                  </a:solidFill>
                </a:rPr>
                <a:t>Jeans eqn:</a:t>
              </a:r>
            </a:p>
          </p:txBody>
        </p:sp>
        <p:sp>
          <p:nvSpPr>
            <p:cNvPr id="22" name="TextBox 6"/>
            <p:cNvSpPr txBox="1">
              <a:spLocks noChangeArrowheads="1"/>
            </p:cNvSpPr>
            <p:nvPr/>
          </p:nvSpPr>
          <p:spPr bwMode="auto">
            <a:xfrm>
              <a:off x="2540035" y="3313857"/>
              <a:ext cx="185178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vel. anisotropy</a:t>
              </a:r>
            </a:p>
          </p:txBody>
        </p:sp>
        <p:cxnSp>
          <p:nvCxnSpPr>
            <p:cNvPr id="24" name="Elbow Connector 11"/>
            <p:cNvCxnSpPr>
              <a:cxnSpLocks noChangeShapeType="1"/>
            </p:cNvCxnSpPr>
            <p:nvPr/>
          </p:nvCxnSpPr>
          <p:spPr bwMode="auto">
            <a:xfrm rot="5400000" flipH="1" flipV="1">
              <a:off x="4244076" y="3204545"/>
              <a:ext cx="583970" cy="248171"/>
            </a:xfrm>
            <a:prstGeom prst="bentConnector3">
              <a:avLst>
                <a:gd name="adj1" fmla="val 4215"/>
              </a:avLst>
            </a:prstGeom>
            <a:noFill/>
            <a:ln w="38100">
              <a:solidFill>
                <a:srgbClr val="8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954455706"/>
      </p:ext>
    </p:extLst>
  </p:cSld>
  <p:clrMapOvr>
    <a:masterClrMapping/>
  </p:clrMapOvr>
  <p:transition>
    <p:zoom/>
  </p:transition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2534105" y="244475"/>
            <a:ext cx="5680762" cy="584776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FF0000"/>
                </a:solidFill>
              </a:rPr>
              <a:t>Density profiles of WDM halos 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142875" y="2303463"/>
            <a:ext cx="87711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WDM particles have significant </a:t>
            </a:r>
            <a:r>
              <a:rPr lang="en-US" dirty="0">
                <a:solidFill>
                  <a:srgbClr val="FF0000"/>
                </a:solidFill>
              </a:rPr>
              <a:t>thermal velocities </a:t>
            </a:r>
            <a:r>
              <a:rPr lang="en-US" dirty="0">
                <a:solidFill>
                  <a:srgbClr val="000000"/>
                </a:solidFill>
              </a:rPr>
              <a:t>at early times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48270" y="3476625"/>
            <a:ext cx="73908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Since the </a:t>
            </a:r>
            <a:r>
              <a:rPr lang="en-US" dirty="0">
                <a:solidFill>
                  <a:srgbClr val="FF0000"/>
                </a:solidFill>
              </a:rPr>
              <a:t>phase-space density </a:t>
            </a:r>
            <a:r>
              <a:rPr lang="en-US" dirty="0">
                <a:solidFill>
                  <a:srgbClr val="000000"/>
                </a:solidFill>
              </a:rPr>
              <a:t>cannot increase, this should produce a nearly uniform </a:t>
            </a:r>
            <a:r>
              <a:rPr lang="en-US" dirty="0">
                <a:solidFill>
                  <a:srgbClr val="FF0000"/>
                </a:solidFill>
              </a:rPr>
              <a:t>density core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5662986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3059113" y="244475"/>
            <a:ext cx="4630737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Core radii in WDM halos 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419100" y="1160463"/>
            <a:ext cx="7559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The thermal velocities of WDM particles induce cores</a:t>
            </a:r>
          </a:p>
        </p:txBody>
      </p:sp>
      <p:sp>
        <p:nvSpPr>
          <p:cNvPr id="78853" name="TextBox 5"/>
          <p:cNvSpPr txBox="1">
            <a:spLocks noChangeArrowheads="1"/>
          </p:cNvSpPr>
          <p:nvPr/>
        </p:nvSpPr>
        <p:spPr bwMode="auto">
          <a:xfrm>
            <a:off x="512763" y="5951538"/>
            <a:ext cx="390842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 Shao, </a:t>
            </a:r>
            <a:r>
              <a:rPr lang="en-US" sz="2000" dirty="0" err="1">
                <a:solidFill>
                  <a:srgbClr val="008000"/>
                </a:solidFill>
              </a:rPr>
              <a:t>Gao</a:t>
            </a:r>
            <a:r>
              <a:rPr lang="en-US" sz="2000" dirty="0">
                <a:solidFill>
                  <a:srgbClr val="008000"/>
                </a:solidFill>
              </a:rPr>
              <a:t>, </a:t>
            </a:r>
            <a:r>
              <a:rPr lang="en-US" sz="2000" dirty="0" err="1">
                <a:solidFill>
                  <a:srgbClr val="008000"/>
                </a:solidFill>
              </a:rPr>
              <a:t>Theuns</a:t>
            </a:r>
            <a:r>
              <a:rPr lang="en-US" sz="2000" dirty="0">
                <a:solidFill>
                  <a:srgbClr val="008000"/>
                </a:solidFill>
              </a:rPr>
              <a:t>, Frenk ‘13</a:t>
            </a:r>
          </a:p>
        </p:txBody>
      </p:sp>
      <p:pic>
        <p:nvPicPr>
          <p:cNvPr id="12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225" y="2122488"/>
            <a:ext cx="2041525" cy="729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299736" y="6301085"/>
            <a:ext cx="20378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Maccio</a:t>
            </a:r>
            <a:r>
              <a:rPr lang="en-US" sz="2000" dirty="0">
                <a:solidFill>
                  <a:srgbClr val="008000"/>
                </a:solidFill>
              </a:rPr>
              <a:t>  et al.‘12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0257" y="1682750"/>
            <a:ext cx="908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Liouville’s</a:t>
            </a:r>
            <a:r>
              <a:rPr lang="en-US" dirty="0">
                <a:solidFill>
                  <a:srgbClr val="000000"/>
                </a:solidFill>
              </a:rPr>
              <a:t> theorem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upper bound on fine-grained ph. space den.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2639086"/>
      </p:ext>
    </p:extLst>
  </p:cSld>
  <p:clrMapOvr>
    <a:masterClrMapping/>
  </p:clrMapOvr>
  <p:transition>
    <p:zoom/>
  </p:transition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auto">
          <a:xfrm>
            <a:off x="6318250" y="6238875"/>
            <a:ext cx="2825750" cy="619125"/>
          </a:xfrm>
          <a:prstGeom prst="rect">
            <a:avLst/>
          </a:prstGeom>
          <a:solidFill>
            <a:srgbClr val="C0F4FE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3059113" y="244475"/>
            <a:ext cx="4630737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Core radii in WDM halos 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419100" y="1160463"/>
            <a:ext cx="7559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The thermal velocities of WDM particles induce cores</a:t>
            </a:r>
          </a:p>
        </p:txBody>
      </p:sp>
      <p:sp>
        <p:nvSpPr>
          <p:cNvPr id="78853" name="TextBox 5"/>
          <p:cNvSpPr txBox="1">
            <a:spLocks noChangeArrowheads="1"/>
          </p:cNvSpPr>
          <p:nvPr/>
        </p:nvSpPr>
        <p:spPr bwMode="auto">
          <a:xfrm>
            <a:off x="512763" y="5951538"/>
            <a:ext cx="39084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 Shao, </a:t>
            </a:r>
            <a:r>
              <a:rPr lang="en-US" sz="2000" dirty="0" err="1">
                <a:solidFill>
                  <a:srgbClr val="008000"/>
                </a:solidFill>
              </a:rPr>
              <a:t>Gao</a:t>
            </a:r>
            <a:r>
              <a:rPr lang="en-US" sz="2000" dirty="0">
                <a:solidFill>
                  <a:srgbClr val="008000"/>
                </a:solidFill>
              </a:rPr>
              <a:t>, </a:t>
            </a:r>
            <a:r>
              <a:rPr lang="en-US" sz="2000" dirty="0" err="1">
                <a:solidFill>
                  <a:srgbClr val="008000"/>
                </a:solidFill>
              </a:rPr>
              <a:t>Theuns</a:t>
            </a:r>
            <a:r>
              <a:rPr lang="en-US" sz="2000" dirty="0">
                <a:solidFill>
                  <a:srgbClr val="008000"/>
                </a:solidFill>
              </a:rPr>
              <a:t>, Frenk </a:t>
            </a:r>
            <a:r>
              <a:rPr lang="ja-JP" altLang="en-US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   </a:t>
            </a:r>
            <a:r>
              <a:rPr lang="en-US" sz="2000" dirty="0" err="1">
                <a:solidFill>
                  <a:srgbClr val="008000"/>
                </a:solidFill>
              </a:rPr>
              <a:t>Maccio</a:t>
            </a:r>
            <a:r>
              <a:rPr lang="en-US" sz="2000" dirty="0">
                <a:solidFill>
                  <a:srgbClr val="008000"/>
                </a:solidFill>
              </a:rPr>
              <a:t> et al 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12</a:t>
            </a:r>
          </a:p>
        </p:txBody>
      </p:sp>
      <p:pic>
        <p:nvPicPr>
          <p:cNvPr id="12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225" y="2122488"/>
            <a:ext cx="2041525" cy="729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0257" y="1682750"/>
            <a:ext cx="908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Liouville’s</a:t>
            </a:r>
            <a:r>
              <a:rPr lang="en-US" dirty="0">
                <a:solidFill>
                  <a:srgbClr val="000000"/>
                </a:solidFill>
              </a:rPr>
              <a:t> theorem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upper bound on fine-grained ph. space den.</a:t>
            </a:r>
            <a:endParaRPr lang="en-US" dirty="0">
              <a:solidFill>
                <a:srgbClr val="000000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476251" y="2790766"/>
            <a:ext cx="8270975" cy="4067234"/>
            <a:chOff x="254000" y="1735310"/>
            <a:chExt cx="8540750" cy="4459175"/>
          </a:xfrm>
        </p:grpSpPr>
        <p:sp>
          <p:nvSpPr>
            <p:cNvPr id="15" name="Rectangle 14"/>
            <p:cNvSpPr/>
            <p:nvPr/>
          </p:nvSpPr>
          <p:spPr bwMode="auto">
            <a:xfrm>
              <a:off x="254000" y="1809750"/>
              <a:ext cx="8540750" cy="4349750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pic>
          <p:nvPicPr>
            <p:cNvPr id="16" name="Picture 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875" y="1939425"/>
              <a:ext cx="8413749" cy="41645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TextBox 16"/>
            <p:cNvSpPr txBox="1"/>
            <p:nvPr/>
          </p:nvSpPr>
          <p:spPr>
            <a:xfrm>
              <a:off x="925524" y="1741660"/>
              <a:ext cx="313556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Density profile: real space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168015" y="1735310"/>
              <a:ext cx="340670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Density profile: phase space</a:t>
              </a: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6461125" y="5905500"/>
              <a:ext cx="666751" cy="222249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042025" y="5794375"/>
              <a:ext cx="130175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r [</a:t>
              </a:r>
              <a:r>
                <a:rPr lang="en-US" sz="2000" dirty="0" err="1">
                  <a:solidFill>
                    <a:srgbClr val="000000"/>
                  </a:solidFill>
                </a:rPr>
                <a:t>kpc</a:t>
              </a:r>
              <a:r>
                <a:rPr lang="en-US" sz="2000" dirty="0">
                  <a:solidFill>
                    <a:srgbClr val="000000"/>
                  </a:solidFill>
                </a:rPr>
                <a:t>/h]</a:t>
              </a:r>
            </a:p>
          </p:txBody>
        </p:sp>
        <p:sp>
          <p:nvSpPr>
            <p:cNvPr id="21" name="Rectangle 20"/>
            <p:cNvSpPr/>
            <p:nvPr/>
          </p:nvSpPr>
          <p:spPr bwMode="auto">
            <a:xfrm>
              <a:off x="2263775" y="5851525"/>
              <a:ext cx="666751" cy="222249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962150" y="5788025"/>
              <a:ext cx="130175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r [</a:t>
              </a:r>
              <a:r>
                <a:rPr lang="en-US" sz="2000" dirty="0" err="1">
                  <a:solidFill>
                    <a:srgbClr val="000000"/>
                  </a:solidFill>
                </a:rPr>
                <a:t>kpc</a:t>
              </a:r>
              <a:r>
                <a:rPr lang="en-US" sz="2000" dirty="0">
                  <a:solidFill>
                    <a:srgbClr val="000000"/>
                  </a:solidFill>
                </a:rPr>
                <a:t>/h]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384168" y="3206750"/>
              <a:ext cx="2179492" cy="3374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400" dirty="0">
                  <a:solidFill>
                    <a:srgbClr val="FF0000"/>
                  </a:solidFill>
                </a:rPr>
                <a:t>Phase-space upper limit</a:t>
              </a:r>
            </a:p>
          </p:txBody>
        </p:sp>
      </p:grpSp>
      <p:sp>
        <p:nvSpPr>
          <p:cNvPr id="25" name="TextBox 5"/>
          <p:cNvSpPr txBox="1">
            <a:spLocks noChangeArrowheads="1"/>
          </p:cNvSpPr>
          <p:nvPr/>
        </p:nvSpPr>
        <p:spPr bwMode="auto">
          <a:xfrm>
            <a:off x="1063625" y="5903913"/>
            <a:ext cx="307975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8000"/>
                </a:solidFill>
              </a:rPr>
              <a:t> Shao, </a:t>
            </a:r>
            <a:r>
              <a:rPr lang="en-US" sz="1600" dirty="0" err="1">
                <a:solidFill>
                  <a:srgbClr val="008000"/>
                </a:solidFill>
              </a:rPr>
              <a:t>Gao</a:t>
            </a:r>
            <a:r>
              <a:rPr lang="en-US" sz="1600" dirty="0">
                <a:solidFill>
                  <a:srgbClr val="008000"/>
                </a:solidFill>
              </a:rPr>
              <a:t>, </a:t>
            </a:r>
            <a:r>
              <a:rPr lang="en-US" sz="1600" dirty="0" err="1">
                <a:solidFill>
                  <a:srgbClr val="008000"/>
                </a:solidFill>
              </a:rPr>
              <a:t>Theuns</a:t>
            </a:r>
            <a:r>
              <a:rPr lang="en-US" sz="1600" dirty="0">
                <a:solidFill>
                  <a:srgbClr val="008000"/>
                </a:solidFill>
              </a:rPr>
              <a:t>, Frenk </a:t>
            </a:r>
            <a:r>
              <a:rPr lang="en-GB" sz="1600" dirty="0">
                <a:solidFill>
                  <a:srgbClr val="008000"/>
                </a:solidFill>
              </a:rPr>
              <a:t>‘</a:t>
            </a:r>
            <a:r>
              <a:rPr lang="en-US" sz="1600" dirty="0">
                <a:solidFill>
                  <a:srgbClr val="008000"/>
                </a:solidFill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655584658"/>
      </p:ext>
    </p:extLst>
  </p:cSld>
  <p:clrMapOvr>
    <a:masterClrMapping/>
  </p:clrMapOvr>
  <p:transition>
    <p:zoom/>
  </p:transition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3059113" y="244475"/>
            <a:ext cx="4630737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Core radii in WDM halos </a:t>
            </a:r>
          </a:p>
        </p:txBody>
      </p:sp>
      <p:sp>
        <p:nvSpPr>
          <p:cNvPr id="78853" name="TextBox 5"/>
          <p:cNvSpPr txBox="1">
            <a:spLocks noChangeArrowheads="1"/>
          </p:cNvSpPr>
          <p:nvPr/>
        </p:nvSpPr>
        <p:spPr bwMode="auto">
          <a:xfrm>
            <a:off x="512763" y="5951538"/>
            <a:ext cx="390842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 Shao, </a:t>
            </a:r>
            <a:r>
              <a:rPr lang="en-US" sz="2000" dirty="0" err="1">
                <a:solidFill>
                  <a:srgbClr val="008000"/>
                </a:solidFill>
              </a:rPr>
              <a:t>Gao</a:t>
            </a:r>
            <a:r>
              <a:rPr lang="en-US" sz="2000" dirty="0">
                <a:solidFill>
                  <a:srgbClr val="008000"/>
                </a:solidFill>
              </a:rPr>
              <a:t>, </a:t>
            </a:r>
            <a:r>
              <a:rPr lang="en-US" sz="2000" dirty="0" err="1">
                <a:solidFill>
                  <a:srgbClr val="008000"/>
                </a:solidFill>
              </a:rPr>
              <a:t>Theuns</a:t>
            </a:r>
            <a:r>
              <a:rPr lang="en-US" sz="2000" dirty="0">
                <a:solidFill>
                  <a:srgbClr val="008000"/>
                </a:solidFill>
              </a:rPr>
              <a:t>, Frenk </a:t>
            </a:r>
            <a:r>
              <a:rPr lang="ja-JP" altLang="en-US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19100" y="1160463"/>
            <a:ext cx="7559675" cy="1691140"/>
            <a:chOff x="419100" y="1160463"/>
            <a:chExt cx="7559675" cy="1691140"/>
          </a:xfrm>
        </p:grpSpPr>
        <p:sp>
          <p:nvSpPr>
            <p:cNvPr id="78852" name="TextBox 3"/>
            <p:cNvSpPr txBox="1">
              <a:spLocks noChangeArrowheads="1"/>
            </p:cNvSpPr>
            <p:nvPr/>
          </p:nvSpPr>
          <p:spPr bwMode="auto">
            <a:xfrm>
              <a:off x="419100" y="1160463"/>
              <a:ext cx="755967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The thermal velocities of WDM particles induce cores</a:t>
              </a:r>
            </a:p>
          </p:txBody>
        </p:sp>
        <p:pic>
          <p:nvPicPr>
            <p:cNvPr id="12" name="Picture 1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225" y="2122488"/>
              <a:ext cx="2041525" cy="729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6"/>
          <p:cNvGrpSpPr/>
          <p:nvPr/>
        </p:nvGrpSpPr>
        <p:grpSpPr>
          <a:xfrm>
            <a:off x="1254125" y="3144838"/>
            <a:ext cx="6010275" cy="882650"/>
            <a:chOff x="1063625" y="3636963"/>
            <a:chExt cx="6010275" cy="882650"/>
          </a:xfrm>
        </p:grpSpPr>
        <p:graphicFrame>
          <p:nvGraphicFramePr>
            <p:cNvPr id="8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22054112"/>
                </p:ext>
              </p:extLst>
            </p:nvPr>
          </p:nvGraphicFramePr>
          <p:xfrm>
            <a:off x="4603750" y="3636963"/>
            <a:ext cx="2470150" cy="8826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09556" name="Equation" r:id="rId4" imgW="1244600" imgH="444500" progId="Equation.3">
                    <p:embed/>
                  </p:oleObj>
                </mc:Choice>
                <mc:Fallback>
                  <p:oleObj name="Equation" r:id="rId4" imgW="1244600" imgH="44450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4603750" y="3636963"/>
                          <a:ext cx="2470150" cy="88265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9" name="Group 8"/>
            <p:cNvGrpSpPr/>
            <p:nvPr/>
          </p:nvGrpSpPr>
          <p:grpSpPr>
            <a:xfrm>
              <a:off x="1063625" y="3778250"/>
              <a:ext cx="2744390" cy="466724"/>
              <a:chOff x="0" y="4445000"/>
              <a:chExt cx="2744390" cy="466724"/>
            </a:xfrm>
          </p:grpSpPr>
          <p:sp>
            <p:nvSpPr>
              <p:cNvPr id="10" name="TextBox 9"/>
              <p:cNvSpPr txBox="1"/>
              <p:nvPr/>
            </p:nvSpPr>
            <p:spPr>
              <a:xfrm>
                <a:off x="0" y="4445000"/>
                <a:ext cx="18269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000000"/>
                    </a:solidFill>
                  </a:rPr>
                  <a:t>By requiring</a:t>
                </a:r>
              </a:p>
            </p:txBody>
          </p:sp>
          <p:graphicFrame>
            <p:nvGraphicFramePr>
              <p:cNvPr id="11" name="Object 1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839157490"/>
                  </p:ext>
                </p:extLst>
              </p:nvPr>
            </p:nvGraphicFramePr>
            <p:xfrm>
              <a:off x="1885354" y="4540249"/>
              <a:ext cx="859036" cy="371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9557" name="Equation" r:id="rId6" imgW="469900" imgH="203200" progId="Equation.3">
                      <p:embed/>
                    </p:oleObj>
                  </mc:Choice>
                  <mc:Fallback>
                    <p:oleObj name="Equation" r:id="rId6" imgW="469900" imgH="203200" progId="Equation.3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1885354" y="4540249"/>
                            <a:ext cx="859036" cy="3714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13" name="TextBox 12"/>
          <p:cNvSpPr txBox="1"/>
          <p:nvPr/>
        </p:nvSpPr>
        <p:spPr>
          <a:xfrm>
            <a:off x="80257" y="1682750"/>
            <a:ext cx="908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Liouville’s</a:t>
            </a:r>
            <a:r>
              <a:rPr lang="en-US" dirty="0">
                <a:solidFill>
                  <a:srgbClr val="000000"/>
                </a:solidFill>
              </a:rPr>
              <a:t> theorem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upper bound on fine-grained ph. space den.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772860"/>
      </p:ext>
    </p:extLst>
  </p:cSld>
  <p:clrMapOvr>
    <a:masterClrMapping/>
  </p:clrMapOvr>
  <p:transition>
    <p:zoom/>
  </p:transition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3059113" y="244475"/>
            <a:ext cx="4630737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Core radii in WDM halos </a:t>
            </a:r>
          </a:p>
        </p:txBody>
      </p:sp>
      <p:sp>
        <p:nvSpPr>
          <p:cNvPr id="78853" name="TextBox 5"/>
          <p:cNvSpPr txBox="1">
            <a:spLocks noChangeArrowheads="1"/>
          </p:cNvSpPr>
          <p:nvPr/>
        </p:nvSpPr>
        <p:spPr bwMode="auto">
          <a:xfrm>
            <a:off x="512763" y="6173788"/>
            <a:ext cx="39084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 Shao, </a:t>
            </a:r>
            <a:r>
              <a:rPr lang="en-US" sz="2000" dirty="0" err="1">
                <a:solidFill>
                  <a:srgbClr val="008000"/>
                </a:solidFill>
              </a:rPr>
              <a:t>Gao</a:t>
            </a:r>
            <a:r>
              <a:rPr lang="en-US" sz="2000" dirty="0">
                <a:solidFill>
                  <a:srgbClr val="008000"/>
                </a:solidFill>
              </a:rPr>
              <a:t>, </a:t>
            </a:r>
            <a:r>
              <a:rPr lang="en-US" sz="2000" dirty="0" err="1">
                <a:solidFill>
                  <a:srgbClr val="008000"/>
                </a:solidFill>
              </a:rPr>
              <a:t>Theuns</a:t>
            </a:r>
            <a:r>
              <a:rPr lang="en-US" sz="2000" dirty="0">
                <a:solidFill>
                  <a:srgbClr val="008000"/>
                </a:solidFill>
              </a:rPr>
              <a:t>, Frenk </a:t>
            </a:r>
            <a:r>
              <a:rPr lang="ja-JP" altLang="en-US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  see also </a:t>
            </a:r>
            <a:r>
              <a:rPr lang="en-US" sz="2000" dirty="0" err="1">
                <a:solidFill>
                  <a:srgbClr val="008000"/>
                </a:solidFill>
              </a:rPr>
              <a:t>Maccio</a:t>
            </a:r>
            <a:r>
              <a:rPr lang="en-US" sz="2000" dirty="0">
                <a:solidFill>
                  <a:srgbClr val="008000"/>
                </a:solidFill>
              </a:rPr>
              <a:t> et al 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12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88913" y="2905125"/>
            <a:ext cx="8358187" cy="1425575"/>
            <a:chOff x="188913" y="2492375"/>
            <a:chExt cx="8358187" cy="1425575"/>
          </a:xfrm>
        </p:grpSpPr>
        <p:sp>
          <p:nvSpPr>
            <p:cNvPr id="78854" name="TextBox 6"/>
            <p:cNvSpPr txBox="1">
              <a:spLocks noChangeArrowheads="1"/>
            </p:cNvSpPr>
            <p:nvPr/>
          </p:nvSpPr>
          <p:spPr bwMode="auto">
            <a:xfrm>
              <a:off x="188913" y="2659063"/>
              <a:ext cx="3976687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Phase space arguments </a:t>
              </a:r>
              <a:r>
                <a:rPr lang="en-US" dirty="0">
                  <a:solidFill>
                    <a:srgbClr val="FF0000"/>
                  </a:solidFill>
                  <a:sym typeface="Wingdings" charset="0"/>
                </a:rPr>
                <a:t>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graphicFrame>
          <p:nvGraphicFramePr>
            <p:cNvPr id="78850" name="Object 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964073853"/>
                </p:ext>
              </p:extLst>
            </p:nvPr>
          </p:nvGraphicFramePr>
          <p:xfrm>
            <a:off x="4516438" y="2492375"/>
            <a:ext cx="4030662" cy="13620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0460" name="Equation" r:id="rId3" imgW="1917700" imgH="647700" progId="Equation.3">
                    <p:embed/>
                  </p:oleObj>
                </mc:Choice>
                <mc:Fallback>
                  <p:oleObj name="Equation" r:id="rId3" imgW="1917700" imgH="6477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16438" y="2492375"/>
                          <a:ext cx="4030662" cy="13620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8855" name="TextBox 8"/>
            <p:cNvSpPr txBox="1">
              <a:spLocks noChangeArrowheads="1"/>
            </p:cNvSpPr>
            <p:nvPr/>
          </p:nvSpPr>
          <p:spPr bwMode="auto">
            <a:xfrm>
              <a:off x="3319463" y="3517900"/>
              <a:ext cx="14525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00"/>
                  </a:solidFill>
                </a:rPr>
                <a:t>core radius</a:t>
              </a:r>
            </a:p>
          </p:txBody>
        </p:sp>
        <p:cxnSp>
          <p:nvCxnSpPr>
            <p:cNvPr id="78856" name="Elbow Connector 10"/>
            <p:cNvCxnSpPr>
              <a:cxnSpLocks noChangeShapeType="1"/>
            </p:cNvCxnSpPr>
            <p:nvPr/>
          </p:nvCxnSpPr>
          <p:spPr bwMode="auto">
            <a:xfrm rot="5400000" flipH="1" flipV="1">
              <a:off x="4260850" y="3159126"/>
              <a:ext cx="458787" cy="290512"/>
            </a:xfrm>
            <a:prstGeom prst="bentConnector3">
              <a:avLst>
                <a:gd name="adj1" fmla="val 50000"/>
              </a:avLst>
            </a:prstGeom>
            <a:noFill/>
            <a:ln w="3810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857" name="TextBox 11"/>
          <p:cNvSpPr txBox="1">
            <a:spLocks noChangeArrowheads="1"/>
          </p:cNvSpPr>
          <p:nvPr/>
        </p:nvSpPr>
        <p:spPr bwMode="auto">
          <a:xfrm>
            <a:off x="360363" y="4652169"/>
            <a:ext cx="8418512" cy="1421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ts val="3460"/>
              </a:lnSpc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For </a:t>
            </a:r>
            <a:r>
              <a:rPr lang="en-US" dirty="0" err="1">
                <a:solidFill>
                  <a:srgbClr val="000000"/>
                </a:solidFill>
              </a:rPr>
              <a:t>m</a:t>
            </a:r>
            <a:r>
              <a:rPr lang="en-US" baseline="-25000" dirty="0" err="1">
                <a:solidFill>
                  <a:srgbClr val="000000"/>
                </a:solidFill>
              </a:rPr>
              <a:t>WDM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&gt; 1.5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, the core radii in WDM models are of   </a:t>
            </a:r>
            <a:r>
              <a:rPr lang="en-US" dirty="0">
                <a:solidFill>
                  <a:srgbClr val="FF0000"/>
                </a:solidFill>
              </a:rPr>
              <a:t>10 times smaller than the values </a:t>
            </a:r>
            <a:r>
              <a:rPr lang="en-US" dirty="0">
                <a:solidFill>
                  <a:srgbClr val="000000"/>
                </a:solidFill>
              </a:rPr>
              <a:t>inferred by Gilmore et al. ! </a:t>
            </a:r>
            <a:r>
              <a:rPr lang="en-US" dirty="0">
                <a:solidFill>
                  <a:srgbClr val="FF0000"/>
                </a:solidFill>
                <a:latin typeface="Wingdings" charset="0"/>
                <a:cs typeface="Wingdings" charset="0"/>
              </a:rPr>
              <a:t></a:t>
            </a:r>
            <a:r>
              <a:rPr lang="en-US" dirty="0">
                <a:solidFill>
                  <a:srgbClr val="000000"/>
                </a:solidFill>
                <a:ea typeface="Wingdings" charset="0"/>
              </a:rPr>
              <a:t> </a:t>
            </a:r>
            <a:r>
              <a:rPr lang="en-US" sz="2800" dirty="0">
                <a:solidFill>
                  <a:srgbClr val="800000"/>
                </a:solidFill>
                <a:ea typeface="Wingdings" charset="0"/>
              </a:rPr>
              <a:t>core radii in dwarfs NOT relevant in WDM models</a:t>
            </a:r>
            <a:endParaRPr lang="en-US" dirty="0">
              <a:solidFill>
                <a:srgbClr val="800000"/>
              </a:solidFill>
              <a:ea typeface="Wingdings" charset="0"/>
              <a:cs typeface="Wingdings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419100" y="1160463"/>
            <a:ext cx="7559675" cy="1691140"/>
            <a:chOff x="419100" y="1160463"/>
            <a:chExt cx="7559675" cy="1691140"/>
          </a:xfrm>
        </p:grpSpPr>
        <p:sp>
          <p:nvSpPr>
            <p:cNvPr id="12" name="TextBox 3"/>
            <p:cNvSpPr txBox="1">
              <a:spLocks noChangeArrowheads="1"/>
            </p:cNvSpPr>
            <p:nvPr/>
          </p:nvSpPr>
          <p:spPr bwMode="auto">
            <a:xfrm>
              <a:off x="419100" y="1160463"/>
              <a:ext cx="755967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The thermal velocities of WDM particles induce cores</a:t>
              </a:r>
            </a:p>
          </p:txBody>
        </p:sp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225" y="2122488"/>
              <a:ext cx="2041525" cy="729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" name="TextBox 14"/>
          <p:cNvSpPr txBox="1"/>
          <p:nvPr/>
        </p:nvSpPr>
        <p:spPr>
          <a:xfrm>
            <a:off x="80257" y="1682750"/>
            <a:ext cx="908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Liouville’s</a:t>
            </a:r>
            <a:r>
              <a:rPr lang="en-US" dirty="0">
                <a:solidFill>
                  <a:srgbClr val="000000"/>
                </a:solidFill>
              </a:rPr>
              <a:t> theorem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upper bound on fine-grained ph. space den.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7716646"/>
      </p:ext>
    </p:extLst>
  </p:cSld>
  <p:clrMapOvr>
    <a:masterClrMapping/>
  </p:clrMapOvr>
  <p:transition>
    <p:zoom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page_5.pdf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54" t="12198" r="11112" b="60953"/>
          <a:stretch/>
        </p:blipFill>
        <p:spPr>
          <a:xfrm>
            <a:off x="50800" y="1556792"/>
            <a:ext cx="8973375" cy="4233334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627784" y="150770"/>
            <a:ext cx="5616624" cy="55403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Fraction of dark </a:t>
            </a:r>
            <a:r>
              <a:rPr lang="en-GB" sz="3600" dirty="0" err="1">
                <a:solidFill>
                  <a:srgbClr val="FF0000"/>
                </a:solidFill>
              </a:rPr>
              <a:t>subhalos</a:t>
            </a:r>
            <a:endParaRPr lang="en-GB" sz="3600" dirty="0">
              <a:solidFill>
                <a:srgbClr val="FF0000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938264" y="741553"/>
            <a:ext cx="3505944" cy="815239"/>
            <a:chOff x="464855" y="920750"/>
            <a:chExt cx="3505944" cy="815239"/>
          </a:xfrm>
        </p:grpSpPr>
        <p:grpSp>
          <p:nvGrpSpPr>
            <p:cNvPr id="5" name="Group 4"/>
            <p:cNvGrpSpPr/>
            <p:nvPr/>
          </p:nvGrpSpPr>
          <p:grpSpPr>
            <a:xfrm>
              <a:off x="464855" y="920750"/>
              <a:ext cx="1535395" cy="815239"/>
              <a:chOff x="171250" y="1141451"/>
              <a:chExt cx="1598326" cy="856198"/>
            </a:xfrm>
          </p:grpSpPr>
          <p:sp>
            <p:nvSpPr>
              <p:cNvPr id="7" name="Rectangle 6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8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44112105"/>
                  </p:ext>
                </p:extLst>
              </p:nvPr>
            </p:nvGraphicFramePr>
            <p:xfrm>
              <a:off x="252471" y="1141451"/>
              <a:ext cx="1357313" cy="8239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10" name="Equation" r:id="rId5" imgW="711200" imgH="431800" progId="Equation.3">
                      <p:embed/>
                    </p:oleObj>
                  </mc:Choice>
                  <mc:Fallback>
                    <p:oleObj name="Equation" r:id="rId5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1" y="1141451"/>
                            <a:ext cx="1357313" cy="8239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6" name="TextBox 5"/>
            <p:cNvSpPr txBox="1"/>
            <p:nvPr/>
          </p:nvSpPr>
          <p:spPr>
            <a:xfrm>
              <a:off x="2127059" y="1052810"/>
              <a:ext cx="1843740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V </a:t>
              </a:r>
              <a:r>
                <a:rPr lang="en-GB" sz="2000" baseline="-25000" dirty="0">
                  <a:solidFill>
                    <a:srgbClr val="000000"/>
                  </a:solidFill>
                  <a:latin typeface="Arial"/>
                  <a:cs typeface="Arial"/>
                </a:rPr>
                <a:t>max </a:t>
              </a: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20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20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20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7374" y="5919663"/>
            <a:ext cx="91951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All halos of mass &lt; 5×10</a:t>
            </a:r>
            <a:r>
              <a:rPr lang="en-US" baseline="30000" dirty="0"/>
              <a:t>8</a:t>
            </a:r>
            <a:r>
              <a:rPr lang="en-US" dirty="0"/>
              <a:t>M</a:t>
            </a:r>
            <a:r>
              <a:rPr lang="en-US" baseline="-25000" dirty="0"/>
              <a:t>o  </a:t>
            </a:r>
            <a:r>
              <a:rPr lang="en-US" dirty="0"/>
              <a:t>or </a:t>
            </a:r>
            <a:r>
              <a:rPr lang="en-US" dirty="0" err="1"/>
              <a:t>V</a:t>
            </a:r>
            <a:r>
              <a:rPr lang="en-US" baseline="-25000" dirty="0" err="1"/>
              <a:t>max</a:t>
            </a:r>
            <a:r>
              <a:rPr lang="en-US" baseline="-25000" dirty="0"/>
              <a:t> </a:t>
            </a:r>
            <a:r>
              <a:rPr lang="en-US" dirty="0"/>
              <a:t>&lt; 7 km/s are dark (m</a:t>
            </a:r>
            <a:r>
              <a:rPr lang="en-US" baseline="-25000" dirty="0"/>
              <a:t>*</a:t>
            </a:r>
            <a:r>
              <a:rPr lang="en-US" dirty="0"/>
              <a:t>&lt;10</a:t>
            </a:r>
            <a:r>
              <a:rPr lang="en-US" baseline="30000" dirty="0"/>
              <a:t>4</a:t>
            </a:r>
            <a:r>
              <a:rPr lang="en-US" dirty="0"/>
              <a:t>M</a:t>
            </a:r>
            <a:r>
              <a:rPr lang="en-US" baseline="-25000" dirty="0"/>
              <a:t>o</a:t>
            </a:r>
            <a:r>
              <a:rPr lang="en-US" dirty="0"/>
              <a:t>)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020272" y="5477162"/>
            <a:ext cx="19383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Fattahi</a:t>
            </a:r>
            <a:r>
              <a:rPr lang="en-US" sz="2000" dirty="0">
                <a:solidFill>
                  <a:srgbClr val="008000"/>
                </a:solidFill>
              </a:rPr>
              <a:t> et al ‘16</a:t>
            </a:r>
          </a:p>
        </p:txBody>
      </p:sp>
    </p:spTree>
    <p:extLst>
      <p:ext uri="{BB962C8B-B14F-4D97-AF65-F5344CB8AC3E}">
        <p14:creationId xmlns:p14="http://schemas.microsoft.com/office/powerpoint/2010/main" val="1562115916"/>
      </p:ext>
    </p:extLst>
  </p:cSld>
  <p:clrMapOvr>
    <a:masterClrMapping/>
  </p:clrMapOvr>
  <p:transition>
    <p:zoom/>
  </p:transition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2534105" y="244475"/>
            <a:ext cx="5680762" cy="584776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FF0000"/>
                </a:solidFill>
              </a:rPr>
              <a:t>Density profiles of WDM halos 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142875" y="2303463"/>
            <a:ext cx="87711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WDM particles have significant </a:t>
            </a:r>
            <a:r>
              <a:rPr lang="en-US" dirty="0">
                <a:solidFill>
                  <a:srgbClr val="FF0000"/>
                </a:solidFill>
              </a:rPr>
              <a:t>thermal velocities </a:t>
            </a:r>
            <a:r>
              <a:rPr lang="en-US" dirty="0">
                <a:solidFill>
                  <a:srgbClr val="000000"/>
                </a:solidFill>
              </a:rPr>
              <a:t>at early times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48270" y="3476625"/>
            <a:ext cx="73908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Since the phase-space density cannot increase, shouldn’t this produce a uniform </a:t>
            </a:r>
            <a:r>
              <a:rPr lang="en-US" dirty="0">
                <a:solidFill>
                  <a:srgbClr val="FF0000"/>
                </a:solidFill>
              </a:rPr>
              <a:t>density core</a:t>
            </a:r>
            <a:r>
              <a:rPr lang="en-US" dirty="0">
                <a:solidFill>
                  <a:srgbClr val="000000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29506932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3059113" y="244475"/>
            <a:ext cx="4630737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Core radii in WDM halos 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419100" y="1160463"/>
            <a:ext cx="7559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The thermal velocities of WDM particles induce cores</a:t>
            </a:r>
          </a:p>
        </p:txBody>
      </p:sp>
      <p:sp>
        <p:nvSpPr>
          <p:cNvPr id="78853" name="TextBox 5"/>
          <p:cNvSpPr txBox="1">
            <a:spLocks noChangeArrowheads="1"/>
          </p:cNvSpPr>
          <p:nvPr/>
        </p:nvSpPr>
        <p:spPr bwMode="auto">
          <a:xfrm>
            <a:off x="512763" y="5951538"/>
            <a:ext cx="390842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 Shao, </a:t>
            </a:r>
            <a:r>
              <a:rPr lang="en-US" sz="2000" dirty="0" err="1">
                <a:solidFill>
                  <a:srgbClr val="008000"/>
                </a:solidFill>
              </a:rPr>
              <a:t>Gao</a:t>
            </a:r>
            <a:r>
              <a:rPr lang="en-US" sz="2000" dirty="0">
                <a:solidFill>
                  <a:srgbClr val="008000"/>
                </a:solidFill>
              </a:rPr>
              <a:t>, </a:t>
            </a:r>
            <a:r>
              <a:rPr lang="en-US" sz="2000" dirty="0" err="1">
                <a:solidFill>
                  <a:srgbClr val="008000"/>
                </a:solidFill>
              </a:rPr>
              <a:t>Theuns</a:t>
            </a:r>
            <a:r>
              <a:rPr lang="en-US" sz="2000" dirty="0">
                <a:solidFill>
                  <a:srgbClr val="008000"/>
                </a:solidFill>
              </a:rPr>
              <a:t>, Frenk </a:t>
            </a:r>
            <a:r>
              <a:rPr lang="ja-JP" altLang="en-US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</a:t>
            </a:r>
          </a:p>
        </p:txBody>
      </p:sp>
      <p:pic>
        <p:nvPicPr>
          <p:cNvPr id="12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225" y="2122488"/>
            <a:ext cx="2041525" cy="729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299736" y="6301085"/>
            <a:ext cx="20378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Maccio</a:t>
            </a:r>
            <a:r>
              <a:rPr lang="en-US" sz="2000" dirty="0">
                <a:solidFill>
                  <a:srgbClr val="008000"/>
                </a:solidFill>
              </a:rPr>
              <a:t>  et al.‘12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0257" y="1682750"/>
            <a:ext cx="908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Liouville’s</a:t>
            </a:r>
            <a:r>
              <a:rPr lang="en-US" dirty="0">
                <a:solidFill>
                  <a:srgbClr val="000000"/>
                </a:solidFill>
              </a:rPr>
              <a:t> theorem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upper bound on fine-grained ph. space den.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335789"/>
      </p:ext>
    </p:extLst>
  </p:cSld>
  <p:clrMapOvr>
    <a:masterClrMapping/>
  </p:clrMapOvr>
  <p:transition>
    <p:zoom/>
  </p:transition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auto">
          <a:xfrm>
            <a:off x="6318250" y="6238875"/>
            <a:ext cx="2825750" cy="619125"/>
          </a:xfrm>
          <a:prstGeom prst="rect">
            <a:avLst/>
          </a:prstGeom>
          <a:solidFill>
            <a:srgbClr val="C0F4FE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3059113" y="244475"/>
            <a:ext cx="4630737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Core radii in WDM halos 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419100" y="1160463"/>
            <a:ext cx="7559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The thermal velocities of WDM particles induce cores</a:t>
            </a:r>
          </a:p>
        </p:txBody>
      </p:sp>
      <p:sp>
        <p:nvSpPr>
          <p:cNvPr id="78853" name="TextBox 5"/>
          <p:cNvSpPr txBox="1">
            <a:spLocks noChangeArrowheads="1"/>
          </p:cNvSpPr>
          <p:nvPr/>
        </p:nvSpPr>
        <p:spPr bwMode="auto">
          <a:xfrm>
            <a:off x="512763" y="5951538"/>
            <a:ext cx="39084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 Shao, </a:t>
            </a:r>
            <a:r>
              <a:rPr lang="en-US" sz="2000" dirty="0" err="1">
                <a:solidFill>
                  <a:srgbClr val="008000"/>
                </a:solidFill>
              </a:rPr>
              <a:t>Gao</a:t>
            </a:r>
            <a:r>
              <a:rPr lang="en-US" sz="2000" dirty="0">
                <a:solidFill>
                  <a:srgbClr val="008000"/>
                </a:solidFill>
              </a:rPr>
              <a:t>, </a:t>
            </a:r>
            <a:r>
              <a:rPr lang="en-US" sz="2000" dirty="0" err="1">
                <a:solidFill>
                  <a:srgbClr val="008000"/>
                </a:solidFill>
              </a:rPr>
              <a:t>Theuns</a:t>
            </a:r>
            <a:r>
              <a:rPr lang="en-US" sz="2000" dirty="0">
                <a:solidFill>
                  <a:srgbClr val="008000"/>
                </a:solidFill>
              </a:rPr>
              <a:t>, Frenk </a:t>
            </a:r>
            <a:r>
              <a:rPr lang="ja-JP" altLang="en-US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   </a:t>
            </a:r>
            <a:r>
              <a:rPr lang="en-US" sz="2000" dirty="0" err="1">
                <a:solidFill>
                  <a:srgbClr val="008000"/>
                </a:solidFill>
              </a:rPr>
              <a:t>Maccio</a:t>
            </a:r>
            <a:r>
              <a:rPr lang="en-US" sz="2000" dirty="0">
                <a:solidFill>
                  <a:srgbClr val="008000"/>
                </a:solidFill>
              </a:rPr>
              <a:t> et al 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12</a:t>
            </a:r>
          </a:p>
        </p:txBody>
      </p:sp>
      <p:pic>
        <p:nvPicPr>
          <p:cNvPr id="12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225" y="2122488"/>
            <a:ext cx="2041525" cy="729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0257" y="1682750"/>
            <a:ext cx="908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Liouville’s</a:t>
            </a:r>
            <a:r>
              <a:rPr lang="en-US" dirty="0">
                <a:solidFill>
                  <a:srgbClr val="000000"/>
                </a:solidFill>
              </a:rPr>
              <a:t> theorem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upper bound on fine-grained ph. space den.</a:t>
            </a:r>
            <a:endParaRPr lang="en-US" dirty="0">
              <a:solidFill>
                <a:srgbClr val="000000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476251" y="2790766"/>
            <a:ext cx="8270975" cy="4067234"/>
            <a:chOff x="254000" y="1735310"/>
            <a:chExt cx="8540750" cy="4459175"/>
          </a:xfrm>
        </p:grpSpPr>
        <p:sp>
          <p:nvSpPr>
            <p:cNvPr id="15" name="Rectangle 14"/>
            <p:cNvSpPr/>
            <p:nvPr/>
          </p:nvSpPr>
          <p:spPr bwMode="auto">
            <a:xfrm>
              <a:off x="254000" y="1809750"/>
              <a:ext cx="8540750" cy="4349750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pic>
          <p:nvPicPr>
            <p:cNvPr id="16" name="Picture 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875" y="1939425"/>
              <a:ext cx="8413749" cy="41645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TextBox 16"/>
            <p:cNvSpPr txBox="1"/>
            <p:nvPr/>
          </p:nvSpPr>
          <p:spPr>
            <a:xfrm>
              <a:off x="925524" y="1741660"/>
              <a:ext cx="313556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Density profile: real space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168015" y="1735310"/>
              <a:ext cx="340670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Density profile: phase space</a:t>
              </a: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6461125" y="5905500"/>
              <a:ext cx="666751" cy="222249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042025" y="5794375"/>
              <a:ext cx="130175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r [</a:t>
              </a:r>
              <a:r>
                <a:rPr lang="en-US" sz="2000" dirty="0" err="1">
                  <a:solidFill>
                    <a:srgbClr val="000000"/>
                  </a:solidFill>
                </a:rPr>
                <a:t>kpc</a:t>
              </a:r>
              <a:r>
                <a:rPr lang="en-US" sz="2000" dirty="0">
                  <a:solidFill>
                    <a:srgbClr val="000000"/>
                  </a:solidFill>
                </a:rPr>
                <a:t>/h]</a:t>
              </a:r>
            </a:p>
          </p:txBody>
        </p:sp>
        <p:sp>
          <p:nvSpPr>
            <p:cNvPr id="21" name="Rectangle 20"/>
            <p:cNvSpPr/>
            <p:nvPr/>
          </p:nvSpPr>
          <p:spPr bwMode="auto">
            <a:xfrm>
              <a:off x="2263775" y="5851525"/>
              <a:ext cx="666751" cy="222249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962150" y="5788025"/>
              <a:ext cx="130175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r [</a:t>
              </a:r>
              <a:r>
                <a:rPr lang="en-US" sz="2000" dirty="0" err="1">
                  <a:solidFill>
                    <a:srgbClr val="000000"/>
                  </a:solidFill>
                </a:rPr>
                <a:t>kpc</a:t>
              </a:r>
              <a:r>
                <a:rPr lang="en-US" sz="2000" dirty="0">
                  <a:solidFill>
                    <a:srgbClr val="000000"/>
                  </a:solidFill>
                </a:rPr>
                <a:t>/h]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384168" y="3206750"/>
              <a:ext cx="2179492" cy="3374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400" dirty="0">
                  <a:solidFill>
                    <a:srgbClr val="FF0000"/>
                  </a:solidFill>
                </a:rPr>
                <a:t>Phase-space upper limit</a:t>
              </a:r>
            </a:p>
          </p:txBody>
        </p:sp>
      </p:grpSp>
      <p:sp>
        <p:nvSpPr>
          <p:cNvPr id="25" name="TextBox 5"/>
          <p:cNvSpPr txBox="1">
            <a:spLocks noChangeArrowheads="1"/>
          </p:cNvSpPr>
          <p:nvPr/>
        </p:nvSpPr>
        <p:spPr bwMode="auto">
          <a:xfrm>
            <a:off x="1063625" y="5903913"/>
            <a:ext cx="307975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8000"/>
                </a:solidFill>
              </a:rPr>
              <a:t> Shao, </a:t>
            </a:r>
            <a:r>
              <a:rPr lang="en-US" sz="1600" dirty="0" err="1">
                <a:solidFill>
                  <a:srgbClr val="008000"/>
                </a:solidFill>
              </a:rPr>
              <a:t>Gao</a:t>
            </a:r>
            <a:r>
              <a:rPr lang="en-US" sz="1600" dirty="0">
                <a:solidFill>
                  <a:srgbClr val="008000"/>
                </a:solidFill>
              </a:rPr>
              <a:t>, </a:t>
            </a:r>
            <a:r>
              <a:rPr lang="en-US" sz="1600" dirty="0" err="1">
                <a:solidFill>
                  <a:srgbClr val="008000"/>
                </a:solidFill>
              </a:rPr>
              <a:t>Theuns</a:t>
            </a:r>
            <a:r>
              <a:rPr lang="en-US" sz="1600" dirty="0">
                <a:solidFill>
                  <a:srgbClr val="008000"/>
                </a:solidFill>
              </a:rPr>
              <a:t>, Frenk </a:t>
            </a:r>
            <a:r>
              <a:rPr lang="en-GB" sz="1600" dirty="0">
                <a:solidFill>
                  <a:srgbClr val="008000"/>
                </a:solidFill>
              </a:rPr>
              <a:t>‘</a:t>
            </a:r>
            <a:r>
              <a:rPr lang="en-US" sz="1600" dirty="0">
                <a:solidFill>
                  <a:srgbClr val="008000"/>
                </a:solidFill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098109742"/>
      </p:ext>
    </p:extLst>
  </p:cSld>
  <p:clrMapOvr>
    <a:masterClrMapping/>
  </p:clrMapOvr>
  <p:transition>
    <p:zoom/>
  </p:transition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3059113" y="244475"/>
            <a:ext cx="4630737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Core radii in WDM halos </a:t>
            </a:r>
          </a:p>
        </p:txBody>
      </p:sp>
      <p:sp>
        <p:nvSpPr>
          <p:cNvPr id="78853" name="TextBox 5"/>
          <p:cNvSpPr txBox="1">
            <a:spLocks noChangeArrowheads="1"/>
          </p:cNvSpPr>
          <p:nvPr/>
        </p:nvSpPr>
        <p:spPr bwMode="auto">
          <a:xfrm>
            <a:off x="512763" y="5951538"/>
            <a:ext cx="390842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 Shao, </a:t>
            </a:r>
            <a:r>
              <a:rPr lang="en-US" sz="2000" dirty="0" err="1">
                <a:solidFill>
                  <a:srgbClr val="008000"/>
                </a:solidFill>
              </a:rPr>
              <a:t>Gao</a:t>
            </a:r>
            <a:r>
              <a:rPr lang="en-US" sz="2000" dirty="0">
                <a:solidFill>
                  <a:srgbClr val="008000"/>
                </a:solidFill>
              </a:rPr>
              <a:t>, </a:t>
            </a:r>
            <a:r>
              <a:rPr lang="en-US" sz="2000" dirty="0" err="1">
                <a:solidFill>
                  <a:srgbClr val="008000"/>
                </a:solidFill>
              </a:rPr>
              <a:t>Theuns</a:t>
            </a:r>
            <a:r>
              <a:rPr lang="en-US" sz="2000" dirty="0">
                <a:solidFill>
                  <a:srgbClr val="008000"/>
                </a:solidFill>
              </a:rPr>
              <a:t>, Frenk </a:t>
            </a:r>
            <a:r>
              <a:rPr lang="ja-JP" altLang="en-US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19100" y="1160463"/>
            <a:ext cx="7559675" cy="1691140"/>
            <a:chOff x="419100" y="1160463"/>
            <a:chExt cx="7559675" cy="1691140"/>
          </a:xfrm>
        </p:grpSpPr>
        <p:sp>
          <p:nvSpPr>
            <p:cNvPr id="78852" name="TextBox 3"/>
            <p:cNvSpPr txBox="1">
              <a:spLocks noChangeArrowheads="1"/>
            </p:cNvSpPr>
            <p:nvPr/>
          </p:nvSpPr>
          <p:spPr bwMode="auto">
            <a:xfrm>
              <a:off x="419100" y="1160463"/>
              <a:ext cx="755967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The thermal velocities of WDM particles induce cores</a:t>
              </a:r>
            </a:p>
          </p:txBody>
        </p:sp>
        <p:pic>
          <p:nvPicPr>
            <p:cNvPr id="12" name="Picture 1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225" y="2122488"/>
              <a:ext cx="2041525" cy="729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6"/>
          <p:cNvGrpSpPr/>
          <p:nvPr/>
        </p:nvGrpSpPr>
        <p:grpSpPr>
          <a:xfrm>
            <a:off x="1254125" y="3144838"/>
            <a:ext cx="6010275" cy="882650"/>
            <a:chOff x="1063625" y="3636963"/>
            <a:chExt cx="6010275" cy="882650"/>
          </a:xfrm>
        </p:grpSpPr>
        <p:graphicFrame>
          <p:nvGraphicFramePr>
            <p:cNvPr id="8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400136478"/>
                </p:ext>
              </p:extLst>
            </p:nvPr>
          </p:nvGraphicFramePr>
          <p:xfrm>
            <a:off x="4603750" y="3636963"/>
            <a:ext cx="2470150" cy="8826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23884" name="Equation" r:id="rId4" imgW="1244600" imgH="444500" progId="Equation.3">
                    <p:embed/>
                  </p:oleObj>
                </mc:Choice>
                <mc:Fallback>
                  <p:oleObj name="Equation" r:id="rId4" imgW="1244600" imgH="44450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4603750" y="3636963"/>
                          <a:ext cx="2470150" cy="88265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9" name="Group 8"/>
            <p:cNvGrpSpPr/>
            <p:nvPr/>
          </p:nvGrpSpPr>
          <p:grpSpPr>
            <a:xfrm>
              <a:off x="1063625" y="3778250"/>
              <a:ext cx="2744390" cy="466724"/>
              <a:chOff x="0" y="4445000"/>
              <a:chExt cx="2744390" cy="466724"/>
            </a:xfrm>
          </p:grpSpPr>
          <p:sp>
            <p:nvSpPr>
              <p:cNvPr id="10" name="TextBox 9"/>
              <p:cNvSpPr txBox="1"/>
              <p:nvPr/>
            </p:nvSpPr>
            <p:spPr>
              <a:xfrm>
                <a:off x="0" y="4445000"/>
                <a:ext cx="18269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000000"/>
                    </a:solidFill>
                  </a:rPr>
                  <a:t>By requiring</a:t>
                </a:r>
              </a:p>
            </p:txBody>
          </p:sp>
          <p:graphicFrame>
            <p:nvGraphicFramePr>
              <p:cNvPr id="11" name="Object 1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59092085"/>
                  </p:ext>
                </p:extLst>
              </p:nvPr>
            </p:nvGraphicFramePr>
            <p:xfrm>
              <a:off x="1885354" y="4540249"/>
              <a:ext cx="859036" cy="371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23885" name="Equation" r:id="rId6" imgW="469900" imgH="203200" progId="Equation.3">
                      <p:embed/>
                    </p:oleObj>
                  </mc:Choice>
                  <mc:Fallback>
                    <p:oleObj name="Equation" r:id="rId6" imgW="469900" imgH="203200" progId="Equation.3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1885354" y="4540249"/>
                            <a:ext cx="859036" cy="3714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13" name="TextBox 12"/>
          <p:cNvSpPr txBox="1"/>
          <p:nvPr/>
        </p:nvSpPr>
        <p:spPr>
          <a:xfrm>
            <a:off x="80257" y="1682750"/>
            <a:ext cx="908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Liouville’s</a:t>
            </a:r>
            <a:r>
              <a:rPr lang="en-US" dirty="0">
                <a:solidFill>
                  <a:srgbClr val="000000"/>
                </a:solidFill>
              </a:rPr>
              <a:t> theorem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upper bound on fine-grained ph. space den.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1327909"/>
      </p:ext>
    </p:extLst>
  </p:cSld>
  <p:clrMapOvr>
    <a:masterClrMapping/>
  </p:clrMapOvr>
  <p:transition>
    <p:zoom/>
  </p:transition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3059113" y="244475"/>
            <a:ext cx="4630737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Core radii in WDM halos </a:t>
            </a:r>
          </a:p>
        </p:txBody>
      </p:sp>
      <p:sp>
        <p:nvSpPr>
          <p:cNvPr id="78853" name="TextBox 5"/>
          <p:cNvSpPr txBox="1">
            <a:spLocks noChangeArrowheads="1"/>
          </p:cNvSpPr>
          <p:nvPr/>
        </p:nvSpPr>
        <p:spPr bwMode="auto">
          <a:xfrm>
            <a:off x="512763" y="6173788"/>
            <a:ext cx="39084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 Shao, </a:t>
            </a:r>
            <a:r>
              <a:rPr lang="en-US" sz="2000" dirty="0" err="1">
                <a:solidFill>
                  <a:srgbClr val="008000"/>
                </a:solidFill>
              </a:rPr>
              <a:t>Gao</a:t>
            </a:r>
            <a:r>
              <a:rPr lang="en-US" sz="2000" dirty="0">
                <a:solidFill>
                  <a:srgbClr val="008000"/>
                </a:solidFill>
              </a:rPr>
              <a:t>, </a:t>
            </a:r>
            <a:r>
              <a:rPr lang="en-US" sz="2000" dirty="0" err="1">
                <a:solidFill>
                  <a:srgbClr val="008000"/>
                </a:solidFill>
              </a:rPr>
              <a:t>Theuns</a:t>
            </a:r>
            <a:r>
              <a:rPr lang="en-US" sz="2000" dirty="0">
                <a:solidFill>
                  <a:srgbClr val="008000"/>
                </a:solidFill>
              </a:rPr>
              <a:t>, Frenk </a:t>
            </a:r>
            <a:r>
              <a:rPr lang="ja-JP" altLang="en-US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13  see also </a:t>
            </a:r>
            <a:r>
              <a:rPr lang="en-US" sz="2000" dirty="0" err="1">
                <a:solidFill>
                  <a:srgbClr val="008000"/>
                </a:solidFill>
              </a:rPr>
              <a:t>Maccio</a:t>
            </a:r>
            <a:r>
              <a:rPr lang="en-US" sz="2000" dirty="0">
                <a:solidFill>
                  <a:srgbClr val="008000"/>
                </a:solidFill>
              </a:rPr>
              <a:t> et al 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12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88913" y="2905125"/>
            <a:ext cx="8358187" cy="1425575"/>
            <a:chOff x="188913" y="2492375"/>
            <a:chExt cx="8358187" cy="1425575"/>
          </a:xfrm>
        </p:grpSpPr>
        <p:sp>
          <p:nvSpPr>
            <p:cNvPr id="78854" name="TextBox 6"/>
            <p:cNvSpPr txBox="1">
              <a:spLocks noChangeArrowheads="1"/>
            </p:cNvSpPr>
            <p:nvPr/>
          </p:nvSpPr>
          <p:spPr bwMode="auto">
            <a:xfrm>
              <a:off x="188913" y="2659063"/>
              <a:ext cx="3976687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Phase space arguments </a:t>
              </a:r>
              <a:r>
                <a:rPr lang="en-US" dirty="0">
                  <a:solidFill>
                    <a:srgbClr val="FF0000"/>
                  </a:solidFill>
                  <a:sym typeface="Wingdings" charset="0"/>
                </a:rPr>
                <a:t>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graphicFrame>
          <p:nvGraphicFramePr>
            <p:cNvPr id="78850" name="Object 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346240343"/>
                </p:ext>
              </p:extLst>
            </p:nvPr>
          </p:nvGraphicFramePr>
          <p:xfrm>
            <a:off x="4516438" y="2492375"/>
            <a:ext cx="4030662" cy="13620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24792" name="Equation" r:id="rId3" imgW="1917700" imgH="647700" progId="Equation.3">
                    <p:embed/>
                  </p:oleObj>
                </mc:Choice>
                <mc:Fallback>
                  <p:oleObj name="Equation" r:id="rId3" imgW="1917700" imgH="6477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16438" y="2492375"/>
                          <a:ext cx="4030662" cy="13620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8855" name="TextBox 8"/>
            <p:cNvSpPr txBox="1">
              <a:spLocks noChangeArrowheads="1"/>
            </p:cNvSpPr>
            <p:nvPr/>
          </p:nvSpPr>
          <p:spPr bwMode="auto">
            <a:xfrm>
              <a:off x="3319463" y="3517900"/>
              <a:ext cx="14525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00"/>
                  </a:solidFill>
                </a:rPr>
                <a:t>core radius</a:t>
              </a:r>
            </a:p>
          </p:txBody>
        </p:sp>
        <p:cxnSp>
          <p:nvCxnSpPr>
            <p:cNvPr id="78856" name="Elbow Connector 10"/>
            <p:cNvCxnSpPr>
              <a:cxnSpLocks noChangeShapeType="1"/>
            </p:cNvCxnSpPr>
            <p:nvPr/>
          </p:nvCxnSpPr>
          <p:spPr bwMode="auto">
            <a:xfrm rot="5400000" flipH="1" flipV="1">
              <a:off x="4260850" y="3159126"/>
              <a:ext cx="458787" cy="290512"/>
            </a:xfrm>
            <a:prstGeom prst="bentConnector3">
              <a:avLst>
                <a:gd name="adj1" fmla="val 50000"/>
              </a:avLst>
            </a:prstGeom>
            <a:noFill/>
            <a:ln w="3810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857" name="TextBox 11"/>
          <p:cNvSpPr txBox="1">
            <a:spLocks noChangeArrowheads="1"/>
          </p:cNvSpPr>
          <p:nvPr/>
        </p:nvSpPr>
        <p:spPr bwMode="auto">
          <a:xfrm>
            <a:off x="360363" y="4652169"/>
            <a:ext cx="8418512" cy="1421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ts val="3460"/>
              </a:lnSpc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For </a:t>
            </a:r>
            <a:r>
              <a:rPr lang="en-US" dirty="0" err="1">
                <a:solidFill>
                  <a:srgbClr val="000000"/>
                </a:solidFill>
              </a:rPr>
              <a:t>m</a:t>
            </a:r>
            <a:r>
              <a:rPr lang="en-US" baseline="-25000" dirty="0" err="1">
                <a:solidFill>
                  <a:srgbClr val="000000"/>
                </a:solidFill>
              </a:rPr>
              <a:t>WDM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&gt; 1.5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, the core radii in WDM models are of   </a:t>
            </a:r>
            <a:r>
              <a:rPr lang="en-US" dirty="0">
                <a:solidFill>
                  <a:srgbClr val="FF0000"/>
                </a:solidFill>
              </a:rPr>
              <a:t>10 times smaller than the values </a:t>
            </a:r>
            <a:r>
              <a:rPr lang="en-US" dirty="0">
                <a:solidFill>
                  <a:srgbClr val="000000"/>
                </a:solidFill>
              </a:rPr>
              <a:t>inferred by Gilmore et al. ! </a:t>
            </a:r>
            <a:r>
              <a:rPr lang="en-US" dirty="0">
                <a:solidFill>
                  <a:srgbClr val="FF0000"/>
                </a:solidFill>
                <a:latin typeface="Wingdings" charset="0"/>
                <a:cs typeface="Wingdings" charset="0"/>
              </a:rPr>
              <a:t></a:t>
            </a:r>
            <a:r>
              <a:rPr lang="en-US" dirty="0">
                <a:solidFill>
                  <a:srgbClr val="000000"/>
                </a:solidFill>
                <a:ea typeface="Wingdings" charset="0"/>
              </a:rPr>
              <a:t> </a:t>
            </a:r>
            <a:r>
              <a:rPr lang="en-US" sz="2800" dirty="0">
                <a:solidFill>
                  <a:srgbClr val="800000"/>
                </a:solidFill>
                <a:ea typeface="Wingdings" charset="0"/>
              </a:rPr>
              <a:t>core radii in dwarfs NOT relevant in WDM models</a:t>
            </a:r>
            <a:endParaRPr lang="en-US" dirty="0">
              <a:solidFill>
                <a:srgbClr val="800000"/>
              </a:solidFill>
              <a:ea typeface="Wingdings" charset="0"/>
              <a:cs typeface="Wingdings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419100" y="1160463"/>
            <a:ext cx="7559675" cy="1691140"/>
            <a:chOff x="419100" y="1160463"/>
            <a:chExt cx="7559675" cy="1691140"/>
          </a:xfrm>
        </p:grpSpPr>
        <p:sp>
          <p:nvSpPr>
            <p:cNvPr id="12" name="TextBox 3"/>
            <p:cNvSpPr txBox="1">
              <a:spLocks noChangeArrowheads="1"/>
            </p:cNvSpPr>
            <p:nvPr/>
          </p:nvSpPr>
          <p:spPr bwMode="auto">
            <a:xfrm>
              <a:off x="419100" y="1160463"/>
              <a:ext cx="755967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The thermal velocities of WDM particles induce cores</a:t>
              </a:r>
            </a:p>
          </p:txBody>
        </p:sp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225" y="2122488"/>
              <a:ext cx="2041525" cy="729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" name="TextBox 14"/>
          <p:cNvSpPr txBox="1"/>
          <p:nvPr/>
        </p:nvSpPr>
        <p:spPr>
          <a:xfrm>
            <a:off x="80257" y="1682750"/>
            <a:ext cx="908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Liouville’s</a:t>
            </a:r>
            <a:r>
              <a:rPr lang="en-US" dirty="0">
                <a:solidFill>
                  <a:srgbClr val="000000"/>
                </a:solidFill>
              </a:rPr>
              <a:t> theorem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upper bound on fine-grained ph. space den.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926660"/>
      </p:ext>
    </p:extLst>
  </p:cSld>
  <p:clrMapOvr>
    <a:masterClrMapping/>
  </p:clrMapOvr>
  <p:transition>
    <p:zoom/>
  </p:transition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1" name="TextBox 13"/>
          <p:cNvSpPr txBox="1">
            <a:spLocks noChangeArrowheads="1"/>
          </p:cNvSpPr>
          <p:nvPr/>
        </p:nvSpPr>
        <p:spPr bwMode="auto">
          <a:xfrm>
            <a:off x="3059113" y="244475"/>
            <a:ext cx="4630737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>
                <a:solidFill>
                  <a:srgbClr val="FF0000"/>
                </a:solidFill>
              </a:rPr>
              <a:t>Core radii in WDM halos </a:t>
            </a:r>
          </a:p>
        </p:txBody>
      </p:sp>
      <p:sp>
        <p:nvSpPr>
          <p:cNvPr id="78853" name="TextBox 5"/>
          <p:cNvSpPr txBox="1">
            <a:spLocks noChangeArrowheads="1"/>
          </p:cNvSpPr>
          <p:nvPr/>
        </p:nvSpPr>
        <p:spPr bwMode="auto">
          <a:xfrm>
            <a:off x="512763" y="6173788"/>
            <a:ext cx="39084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 Shao, </a:t>
            </a:r>
            <a:r>
              <a:rPr lang="en-US" sz="2000" dirty="0" err="1">
                <a:solidFill>
                  <a:srgbClr val="008000"/>
                </a:solidFill>
              </a:rPr>
              <a:t>Gao</a:t>
            </a:r>
            <a:r>
              <a:rPr lang="en-US" sz="2000" dirty="0">
                <a:solidFill>
                  <a:srgbClr val="008000"/>
                </a:solidFill>
              </a:rPr>
              <a:t>, </a:t>
            </a:r>
            <a:r>
              <a:rPr lang="en-US" sz="2000" dirty="0" err="1">
                <a:solidFill>
                  <a:srgbClr val="008000"/>
                </a:solidFill>
              </a:rPr>
              <a:t>Theuns</a:t>
            </a:r>
            <a:r>
              <a:rPr lang="en-US" sz="2000" dirty="0">
                <a:solidFill>
                  <a:srgbClr val="008000"/>
                </a:solidFill>
              </a:rPr>
              <a:t>, Frenk  </a:t>
            </a:r>
            <a:r>
              <a:rPr lang="en-GB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13  see also </a:t>
            </a:r>
            <a:r>
              <a:rPr lang="en-US" sz="2000" dirty="0" err="1">
                <a:solidFill>
                  <a:srgbClr val="008000"/>
                </a:solidFill>
              </a:rPr>
              <a:t>Maccio</a:t>
            </a:r>
            <a:r>
              <a:rPr lang="en-US" sz="2000" dirty="0">
                <a:solidFill>
                  <a:srgbClr val="008000"/>
                </a:solidFill>
              </a:rPr>
              <a:t> et al 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12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88913" y="2905125"/>
            <a:ext cx="8358187" cy="1425575"/>
            <a:chOff x="188913" y="2492375"/>
            <a:chExt cx="8358187" cy="1425575"/>
          </a:xfrm>
        </p:grpSpPr>
        <p:sp>
          <p:nvSpPr>
            <p:cNvPr id="78854" name="TextBox 6"/>
            <p:cNvSpPr txBox="1">
              <a:spLocks noChangeArrowheads="1"/>
            </p:cNvSpPr>
            <p:nvPr/>
          </p:nvSpPr>
          <p:spPr bwMode="auto">
            <a:xfrm>
              <a:off x="188913" y="2659063"/>
              <a:ext cx="3976687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Phase space arguments </a:t>
              </a:r>
              <a:r>
                <a:rPr lang="en-US" dirty="0">
                  <a:solidFill>
                    <a:srgbClr val="FF0000"/>
                  </a:solidFill>
                  <a:sym typeface="Wingdings" charset="0"/>
                </a:rPr>
                <a:t>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graphicFrame>
          <p:nvGraphicFramePr>
            <p:cNvPr id="78850" name="Object 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339888385"/>
                </p:ext>
              </p:extLst>
            </p:nvPr>
          </p:nvGraphicFramePr>
          <p:xfrm>
            <a:off x="4516438" y="2492375"/>
            <a:ext cx="4030662" cy="13620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25816" name="Equation" r:id="rId3" imgW="1917700" imgH="647700" progId="Equation.3">
                    <p:embed/>
                  </p:oleObj>
                </mc:Choice>
                <mc:Fallback>
                  <p:oleObj name="Equation" r:id="rId3" imgW="1917700" imgH="6477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16438" y="2492375"/>
                          <a:ext cx="4030662" cy="13620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8855" name="TextBox 8"/>
            <p:cNvSpPr txBox="1">
              <a:spLocks noChangeArrowheads="1"/>
            </p:cNvSpPr>
            <p:nvPr/>
          </p:nvSpPr>
          <p:spPr bwMode="auto">
            <a:xfrm>
              <a:off x="3319463" y="3517900"/>
              <a:ext cx="14525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00"/>
                  </a:solidFill>
                </a:rPr>
                <a:t>core radius</a:t>
              </a:r>
            </a:p>
          </p:txBody>
        </p:sp>
        <p:cxnSp>
          <p:nvCxnSpPr>
            <p:cNvPr id="78856" name="Elbow Connector 10"/>
            <p:cNvCxnSpPr>
              <a:cxnSpLocks noChangeShapeType="1"/>
            </p:cNvCxnSpPr>
            <p:nvPr/>
          </p:nvCxnSpPr>
          <p:spPr bwMode="auto">
            <a:xfrm rot="5400000" flipH="1" flipV="1">
              <a:off x="4260850" y="3159126"/>
              <a:ext cx="458787" cy="290512"/>
            </a:xfrm>
            <a:prstGeom prst="bentConnector3">
              <a:avLst>
                <a:gd name="adj1" fmla="val 50000"/>
              </a:avLst>
            </a:prstGeom>
            <a:noFill/>
            <a:ln w="3810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857" name="TextBox 11"/>
          <p:cNvSpPr txBox="1">
            <a:spLocks noChangeArrowheads="1"/>
          </p:cNvSpPr>
          <p:nvPr/>
        </p:nvSpPr>
        <p:spPr bwMode="auto">
          <a:xfrm>
            <a:off x="142875" y="4652169"/>
            <a:ext cx="8937625" cy="11110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130000"/>
              </a:lnSpc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For </a:t>
            </a:r>
            <a:r>
              <a:rPr lang="en-US" dirty="0" err="1">
                <a:solidFill>
                  <a:srgbClr val="000000"/>
                </a:solidFill>
              </a:rPr>
              <a:t>m</a:t>
            </a:r>
            <a:r>
              <a:rPr lang="en-US" baseline="-25000" dirty="0" err="1">
                <a:solidFill>
                  <a:srgbClr val="000000"/>
                </a:solidFill>
              </a:rPr>
              <a:t>WDM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&gt; 1.5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, core radii in WDM models are  </a:t>
            </a:r>
            <a:r>
              <a:rPr lang="en-US" dirty="0">
                <a:solidFill>
                  <a:srgbClr val="FF0000"/>
                </a:solidFill>
              </a:rPr>
              <a:t>&lt; 10pc  </a:t>
            </a:r>
            <a:r>
              <a:rPr lang="en-US" dirty="0">
                <a:solidFill>
                  <a:srgbClr val="FF0000"/>
                </a:solidFill>
                <a:latin typeface="Wingdings" charset="0"/>
                <a:cs typeface="Wingdings" charset="0"/>
              </a:rPr>
              <a:t></a:t>
            </a:r>
            <a:r>
              <a:rPr lang="en-US" dirty="0">
                <a:solidFill>
                  <a:srgbClr val="000000"/>
                </a:solidFill>
                <a:ea typeface="Wingdings" charset="0"/>
              </a:rPr>
              <a:t> </a:t>
            </a:r>
            <a:r>
              <a:rPr lang="en-US" sz="2800" dirty="0">
                <a:solidFill>
                  <a:srgbClr val="800000"/>
                </a:solidFill>
                <a:ea typeface="Wingdings" charset="0"/>
              </a:rPr>
              <a:t>core radii NOT relevant in WDM even in dwarf gals</a:t>
            </a:r>
            <a:endParaRPr lang="en-US" dirty="0">
              <a:solidFill>
                <a:srgbClr val="800000"/>
              </a:solidFill>
              <a:ea typeface="Wingdings" charset="0"/>
              <a:cs typeface="Wingdings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419100" y="1160463"/>
            <a:ext cx="7559675" cy="1691140"/>
            <a:chOff x="419100" y="1160463"/>
            <a:chExt cx="7559675" cy="1691140"/>
          </a:xfrm>
        </p:grpSpPr>
        <p:sp>
          <p:nvSpPr>
            <p:cNvPr id="12" name="TextBox 3"/>
            <p:cNvSpPr txBox="1">
              <a:spLocks noChangeArrowheads="1"/>
            </p:cNvSpPr>
            <p:nvPr/>
          </p:nvSpPr>
          <p:spPr bwMode="auto">
            <a:xfrm>
              <a:off x="419100" y="1160463"/>
              <a:ext cx="755967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The thermal velocities of WDM particles induce cores</a:t>
              </a:r>
            </a:p>
          </p:txBody>
        </p:sp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225" y="2122488"/>
              <a:ext cx="2041525" cy="729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" name="TextBox 14"/>
          <p:cNvSpPr txBox="1"/>
          <p:nvPr/>
        </p:nvSpPr>
        <p:spPr>
          <a:xfrm>
            <a:off x="80257" y="1682750"/>
            <a:ext cx="908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Liouville’s</a:t>
            </a:r>
            <a:r>
              <a:rPr lang="en-US" dirty="0">
                <a:solidFill>
                  <a:srgbClr val="000000"/>
                </a:solidFill>
              </a:rPr>
              <a:t> theorem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upper bound on fine-grained ph. space den.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50979"/>
      </p:ext>
    </p:extLst>
  </p:cSld>
  <p:clrMapOvr>
    <a:masterClrMapping/>
  </p:clrMapOvr>
  <p:transition>
    <p:zoom/>
  </p:transition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1"/>
          <p:cNvSpPr>
            <a:spLocks noChangeArrowheads="1"/>
          </p:cNvSpPr>
          <p:nvPr/>
        </p:nvSpPr>
        <p:spPr bwMode="auto">
          <a:xfrm>
            <a:off x="5984875" y="6219825"/>
            <a:ext cx="3159125" cy="5937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7155" name="TextBox 2"/>
          <p:cNvSpPr txBox="1">
            <a:spLocks noChangeArrowheads="1"/>
          </p:cNvSpPr>
          <p:nvPr/>
        </p:nvSpPr>
        <p:spPr bwMode="auto">
          <a:xfrm>
            <a:off x="1471613" y="923925"/>
            <a:ext cx="2530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7156" name="TextBox 3"/>
          <p:cNvSpPr txBox="1">
            <a:spLocks noChangeArrowheads="1"/>
          </p:cNvSpPr>
          <p:nvPr/>
        </p:nvSpPr>
        <p:spPr bwMode="auto">
          <a:xfrm>
            <a:off x="5432425" y="930275"/>
            <a:ext cx="3017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7157" name="TextBox 4"/>
          <p:cNvSpPr txBox="1">
            <a:spLocks noChangeArrowheads="1"/>
          </p:cNvSpPr>
          <p:nvPr/>
        </p:nvSpPr>
        <p:spPr bwMode="auto">
          <a:xfrm>
            <a:off x="841375" y="6042025"/>
            <a:ext cx="70262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Theuns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77158" name="Rectangle 6"/>
          <p:cNvSpPr>
            <a:spLocks noChangeArrowheads="1"/>
          </p:cNvSpPr>
          <p:nvPr/>
        </p:nvSpPr>
        <p:spPr bwMode="auto">
          <a:xfrm>
            <a:off x="0" y="119856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7159" name="Rectangle 7"/>
          <p:cNvSpPr>
            <a:spLocks noChangeArrowheads="1"/>
          </p:cNvSpPr>
          <p:nvPr/>
        </p:nvSpPr>
        <p:spPr bwMode="auto">
          <a:xfrm>
            <a:off x="9032875" y="142081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77160" name="Picture 8" descr="cdm_wdm_images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63" t="3999" r="1263"/>
          <a:stretch>
            <a:fillRect/>
          </a:stretch>
        </p:blipFill>
        <p:spPr bwMode="auto">
          <a:xfrm>
            <a:off x="4765675" y="1662113"/>
            <a:ext cx="4124325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61" name="Picture 10" descr="cdm_wdm_images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403225" y="1662113"/>
            <a:ext cx="4191000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3" descr="Figure22-7_L2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0850" y="1003300"/>
            <a:ext cx="7085013" cy="566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63" name="Text Box 2"/>
          <p:cNvSpPr txBox="1">
            <a:spLocks noChangeArrowheads="1"/>
          </p:cNvSpPr>
          <p:nvPr/>
        </p:nvSpPr>
        <p:spPr bwMode="auto">
          <a:xfrm>
            <a:off x="2698750" y="190500"/>
            <a:ext cx="507523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The core-cusp problem</a:t>
            </a:r>
          </a:p>
        </p:txBody>
      </p:sp>
      <p:grpSp>
        <p:nvGrpSpPr>
          <p:cNvPr id="2" name="Group 23"/>
          <p:cNvGrpSpPr/>
          <p:nvPr/>
        </p:nvGrpSpPr>
        <p:grpSpPr>
          <a:xfrm>
            <a:off x="65120" y="1938221"/>
            <a:ext cx="1675235" cy="3231654"/>
            <a:chOff x="94316" y="1938221"/>
            <a:chExt cx="1675235" cy="3231654"/>
          </a:xfrm>
          <a:solidFill>
            <a:schemeClr val="bg1"/>
          </a:solidFill>
        </p:grpSpPr>
        <p:grpSp>
          <p:nvGrpSpPr>
            <p:cNvPr id="3" name="Group 21"/>
            <p:cNvGrpSpPr/>
            <p:nvPr/>
          </p:nvGrpSpPr>
          <p:grpSpPr>
            <a:xfrm>
              <a:off x="94316" y="2146786"/>
              <a:ext cx="379204" cy="2271095"/>
              <a:chOff x="185036" y="2146786"/>
              <a:chExt cx="379204" cy="2271095"/>
            </a:xfrm>
            <a:grpFill/>
          </p:grpSpPr>
          <p:cxnSp>
            <p:nvCxnSpPr>
              <p:cNvPr id="22" name="Straight Connector 21"/>
              <p:cNvCxnSpPr/>
              <p:nvPr/>
            </p:nvCxnSpPr>
            <p:spPr bwMode="auto">
              <a:xfrm>
                <a:off x="196564" y="2146786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197761" y="2707377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Connector 23"/>
              <p:cNvCxnSpPr/>
              <p:nvPr/>
            </p:nvCxnSpPr>
            <p:spPr bwMode="auto">
              <a:xfrm>
                <a:off x="198958" y="3340467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" name="Straight Connector 24"/>
              <p:cNvCxnSpPr/>
              <p:nvPr/>
            </p:nvCxnSpPr>
            <p:spPr bwMode="auto">
              <a:xfrm>
                <a:off x="185036" y="3825467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FF66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" name="Straight Connector 25"/>
              <p:cNvCxnSpPr/>
              <p:nvPr/>
            </p:nvCxnSpPr>
            <p:spPr bwMode="auto">
              <a:xfrm>
                <a:off x="201353" y="4416293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21" name="TextBox 20"/>
            <p:cNvSpPr txBox="1"/>
            <p:nvPr/>
          </p:nvSpPr>
          <p:spPr>
            <a:xfrm>
              <a:off x="541180" y="1938221"/>
              <a:ext cx="1228371" cy="3231654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WDM</a:t>
              </a: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2.3 </a:t>
              </a:r>
              <a:r>
                <a:rPr lang="en-US" dirty="0" err="1">
                  <a:solidFill>
                    <a:srgbClr val="000000"/>
                  </a:solidFill>
                </a:rPr>
                <a:t>keV</a:t>
              </a:r>
              <a:endParaRPr lang="en-US" dirty="0">
                <a:solidFill>
                  <a:srgbClr val="000000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2.0 </a:t>
              </a:r>
              <a:r>
                <a:rPr lang="en-US" dirty="0" err="1">
                  <a:solidFill>
                    <a:srgbClr val="000000"/>
                  </a:solidFill>
                </a:rPr>
                <a:t>keV</a:t>
              </a:r>
              <a:endParaRPr lang="en-US" dirty="0">
                <a:solidFill>
                  <a:srgbClr val="000000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1.6 </a:t>
              </a:r>
              <a:r>
                <a:rPr lang="en-US" dirty="0" err="1">
                  <a:solidFill>
                    <a:srgbClr val="000000"/>
                  </a:solidFill>
                </a:rPr>
                <a:t>keV</a:t>
              </a:r>
              <a:endParaRPr lang="en-US" dirty="0">
                <a:solidFill>
                  <a:srgbClr val="000000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1.4 </a:t>
              </a:r>
              <a:r>
                <a:rPr lang="en-US" dirty="0" err="1">
                  <a:solidFill>
                    <a:srgbClr val="000000"/>
                  </a:solidFill>
                </a:rPr>
                <a:t>keV</a:t>
              </a:r>
              <a:endParaRPr lang="en-US" dirty="0">
                <a:solidFill>
                  <a:srgbClr val="000000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17" name="Text Box 2"/>
          <p:cNvSpPr txBox="1">
            <a:spLocks noChangeArrowheads="1"/>
          </p:cNvSpPr>
          <p:nvPr/>
        </p:nvSpPr>
        <p:spPr bwMode="auto">
          <a:xfrm rot="-2150649">
            <a:off x="2697163" y="572742"/>
            <a:ext cx="3122612" cy="1384995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0000FF"/>
                </a:solidFill>
              </a:rPr>
              <a:t>CDM &amp; WDM </a:t>
            </a:r>
            <a:r>
              <a:rPr lang="en-GB" sz="2800" dirty="0" err="1">
                <a:solidFill>
                  <a:srgbClr val="0000FF"/>
                </a:solidFill>
              </a:rPr>
              <a:t>subhalos</a:t>
            </a:r>
            <a:r>
              <a:rPr lang="en-GB" sz="2800" dirty="0">
                <a:solidFill>
                  <a:srgbClr val="0000FF"/>
                </a:solidFill>
              </a:rPr>
              <a:t> have </a:t>
            </a:r>
            <a:r>
              <a:rPr lang="en-GB" sz="2800" dirty="0" err="1">
                <a:solidFill>
                  <a:srgbClr val="0000FF"/>
                </a:solidFill>
              </a:rPr>
              <a:t>cuspy</a:t>
            </a:r>
            <a:r>
              <a:rPr lang="en-GB" sz="2800" dirty="0">
                <a:solidFill>
                  <a:srgbClr val="0000FF"/>
                </a:solidFill>
              </a:rPr>
              <a:t> profiles</a:t>
            </a:r>
          </a:p>
        </p:txBody>
      </p:sp>
      <p:sp>
        <p:nvSpPr>
          <p:cNvPr id="18" name="TextBox 22"/>
          <p:cNvSpPr txBox="1">
            <a:spLocks noChangeArrowheads="1"/>
          </p:cNvSpPr>
          <p:nvPr/>
        </p:nvSpPr>
        <p:spPr bwMode="auto">
          <a:xfrm>
            <a:off x="1938338" y="6262688"/>
            <a:ext cx="18954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6300"/>
                </a:solidFill>
              </a:rPr>
              <a:t>Lovell et al </a:t>
            </a:r>
            <a:r>
              <a:rPr lang="ja-JP" altLang="en-US" sz="2000" dirty="0">
                <a:solidFill>
                  <a:srgbClr val="006300"/>
                </a:solidFill>
              </a:rPr>
              <a:t>‘</a:t>
            </a:r>
            <a:r>
              <a:rPr lang="en-US" altLang="ja-JP" sz="2000" dirty="0">
                <a:solidFill>
                  <a:srgbClr val="006300"/>
                </a:solidFill>
              </a:rPr>
              <a:t>14</a:t>
            </a:r>
            <a:endParaRPr lang="en-US" sz="2000" dirty="0">
              <a:solidFill>
                <a:srgbClr val="006300"/>
              </a:solidFill>
            </a:endParaRPr>
          </a:p>
        </p:txBody>
      </p:sp>
      <p:sp>
        <p:nvSpPr>
          <p:cNvPr id="19" name="Text Box 2"/>
          <p:cNvSpPr txBox="1">
            <a:spLocks noChangeArrowheads="1"/>
          </p:cNvSpPr>
          <p:nvPr/>
        </p:nvSpPr>
        <p:spPr bwMode="auto">
          <a:xfrm>
            <a:off x="2386315" y="5017659"/>
            <a:ext cx="5145087" cy="954107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0000FF"/>
                </a:solidFill>
              </a:rPr>
              <a:t>For WDM, central density </a:t>
            </a:r>
            <a:r>
              <a:rPr lang="en-GB" sz="2800" dirty="0">
                <a:solidFill>
                  <a:srgbClr val="FF0000"/>
                </a:solidFill>
                <a:latin typeface="Wingdings" charset="0"/>
                <a:cs typeface="Wingdings" charset="0"/>
              </a:rPr>
              <a:t></a:t>
            </a:r>
            <a:r>
              <a:rPr lang="en-GB" sz="2800" dirty="0">
                <a:solidFill>
                  <a:srgbClr val="0000FF"/>
                </a:solidFill>
                <a:cs typeface="Wingdings" charset="0"/>
              </a:rPr>
              <a:t> with decreasing </a:t>
            </a:r>
            <a:r>
              <a:rPr lang="en-GB" sz="2800" dirty="0" err="1">
                <a:solidFill>
                  <a:srgbClr val="0000FF"/>
                </a:solidFill>
                <a:cs typeface="Wingdings" charset="0"/>
              </a:rPr>
              <a:t>m</a:t>
            </a:r>
            <a:r>
              <a:rPr lang="en-GB" sz="2800" baseline="-25000" dirty="0" err="1">
                <a:solidFill>
                  <a:srgbClr val="0000FF"/>
                </a:solidFill>
                <a:cs typeface="Wingdings" charset="0"/>
              </a:rPr>
              <a:t>WDM</a:t>
            </a:r>
            <a:endParaRPr lang="en-GB" sz="2800" dirty="0">
              <a:solidFill>
                <a:srgbClr val="0000FF"/>
              </a:solidFill>
              <a:cs typeface="Wingdings" charset="0"/>
            </a:endParaRPr>
          </a:p>
        </p:txBody>
      </p:sp>
      <p:sp>
        <p:nvSpPr>
          <p:cNvPr id="27" name="Text Box 2"/>
          <p:cNvSpPr txBox="1">
            <a:spLocks noChangeArrowheads="1"/>
          </p:cNvSpPr>
          <p:nvPr/>
        </p:nvSpPr>
        <p:spPr bwMode="auto">
          <a:xfrm>
            <a:off x="3751735" y="2727607"/>
            <a:ext cx="5145087" cy="1815882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800000"/>
                </a:solidFill>
              </a:rPr>
              <a:t>“Core-cusp” problem: </a:t>
            </a:r>
            <a:r>
              <a:rPr lang="en-GB" sz="2800" dirty="0">
                <a:solidFill>
                  <a:srgbClr val="0000FF"/>
                </a:solidFill>
              </a:rPr>
              <a:t>kinematical data “show” that the dwarf satellites of the Milky Way have cores</a:t>
            </a:r>
            <a:endParaRPr lang="en-GB" sz="2800" dirty="0">
              <a:solidFill>
                <a:srgbClr val="0000FF"/>
              </a:solidFill>
              <a:cs typeface="Wingdings" charset="0"/>
            </a:endParaRPr>
          </a:p>
        </p:txBody>
      </p:sp>
      <p:graphicFrame>
        <p:nvGraphicFramePr>
          <p:cNvPr id="3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93259826"/>
              </p:ext>
            </p:extLst>
          </p:nvPr>
        </p:nvGraphicFramePr>
        <p:xfrm>
          <a:off x="0" y="856677"/>
          <a:ext cx="2743201" cy="852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6840" name="Equation" r:id="rId6" imgW="1447800" imgH="431800" progId="Equation.3">
                  <p:embed/>
                </p:oleObj>
              </mc:Choice>
              <mc:Fallback>
                <p:oleObj name="Equation" r:id="rId6" imgW="14478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856677"/>
                        <a:ext cx="2743201" cy="852488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/>
          <p:nvPr/>
        </p:nvSpPr>
        <p:spPr>
          <a:xfrm rot="2217467">
            <a:off x="5299413" y="1442282"/>
            <a:ext cx="6519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00"/>
                </a:solidFill>
              </a:rPr>
              <a:t>CDM</a:t>
            </a:r>
          </a:p>
        </p:txBody>
      </p:sp>
    </p:spTree>
    <p:extLst>
      <p:ext uri="{BB962C8B-B14F-4D97-AF65-F5344CB8AC3E}">
        <p14:creationId xmlns:p14="http://schemas.microsoft.com/office/powerpoint/2010/main" val="240250481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9" grpId="0" animBg="1"/>
      <p:bldP spid="27" grpId="0" animBg="1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4"/>
          <p:cNvSpPr txBox="1">
            <a:spLocks noChangeArrowheads="1"/>
          </p:cNvSpPr>
          <p:nvPr/>
        </p:nvSpPr>
        <p:spPr bwMode="auto">
          <a:xfrm>
            <a:off x="795565" y="6396038"/>
            <a:ext cx="324915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Strigari</a:t>
            </a:r>
            <a:r>
              <a:rPr lang="en-US" sz="2000" dirty="0">
                <a:solidFill>
                  <a:srgbClr val="008000"/>
                </a:solidFill>
              </a:rPr>
              <a:t>, Frenk &amp; White 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10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273050" y="4281488"/>
            <a:ext cx="437832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>
                <a:srgbClr val="800000"/>
              </a:buClr>
              <a:buFont typeface="Arial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 Assume isotropic orbits</a:t>
            </a:r>
          </a:p>
          <a:p>
            <a:pPr algn="l">
              <a:buClr>
                <a:srgbClr val="800000"/>
              </a:buClr>
              <a:buFont typeface="Arial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 Solve for </a:t>
            </a:r>
            <a:r>
              <a:rPr lang="en-US" dirty="0" err="1">
                <a:solidFill>
                  <a:srgbClr val="000000"/>
                </a:solidFill>
                <a:latin typeface="Symbol" charset="0"/>
                <a:cs typeface="Symbol" charset="0"/>
              </a:rPr>
              <a:t>s</a:t>
            </a:r>
            <a:r>
              <a:rPr lang="en-US" baseline="-25000" dirty="0" err="1">
                <a:solidFill>
                  <a:srgbClr val="000000"/>
                </a:solidFill>
                <a:cs typeface="Arial" charset="0"/>
              </a:rPr>
              <a:t>r</a:t>
            </a:r>
            <a:r>
              <a:rPr lang="en-US" dirty="0">
                <a:solidFill>
                  <a:srgbClr val="000000"/>
                </a:solidFill>
                <a:ea typeface="Arial" charset="0"/>
                <a:cs typeface="Arial" charset="0"/>
              </a:rPr>
              <a:t> (r)</a:t>
            </a:r>
          </a:p>
          <a:p>
            <a:pPr algn="l">
              <a:buClr>
                <a:srgbClr val="800000"/>
              </a:buClr>
              <a:buFont typeface="Arial" charset="0"/>
              <a:buChar char="•"/>
            </a:pPr>
            <a:r>
              <a:rPr lang="en-US" dirty="0">
                <a:solidFill>
                  <a:srgbClr val="000000"/>
                </a:solidFill>
                <a:cs typeface="Arial" charset="0"/>
              </a:rPr>
              <a:t> Compare with observed </a:t>
            </a:r>
            <a:r>
              <a:rPr lang="en-US" dirty="0" err="1">
                <a:solidFill>
                  <a:srgbClr val="000000"/>
                </a:solidFill>
                <a:latin typeface="Symbol" charset="0"/>
                <a:cs typeface="Symbol" charset="0"/>
              </a:rPr>
              <a:t>s</a:t>
            </a:r>
            <a:r>
              <a:rPr lang="en-US" baseline="-25000" dirty="0" err="1">
                <a:solidFill>
                  <a:srgbClr val="000000"/>
                </a:solidFill>
                <a:cs typeface="Arial" charset="0"/>
              </a:rPr>
              <a:t>r</a:t>
            </a:r>
            <a:r>
              <a:rPr lang="en-US" dirty="0">
                <a:solidFill>
                  <a:srgbClr val="000000"/>
                </a:solidFill>
                <a:ea typeface="Arial" charset="0"/>
                <a:cs typeface="Arial" charset="0"/>
              </a:rPr>
              <a:t> (r)</a:t>
            </a:r>
          </a:p>
          <a:p>
            <a:pPr algn="l">
              <a:buClr>
                <a:srgbClr val="800000"/>
              </a:buClr>
              <a:buFont typeface="Arial" charset="0"/>
              <a:buChar char="•"/>
            </a:pPr>
            <a:r>
              <a:rPr lang="en-US" dirty="0">
                <a:solidFill>
                  <a:srgbClr val="000000"/>
                </a:solidFill>
                <a:cs typeface="Arial" charset="0"/>
              </a:rPr>
              <a:t> Find </a:t>
            </a:r>
            <a:r>
              <a:rPr lang="ja-JP" altLang="en-US" dirty="0">
                <a:solidFill>
                  <a:srgbClr val="000000"/>
                </a:solidFill>
                <a:cs typeface="Arial" charset="0"/>
              </a:rPr>
              <a:t>“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best fit</a:t>
            </a:r>
            <a:r>
              <a:rPr lang="ja-JP" altLang="en-US" dirty="0">
                <a:solidFill>
                  <a:srgbClr val="000000"/>
                </a:solidFill>
                <a:cs typeface="Arial" charset="0"/>
              </a:rPr>
              <a:t>”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dirty="0" err="1">
                <a:solidFill>
                  <a:srgbClr val="000000"/>
                </a:solidFill>
                <a:cs typeface="Arial" charset="0"/>
              </a:rPr>
              <a:t>subhalo</a:t>
            </a:r>
            <a:endParaRPr lang="en-US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2863" y="1065213"/>
            <a:ext cx="4741862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800">
                <a:solidFill>
                  <a:srgbClr val="800000"/>
                </a:solidFill>
              </a:rPr>
              <a:t>Dwarf sphs</a:t>
            </a:r>
            <a:r>
              <a:rPr lang="en-US" sz="3200">
                <a:solidFill>
                  <a:srgbClr val="800000"/>
                </a:solidFill>
              </a:rPr>
              <a:t>: </a:t>
            </a:r>
            <a:r>
              <a:rPr lang="en-US" sz="2800">
                <a:solidFill>
                  <a:srgbClr val="800000"/>
                </a:solidFill>
              </a:rPr>
              <a:t>cores or cusps?</a:t>
            </a:r>
          </a:p>
        </p:txBody>
      </p:sp>
      <p:grpSp>
        <p:nvGrpSpPr>
          <p:cNvPr id="83974" name="Group 12"/>
          <p:cNvGrpSpPr>
            <a:grpSpLocks/>
          </p:cNvGrpSpPr>
          <p:nvPr/>
        </p:nvGrpSpPr>
        <p:grpSpPr bwMode="auto">
          <a:xfrm>
            <a:off x="-14288" y="1841500"/>
            <a:ext cx="4930776" cy="2124075"/>
            <a:chOff x="-14111" y="1841798"/>
            <a:chExt cx="4930069" cy="2124030"/>
          </a:xfrm>
        </p:grpSpPr>
        <p:graphicFrame>
          <p:nvGraphicFramePr>
            <p:cNvPr id="83970" name="Object 2"/>
            <p:cNvGraphicFramePr>
              <a:graphicFrameLocks noChangeAspect="1"/>
            </p:cNvGraphicFramePr>
            <p:nvPr/>
          </p:nvGraphicFramePr>
          <p:xfrm>
            <a:off x="-14111" y="2303463"/>
            <a:ext cx="4930069" cy="100842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11484" name="Equation" r:id="rId3" imgW="2235200" imgH="457200" progId="Equation.3">
                    <p:embed/>
                  </p:oleObj>
                </mc:Choice>
                <mc:Fallback>
                  <p:oleObj name="Equation" r:id="rId3" imgW="2235200" imgH="4572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-14111" y="2303463"/>
                          <a:ext cx="4930069" cy="100842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3977" name="TextBox 4"/>
            <p:cNvSpPr txBox="1">
              <a:spLocks noChangeArrowheads="1"/>
            </p:cNvSpPr>
            <p:nvPr/>
          </p:nvSpPr>
          <p:spPr bwMode="auto">
            <a:xfrm>
              <a:off x="0" y="1841798"/>
              <a:ext cx="16904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>
                  <a:solidFill>
                    <a:srgbClr val="0000FF"/>
                  </a:solidFill>
                </a:rPr>
                <a:t>Jeans eqn:</a:t>
              </a:r>
            </a:p>
          </p:txBody>
        </p:sp>
        <p:sp>
          <p:nvSpPr>
            <p:cNvPr id="83978" name="TextBox 5"/>
            <p:cNvSpPr txBox="1">
              <a:spLocks noChangeArrowheads="1"/>
            </p:cNvSpPr>
            <p:nvPr/>
          </p:nvSpPr>
          <p:spPr bwMode="auto">
            <a:xfrm>
              <a:off x="0" y="3481539"/>
              <a:ext cx="223713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FF"/>
                  </a:solidFill>
                </a:rPr>
                <a:t>from Aquarius sim</a:t>
              </a:r>
            </a:p>
          </p:txBody>
        </p:sp>
        <p:sp>
          <p:nvSpPr>
            <p:cNvPr id="83979" name="TextBox 6"/>
            <p:cNvSpPr txBox="1">
              <a:spLocks noChangeArrowheads="1"/>
            </p:cNvSpPr>
            <p:nvPr/>
          </p:nvSpPr>
          <p:spPr bwMode="auto">
            <a:xfrm>
              <a:off x="3000964" y="3565718"/>
              <a:ext cx="185178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FF"/>
                  </a:solidFill>
                </a:rPr>
                <a:t>vel. anisotropy</a:t>
              </a:r>
            </a:p>
          </p:txBody>
        </p:sp>
        <p:cxnSp>
          <p:nvCxnSpPr>
            <p:cNvPr id="83980" name="Elbow Connector 9"/>
            <p:cNvCxnSpPr>
              <a:cxnSpLocks noChangeShapeType="1"/>
            </p:cNvCxnSpPr>
            <p:nvPr/>
          </p:nvCxnSpPr>
          <p:spPr bwMode="auto">
            <a:xfrm rot="16200000" flipV="1">
              <a:off x="569315" y="3197241"/>
              <a:ext cx="554772" cy="145983"/>
            </a:xfrm>
            <a:prstGeom prst="bentConnector3">
              <a:avLst>
                <a:gd name="adj1" fmla="val 50000"/>
              </a:avLst>
            </a:prstGeom>
            <a:noFill/>
            <a:ln w="38100">
              <a:solidFill>
                <a:srgbClr val="8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981" name="Elbow Connector 11"/>
            <p:cNvCxnSpPr>
              <a:cxnSpLocks noChangeShapeType="1"/>
            </p:cNvCxnSpPr>
            <p:nvPr/>
          </p:nvCxnSpPr>
          <p:spPr bwMode="auto">
            <a:xfrm rot="5400000" flipH="1" flipV="1">
              <a:off x="4167787" y="3204545"/>
              <a:ext cx="583970" cy="248171"/>
            </a:xfrm>
            <a:prstGeom prst="bentConnector3">
              <a:avLst>
                <a:gd name="adj1" fmla="val 50000"/>
              </a:avLst>
            </a:prstGeom>
            <a:noFill/>
            <a:ln w="38100">
              <a:solidFill>
                <a:srgbClr val="8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975" name="TextBox 11"/>
          <p:cNvSpPr txBox="1">
            <a:spLocks noChangeArrowheads="1"/>
          </p:cNvSpPr>
          <p:nvPr/>
        </p:nvSpPr>
        <p:spPr bwMode="auto">
          <a:xfrm>
            <a:off x="425450" y="3735388"/>
            <a:ext cx="1143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0000"/>
                </a:solidFill>
              </a:rPr>
              <a:t>Cuspy!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099725" y="141288"/>
            <a:ext cx="7015700" cy="6659562"/>
            <a:chOff x="2099725" y="141288"/>
            <a:chExt cx="7015700" cy="6659562"/>
          </a:xfrm>
        </p:grpSpPr>
        <p:pic>
          <p:nvPicPr>
            <p:cNvPr id="83971" name="Picture 1" descr="sigma.jpeg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07" t="2881" r="1241"/>
            <a:stretch>
              <a:fillRect/>
            </a:stretch>
          </p:blipFill>
          <p:spPr bwMode="auto">
            <a:xfrm>
              <a:off x="4910138" y="141288"/>
              <a:ext cx="4205287" cy="6659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TextBox 1"/>
            <p:cNvSpPr txBox="1"/>
            <p:nvPr/>
          </p:nvSpPr>
          <p:spPr>
            <a:xfrm>
              <a:off x="2099725" y="142875"/>
              <a:ext cx="3358912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0000"/>
                  </a:solidFill>
                </a:rPr>
                <a:t>Fits assuming NFW </a:t>
              </a:r>
              <a:r>
                <a:rPr lang="en-US" dirty="0">
                  <a:solidFill>
                    <a:srgbClr val="FF0000"/>
                  </a:solidFill>
                  <a:sym typeface="Wingdings"/>
                </a:rPr>
                <a:t> 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sp>
        <p:nvSpPr>
          <p:cNvPr id="14" name="TextBox 7"/>
          <p:cNvSpPr txBox="1">
            <a:spLocks noChangeArrowheads="1"/>
          </p:cNvSpPr>
          <p:nvPr/>
        </p:nvSpPr>
        <p:spPr bwMode="auto">
          <a:xfrm rot="-2149070">
            <a:off x="-611188" y="3330575"/>
            <a:ext cx="10226676" cy="461963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800000"/>
                </a:solidFill>
              </a:rPr>
              <a:t>Photometric and kinematical data for these dwarfs consistent with cusps!</a:t>
            </a:r>
          </a:p>
        </p:txBody>
      </p:sp>
    </p:spTree>
    <p:extLst>
      <p:ext uri="{BB962C8B-B14F-4D97-AF65-F5344CB8AC3E}">
        <p14:creationId xmlns:p14="http://schemas.microsoft.com/office/powerpoint/2010/main" val="212083265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11560" y="1628800"/>
            <a:ext cx="828092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F2951C"/>
                </a:solidFill>
              </a:rPr>
              <a:t>Many nearby galaxies now have hi-res 2D HI velocity fields </a:t>
            </a:r>
            <a:r>
              <a:rPr lang="en-US" sz="3200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3200" dirty="0">
                <a:solidFill>
                  <a:srgbClr val="F2951C"/>
                </a:solidFill>
                <a:sym typeface="Wingdings"/>
              </a:rPr>
              <a:t> ideal for </a:t>
            </a:r>
            <a:r>
              <a:rPr lang="en-US" sz="3200" dirty="0" err="1">
                <a:solidFill>
                  <a:srgbClr val="F2951C"/>
                </a:solidFill>
                <a:sym typeface="Wingdings"/>
              </a:rPr>
              <a:t>infering</a:t>
            </a:r>
            <a:r>
              <a:rPr lang="en-US" sz="3200" dirty="0">
                <a:solidFill>
                  <a:srgbClr val="F2951C"/>
                </a:solidFill>
                <a:sym typeface="Wingdings"/>
              </a:rPr>
              <a:t> potential</a:t>
            </a:r>
            <a:endParaRPr lang="en-US" sz="3200" dirty="0">
              <a:solidFill>
                <a:srgbClr val="F2951C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11560" y="3575918"/>
            <a:ext cx="828092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F2951C"/>
                </a:solidFill>
              </a:rPr>
              <a:t>Assume: </a:t>
            </a:r>
            <a:r>
              <a:rPr lang="en-US" sz="3200" dirty="0">
                <a:solidFill>
                  <a:srgbClr val="FF0000"/>
                </a:solidFill>
              </a:rPr>
              <a:t>gas is in centrifugal equilibrium on approximately circular orbits</a:t>
            </a:r>
          </a:p>
        </p:txBody>
      </p:sp>
    </p:spTree>
    <p:extLst>
      <p:ext uri="{BB962C8B-B14F-4D97-AF65-F5344CB8AC3E}">
        <p14:creationId xmlns:p14="http://schemas.microsoft.com/office/powerpoint/2010/main" val="3271844222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1"/>
          <p:cNvSpPr>
            <a:spLocks noChangeArrowheads="1"/>
          </p:cNvSpPr>
          <p:nvPr/>
        </p:nvSpPr>
        <p:spPr bwMode="auto">
          <a:xfrm>
            <a:off x="5984875" y="6219825"/>
            <a:ext cx="3159125" cy="5937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7155" name="TextBox 2"/>
          <p:cNvSpPr txBox="1">
            <a:spLocks noChangeArrowheads="1"/>
          </p:cNvSpPr>
          <p:nvPr/>
        </p:nvSpPr>
        <p:spPr bwMode="auto">
          <a:xfrm>
            <a:off x="1471613" y="923925"/>
            <a:ext cx="2530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7156" name="TextBox 3"/>
          <p:cNvSpPr txBox="1">
            <a:spLocks noChangeArrowheads="1"/>
          </p:cNvSpPr>
          <p:nvPr/>
        </p:nvSpPr>
        <p:spPr bwMode="auto">
          <a:xfrm>
            <a:off x="5432425" y="930275"/>
            <a:ext cx="3017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7157" name="TextBox 4"/>
          <p:cNvSpPr txBox="1">
            <a:spLocks noChangeArrowheads="1"/>
          </p:cNvSpPr>
          <p:nvPr/>
        </p:nvSpPr>
        <p:spPr bwMode="auto">
          <a:xfrm>
            <a:off x="841375" y="6042025"/>
            <a:ext cx="70262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Theuns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77158" name="Rectangle 6"/>
          <p:cNvSpPr>
            <a:spLocks noChangeArrowheads="1"/>
          </p:cNvSpPr>
          <p:nvPr/>
        </p:nvSpPr>
        <p:spPr bwMode="auto">
          <a:xfrm>
            <a:off x="0" y="119856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7159" name="Rectangle 7"/>
          <p:cNvSpPr>
            <a:spLocks noChangeArrowheads="1"/>
          </p:cNvSpPr>
          <p:nvPr/>
        </p:nvSpPr>
        <p:spPr bwMode="auto">
          <a:xfrm>
            <a:off x="9032875" y="142081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77160" name="Picture 8" descr="cdm_wdm_images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63" t="3999" r="1263"/>
          <a:stretch>
            <a:fillRect/>
          </a:stretch>
        </p:blipFill>
        <p:spPr bwMode="auto">
          <a:xfrm>
            <a:off x="4765675" y="1662113"/>
            <a:ext cx="4124325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61" name="Picture 10" descr="cdm_wdm_images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403225" y="1662113"/>
            <a:ext cx="4191000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3" descr="Figure22-7_L2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0850" y="1003300"/>
            <a:ext cx="7085013" cy="566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63" name="Text Box 2"/>
          <p:cNvSpPr txBox="1">
            <a:spLocks noChangeArrowheads="1"/>
          </p:cNvSpPr>
          <p:nvPr/>
        </p:nvSpPr>
        <p:spPr bwMode="auto">
          <a:xfrm>
            <a:off x="2698750" y="190500"/>
            <a:ext cx="507523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The core-cusp problem</a:t>
            </a:r>
          </a:p>
        </p:txBody>
      </p:sp>
      <p:grpSp>
        <p:nvGrpSpPr>
          <p:cNvPr id="2" name="Group 23"/>
          <p:cNvGrpSpPr/>
          <p:nvPr/>
        </p:nvGrpSpPr>
        <p:grpSpPr>
          <a:xfrm>
            <a:off x="65120" y="1938221"/>
            <a:ext cx="1675235" cy="3231654"/>
            <a:chOff x="94316" y="1938221"/>
            <a:chExt cx="1675235" cy="3231654"/>
          </a:xfrm>
          <a:solidFill>
            <a:schemeClr val="bg1"/>
          </a:solidFill>
        </p:grpSpPr>
        <p:grpSp>
          <p:nvGrpSpPr>
            <p:cNvPr id="3" name="Group 21"/>
            <p:cNvGrpSpPr/>
            <p:nvPr/>
          </p:nvGrpSpPr>
          <p:grpSpPr>
            <a:xfrm>
              <a:off x="94316" y="2146786"/>
              <a:ext cx="379204" cy="2271095"/>
              <a:chOff x="185036" y="2146786"/>
              <a:chExt cx="379204" cy="2271095"/>
            </a:xfrm>
            <a:grpFill/>
          </p:grpSpPr>
          <p:cxnSp>
            <p:nvCxnSpPr>
              <p:cNvPr id="22" name="Straight Connector 21"/>
              <p:cNvCxnSpPr/>
              <p:nvPr/>
            </p:nvCxnSpPr>
            <p:spPr bwMode="auto">
              <a:xfrm>
                <a:off x="196564" y="2146786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197761" y="2707377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Connector 23"/>
              <p:cNvCxnSpPr/>
              <p:nvPr/>
            </p:nvCxnSpPr>
            <p:spPr bwMode="auto">
              <a:xfrm>
                <a:off x="198958" y="3340467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" name="Straight Connector 24"/>
              <p:cNvCxnSpPr/>
              <p:nvPr/>
            </p:nvCxnSpPr>
            <p:spPr bwMode="auto">
              <a:xfrm>
                <a:off x="185036" y="3825467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FF66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" name="Straight Connector 25"/>
              <p:cNvCxnSpPr/>
              <p:nvPr/>
            </p:nvCxnSpPr>
            <p:spPr bwMode="auto">
              <a:xfrm>
                <a:off x="201353" y="4416293"/>
                <a:ext cx="362887" cy="1588"/>
              </a:xfrm>
              <a:prstGeom prst="line">
                <a:avLst/>
              </a:prstGeom>
              <a:grp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21" name="TextBox 20"/>
            <p:cNvSpPr txBox="1"/>
            <p:nvPr/>
          </p:nvSpPr>
          <p:spPr>
            <a:xfrm>
              <a:off x="541180" y="1938221"/>
              <a:ext cx="1228371" cy="3231654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WDM</a:t>
              </a: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2.3 </a:t>
              </a:r>
              <a:r>
                <a:rPr lang="en-US" dirty="0" err="1">
                  <a:solidFill>
                    <a:srgbClr val="000000"/>
                  </a:solidFill>
                </a:rPr>
                <a:t>keV</a:t>
              </a:r>
              <a:endParaRPr lang="en-US" dirty="0">
                <a:solidFill>
                  <a:srgbClr val="000000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2.0 </a:t>
              </a:r>
              <a:r>
                <a:rPr lang="en-US" dirty="0" err="1">
                  <a:solidFill>
                    <a:srgbClr val="000000"/>
                  </a:solidFill>
                </a:rPr>
                <a:t>keV</a:t>
              </a:r>
              <a:endParaRPr lang="en-US" dirty="0">
                <a:solidFill>
                  <a:srgbClr val="000000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1.6 </a:t>
              </a:r>
              <a:r>
                <a:rPr lang="en-US" dirty="0" err="1">
                  <a:solidFill>
                    <a:srgbClr val="000000"/>
                  </a:solidFill>
                </a:rPr>
                <a:t>keV</a:t>
              </a:r>
              <a:endParaRPr lang="en-US" dirty="0">
                <a:solidFill>
                  <a:srgbClr val="000000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dirty="0">
                  <a:solidFill>
                    <a:srgbClr val="000000"/>
                  </a:solidFill>
                </a:rPr>
                <a:t>1.4 </a:t>
              </a:r>
              <a:r>
                <a:rPr lang="en-US" dirty="0" err="1">
                  <a:solidFill>
                    <a:srgbClr val="000000"/>
                  </a:solidFill>
                </a:rPr>
                <a:t>keV</a:t>
              </a:r>
              <a:endParaRPr lang="en-US" dirty="0">
                <a:solidFill>
                  <a:srgbClr val="000000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  <a:defRPr/>
              </a:pPr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17" name="Text Box 2"/>
          <p:cNvSpPr txBox="1">
            <a:spLocks noChangeArrowheads="1"/>
          </p:cNvSpPr>
          <p:nvPr/>
        </p:nvSpPr>
        <p:spPr bwMode="auto">
          <a:xfrm rot="-2150649">
            <a:off x="2697163" y="572742"/>
            <a:ext cx="3122612" cy="1384995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0000FF"/>
                </a:solidFill>
              </a:rPr>
              <a:t>CDM &amp; WDM </a:t>
            </a:r>
            <a:r>
              <a:rPr lang="en-GB" sz="2800" dirty="0" err="1">
                <a:solidFill>
                  <a:srgbClr val="0000FF"/>
                </a:solidFill>
              </a:rPr>
              <a:t>subhalos</a:t>
            </a:r>
            <a:r>
              <a:rPr lang="en-GB" sz="2800" dirty="0">
                <a:solidFill>
                  <a:srgbClr val="0000FF"/>
                </a:solidFill>
              </a:rPr>
              <a:t> have </a:t>
            </a:r>
            <a:r>
              <a:rPr lang="en-GB" sz="2800" dirty="0" err="1">
                <a:solidFill>
                  <a:srgbClr val="0000FF"/>
                </a:solidFill>
              </a:rPr>
              <a:t>cuspy</a:t>
            </a:r>
            <a:r>
              <a:rPr lang="en-GB" sz="2800" dirty="0">
                <a:solidFill>
                  <a:srgbClr val="0000FF"/>
                </a:solidFill>
              </a:rPr>
              <a:t> profiles</a:t>
            </a:r>
          </a:p>
        </p:txBody>
      </p:sp>
      <p:sp>
        <p:nvSpPr>
          <p:cNvPr id="19" name="Text Box 2"/>
          <p:cNvSpPr txBox="1">
            <a:spLocks noChangeArrowheads="1"/>
          </p:cNvSpPr>
          <p:nvPr/>
        </p:nvSpPr>
        <p:spPr bwMode="auto">
          <a:xfrm>
            <a:off x="2383006" y="4641339"/>
            <a:ext cx="6255389" cy="1384995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dirty="0">
                <a:solidFill>
                  <a:srgbClr val="0000FF"/>
                </a:solidFill>
              </a:rPr>
              <a:t>WDM, central density </a:t>
            </a:r>
            <a:r>
              <a:rPr lang="en-GB" dirty="0">
                <a:solidFill>
                  <a:srgbClr val="FF0000"/>
                </a:solidFill>
                <a:latin typeface="Wingdings" charset="0"/>
                <a:cs typeface="Wingdings" charset="0"/>
              </a:rPr>
              <a:t></a:t>
            </a:r>
            <a:r>
              <a:rPr lang="en-GB" dirty="0">
                <a:solidFill>
                  <a:srgbClr val="0000FF"/>
                </a:solidFill>
                <a:cs typeface="Wingdings" charset="0"/>
              </a:rPr>
              <a:t> w. decreasing </a:t>
            </a:r>
            <a:r>
              <a:rPr lang="en-GB" dirty="0" err="1">
                <a:solidFill>
                  <a:srgbClr val="0000FF"/>
                </a:solidFill>
                <a:cs typeface="Wingdings" charset="0"/>
              </a:rPr>
              <a:t>m</a:t>
            </a:r>
            <a:r>
              <a:rPr lang="en-GB" baseline="-25000" dirty="0" err="1">
                <a:solidFill>
                  <a:srgbClr val="0000FF"/>
                </a:solidFill>
                <a:cs typeface="Wingdings" charset="0"/>
              </a:rPr>
              <a:t>WDM</a:t>
            </a:r>
            <a:endParaRPr lang="en-GB" baseline="-25000" dirty="0">
              <a:solidFill>
                <a:srgbClr val="0000FF"/>
              </a:solidFill>
              <a:cs typeface="Wingdings" charset="0"/>
            </a:endParaRPr>
          </a:p>
          <a:p>
            <a:pPr>
              <a:buClrTx/>
              <a:buSzTx/>
              <a:buFontTx/>
              <a:buNone/>
            </a:pPr>
            <a:r>
              <a:rPr lang="en-GB" dirty="0">
                <a:solidFill>
                  <a:srgbClr val="0000FF"/>
                </a:solidFill>
              </a:rPr>
              <a:t>Phase-space constraints  </a:t>
            </a:r>
            <a:r>
              <a:rPr lang="en-GB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GB" dirty="0">
                <a:solidFill>
                  <a:srgbClr val="0000FF"/>
                </a:solidFill>
                <a:sym typeface="Wingdings"/>
              </a:rPr>
              <a:t> small core (</a:t>
            </a:r>
            <a:r>
              <a:rPr lang="en-GB" dirty="0" err="1">
                <a:solidFill>
                  <a:srgbClr val="0000FF"/>
                </a:solidFill>
                <a:sym typeface="Wingdings"/>
              </a:rPr>
              <a:t>astrophysically</a:t>
            </a:r>
            <a:r>
              <a:rPr lang="en-GB" dirty="0">
                <a:solidFill>
                  <a:srgbClr val="0000FF"/>
                </a:solidFill>
                <a:sym typeface="Wingdings"/>
              </a:rPr>
              <a:t> </a:t>
            </a:r>
            <a:r>
              <a:rPr lang="en-GB" sz="2000" dirty="0">
                <a:solidFill>
                  <a:srgbClr val="FF0000"/>
                </a:solidFill>
                <a:sym typeface="Wingdings"/>
              </a:rPr>
              <a:t>irrelevan</a:t>
            </a:r>
            <a:r>
              <a:rPr lang="en-GB" dirty="0">
                <a:solidFill>
                  <a:srgbClr val="FF0000"/>
                </a:solidFill>
                <a:sym typeface="Wingdings"/>
              </a:rPr>
              <a:t>t</a:t>
            </a:r>
            <a:r>
              <a:rPr lang="en-GB" dirty="0">
                <a:solidFill>
                  <a:srgbClr val="0000FF"/>
                </a:solidFill>
                <a:sym typeface="Wingdings"/>
              </a:rPr>
              <a:t>)</a:t>
            </a:r>
            <a:endParaRPr lang="en-GB" dirty="0">
              <a:solidFill>
                <a:srgbClr val="0000FF"/>
              </a:solidFill>
              <a:cs typeface="Wingdings" charset="0"/>
            </a:endParaRPr>
          </a:p>
        </p:txBody>
      </p:sp>
      <p:graphicFrame>
        <p:nvGraphicFramePr>
          <p:cNvPr id="3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09112817"/>
              </p:ext>
            </p:extLst>
          </p:nvPr>
        </p:nvGraphicFramePr>
        <p:xfrm>
          <a:off x="0" y="856677"/>
          <a:ext cx="2743201" cy="852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12508" name="Equation" r:id="rId6" imgW="1447800" imgH="431800" progId="Equation.3">
                  <p:embed/>
                </p:oleObj>
              </mc:Choice>
              <mc:Fallback>
                <p:oleObj name="Equation" r:id="rId6" imgW="14478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856677"/>
                        <a:ext cx="2743201" cy="852488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/>
          <p:nvPr/>
        </p:nvSpPr>
        <p:spPr>
          <a:xfrm rot="2217467">
            <a:off x="5299413" y="1442282"/>
            <a:ext cx="6519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00"/>
                </a:solidFill>
              </a:rPr>
              <a:t>CDM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408207" y="2951238"/>
            <a:ext cx="75523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8000" dirty="0">
                <a:solidFill>
                  <a:srgbClr val="FFFFFF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417104982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9" grpId="0" animBg="1"/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284413" y="150770"/>
            <a:ext cx="6383337" cy="55403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EAGLE Local Group simulation</a:t>
            </a:r>
          </a:p>
        </p:txBody>
      </p:sp>
      <p:sp>
        <p:nvSpPr>
          <p:cNvPr id="28" name="TextBox 5"/>
          <p:cNvSpPr txBox="1">
            <a:spLocks noChangeArrowheads="1"/>
          </p:cNvSpPr>
          <p:nvPr/>
        </p:nvSpPr>
        <p:spPr bwMode="auto">
          <a:xfrm>
            <a:off x="87652" y="6243638"/>
            <a:ext cx="31441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Sawala</a:t>
            </a:r>
            <a:r>
              <a:rPr lang="en-US" dirty="0">
                <a:solidFill>
                  <a:srgbClr val="008000"/>
                </a:solidFill>
              </a:rPr>
              <a:t>, CSF et al ‘16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4429125" y="2031999"/>
            <a:ext cx="2111376" cy="3730625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 rot="18611432">
            <a:off x="6734522" y="4010772"/>
            <a:ext cx="697214" cy="1801854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6604000" y="5572125"/>
            <a:ext cx="1095375" cy="222250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412875" y="3000375"/>
            <a:ext cx="142875" cy="45719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4397375" y="1936750"/>
            <a:ext cx="142875" cy="222250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381500" y="2857500"/>
            <a:ext cx="222250" cy="79375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pic>
        <p:nvPicPr>
          <p:cNvPr id="8" name="Picture 7" descr="diff_6_6a 7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4" t="4920" r="6799" b="71421"/>
          <a:stretch/>
        </p:blipFill>
        <p:spPr>
          <a:xfrm>
            <a:off x="-271809" y="1709112"/>
            <a:ext cx="9554224" cy="3622058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4028341" y="1495338"/>
            <a:ext cx="15752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Milky Way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535190" y="1500717"/>
            <a:ext cx="7833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M31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665858" y="1469357"/>
            <a:ext cx="19981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Local volume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14363" y="3088943"/>
            <a:ext cx="12879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Dark halos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873071" y="3115904"/>
            <a:ext cx="12879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Dark halos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988552" y="2907665"/>
            <a:ext cx="1026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Dark halos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33048" y="2555825"/>
            <a:ext cx="11854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Observed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60395" y="2708225"/>
            <a:ext cx="11854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Observed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503419" y="4052297"/>
            <a:ext cx="11854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Observed</a:t>
            </a:r>
          </a:p>
        </p:txBody>
      </p:sp>
      <p:cxnSp>
        <p:nvCxnSpPr>
          <p:cNvPr id="15" name="Elbow Connector 14"/>
          <p:cNvCxnSpPr/>
          <p:nvPr/>
        </p:nvCxnSpPr>
        <p:spPr bwMode="auto">
          <a:xfrm rot="5400000">
            <a:off x="1034695" y="3010566"/>
            <a:ext cx="454717" cy="329231"/>
          </a:xfrm>
          <a:prstGeom prst="bentConnector3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6" name="Elbow Connector 25"/>
          <p:cNvCxnSpPr/>
          <p:nvPr/>
        </p:nvCxnSpPr>
        <p:spPr bwMode="auto">
          <a:xfrm rot="5400000">
            <a:off x="3808505" y="3137246"/>
            <a:ext cx="551193" cy="320346"/>
          </a:xfrm>
          <a:prstGeom prst="bentConnector3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9" name="Elbow Connector 28"/>
          <p:cNvCxnSpPr/>
          <p:nvPr/>
        </p:nvCxnSpPr>
        <p:spPr bwMode="auto">
          <a:xfrm rot="16200000" flipV="1">
            <a:off x="6866771" y="3559341"/>
            <a:ext cx="857997" cy="199437"/>
          </a:xfrm>
          <a:prstGeom prst="bentConnector3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2897309654"/>
      </p:ext>
    </p:extLst>
  </p:cSld>
  <p:clrMapOvr>
    <a:masterClrMapping/>
  </p:clrMapOvr>
  <p:transition>
    <p:zoom/>
  </p:transition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" y="294218"/>
            <a:ext cx="464310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Halo density profiles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pic>
        <p:nvPicPr>
          <p:cNvPr id="3" name="Picture 2" descr="Density_stacked_NFW_1-25e12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35" t="3298" r="5335" b="1506"/>
          <a:stretch/>
        </p:blipFill>
        <p:spPr>
          <a:xfrm>
            <a:off x="4629889" y="66149"/>
            <a:ext cx="4443791" cy="3360369"/>
          </a:xfrm>
          <a:prstGeom prst="rect">
            <a:avLst/>
          </a:prstGeom>
        </p:spPr>
      </p:pic>
      <p:pic>
        <p:nvPicPr>
          <p:cNvPr id="6" name="Picture 5" descr="Density_stacked_NFW_1-2e9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8" t="4243" r="5157" b="1743"/>
          <a:stretch/>
        </p:blipFill>
        <p:spPr>
          <a:xfrm>
            <a:off x="4797790" y="3492668"/>
            <a:ext cx="4289987" cy="3283905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426977" y="1111304"/>
            <a:ext cx="21481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r(</a:t>
            </a:r>
            <a:r>
              <a:rPr lang="en-US" dirty="0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)/</a:t>
            </a:r>
            <a:r>
              <a:rPr lang="en-US" dirty="0" err="1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lang="en-US" baseline="-25000" dirty="0" err="1">
                <a:solidFill>
                  <a:srgbClr val="000000"/>
                </a:solidFill>
                <a:latin typeface="Arial"/>
                <a:cs typeface="Arial"/>
              </a:rPr>
              <a:t>crit</a:t>
            </a:r>
            <a:r>
              <a:rPr lang="en-US" baseline="-25000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dirty="0">
                <a:solidFill>
                  <a:srgbClr val="000000"/>
                </a:solidFill>
                <a:latin typeface="Arial"/>
                <a:cs typeface="Arial"/>
              </a:rPr>
              <a:t> (r/</a:t>
            </a:r>
            <a:r>
              <a:rPr lang="en-US" dirty="0" err="1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lang="en-US" baseline="-25000" dirty="0" err="1">
                <a:solidFill>
                  <a:srgbClr val="000000"/>
                </a:solidFill>
                <a:latin typeface="Arial"/>
                <a:cs typeface="Arial"/>
              </a:rPr>
              <a:t>crit</a:t>
            </a:r>
            <a:r>
              <a:rPr lang="en-US" dirty="0">
                <a:solidFill>
                  <a:srgbClr val="000000"/>
                </a:solidFill>
                <a:latin typeface="Arial"/>
                <a:cs typeface="Arial"/>
              </a:rPr>
              <a:t>)</a:t>
            </a:r>
            <a:r>
              <a:rPr lang="en-US" baseline="30000" dirty="0">
                <a:solidFill>
                  <a:srgbClr val="000000"/>
                </a:solidFill>
                <a:latin typeface="Arial"/>
                <a:cs typeface="Arial"/>
              </a:rPr>
              <a:t>2</a:t>
            </a:r>
            <a:endParaRPr lang="en-US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277862" y="145525"/>
            <a:ext cx="21030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M</a:t>
            </a:r>
            <a:r>
              <a:rPr lang="en-US" sz="1800" baseline="-25000" dirty="0">
                <a:solidFill>
                  <a:srgbClr val="000000"/>
                </a:solidFill>
              </a:rPr>
              <a:t>200</a:t>
            </a:r>
            <a:r>
              <a:rPr lang="en-US" sz="1800" dirty="0">
                <a:solidFill>
                  <a:srgbClr val="000000"/>
                </a:solidFill>
              </a:rPr>
              <a:t>= 1.5 x 10</a:t>
            </a:r>
            <a:r>
              <a:rPr lang="en-US" sz="1800" baseline="30000" dirty="0">
                <a:solidFill>
                  <a:srgbClr val="000000"/>
                </a:solidFill>
              </a:rPr>
              <a:t>12</a:t>
            </a:r>
            <a:r>
              <a:rPr lang="en-US" sz="1800" dirty="0">
                <a:solidFill>
                  <a:srgbClr val="000000"/>
                </a:solidFill>
              </a:rPr>
              <a:t>M</a:t>
            </a:r>
            <a:r>
              <a:rPr lang="en-US" sz="1800" baseline="-25000" dirty="0">
                <a:solidFill>
                  <a:srgbClr val="000000"/>
                </a:solidFill>
              </a:rPr>
              <a:t>o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01088" y="3459849"/>
            <a:ext cx="20174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M</a:t>
            </a:r>
            <a:r>
              <a:rPr lang="en-US" sz="1800" baseline="-25000" dirty="0">
                <a:solidFill>
                  <a:srgbClr val="000000"/>
                </a:solidFill>
              </a:rPr>
              <a:t>200</a:t>
            </a:r>
            <a:r>
              <a:rPr lang="en-US" sz="1800" dirty="0">
                <a:solidFill>
                  <a:srgbClr val="000000"/>
                </a:solidFill>
              </a:rPr>
              <a:t>= 1.4 x 10</a:t>
            </a:r>
            <a:r>
              <a:rPr lang="en-US" sz="1800" baseline="30000" dirty="0">
                <a:solidFill>
                  <a:srgbClr val="000000"/>
                </a:solidFill>
              </a:rPr>
              <a:t>9</a:t>
            </a:r>
            <a:r>
              <a:rPr lang="en-US" sz="1800" dirty="0">
                <a:solidFill>
                  <a:srgbClr val="000000"/>
                </a:solidFill>
              </a:rPr>
              <a:t>M</a:t>
            </a:r>
            <a:r>
              <a:rPr lang="en-US" sz="1800" baseline="-25000" dirty="0">
                <a:solidFill>
                  <a:srgbClr val="000000"/>
                </a:solidFill>
              </a:rPr>
              <a:t>o</a:t>
            </a:r>
            <a:endParaRPr lang="en-US" sz="1800" dirty="0">
              <a:solidFill>
                <a:srgbClr val="000000"/>
              </a:solidFill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7595918" y="859937"/>
            <a:ext cx="762394" cy="686848"/>
            <a:chOff x="7595918" y="859937"/>
            <a:chExt cx="762394" cy="686848"/>
          </a:xfrm>
        </p:grpSpPr>
        <p:sp>
          <p:nvSpPr>
            <p:cNvPr id="15" name="TextBox 14"/>
            <p:cNvSpPr txBox="1"/>
            <p:nvPr/>
          </p:nvSpPr>
          <p:spPr>
            <a:xfrm>
              <a:off x="7595918" y="859937"/>
              <a:ext cx="71035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FF"/>
                  </a:solidFill>
                </a:rPr>
                <a:t>CDM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596790" y="1177453"/>
              <a:ext cx="76152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FF0000"/>
                  </a:solidFill>
                </a:rPr>
                <a:t>WDM</a:t>
              </a: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7603679" y="4578906"/>
            <a:ext cx="7615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FF0000"/>
                </a:solidFill>
              </a:rPr>
              <a:t>WDM</a:t>
            </a:r>
          </a:p>
        </p:txBody>
      </p:sp>
      <p:sp>
        <p:nvSpPr>
          <p:cNvPr id="19" name="Rectangle 18"/>
          <p:cNvSpPr/>
          <p:nvPr/>
        </p:nvSpPr>
        <p:spPr bwMode="auto">
          <a:xfrm>
            <a:off x="4722471" y="2156458"/>
            <a:ext cx="224877" cy="1137765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576351" y="4227180"/>
            <a:ext cx="7103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FF"/>
                </a:solidFill>
              </a:rPr>
              <a:t>CDM</a:t>
            </a:r>
          </a:p>
        </p:txBody>
      </p:sp>
      <p:sp>
        <p:nvSpPr>
          <p:cNvPr id="20" name="Rectangle 19"/>
          <p:cNvSpPr/>
          <p:nvPr/>
        </p:nvSpPr>
        <p:spPr bwMode="auto">
          <a:xfrm>
            <a:off x="4782273" y="5521785"/>
            <a:ext cx="224877" cy="1137765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 rot="16200000">
            <a:off x="3896620" y="2824426"/>
            <a:ext cx="14154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 WDM/CDM</a:t>
            </a:r>
          </a:p>
        </p:txBody>
      </p:sp>
      <p:sp>
        <p:nvSpPr>
          <p:cNvPr id="21" name="TextBox 20"/>
          <p:cNvSpPr txBox="1"/>
          <p:nvPr/>
        </p:nvSpPr>
        <p:spPr>
          <a:xfrm rot="16200000">
            <a:off x="4168076" y="6005288"/>
            <a:ext cx="14154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 WDM/CDM</a:t>
            </a:r>
          </a:p>
        </p:txBody>
      </p:sp>
      <p:sp>
        <p:nvSpPr>
          <p:cNvPr id="24" name="Rectangle 23"/>
          <p:cNvSpPr/>
          <p:nvPr/>
        </p:nvSpPr>
        <p:spPr bwMode="auto">
          <a:xfrm>
            <a:off x="4696013" y="542421"/>
            <a:ext cx="304249" cy="1600807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4742589" y="3803825"/>
            <a:ext cx="304249" cy="1600807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3956570" y="1197555"/>
            <a:ext cx="16573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  <a:latin typeface="Symbol" charset="2"/>
                <a:cs typeface="Symbol" charset="2"/>
              </a:rPr>
              <a:t>r(</a:t>
            </a:r>
            <a:r>
              <a:rPr lang="en-US" sz="1800" dirty="0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lang="en-US" sz="1800" dirty="0">
                <a:solidFill>
                  <a:srgbClr val="000000"/>
                </a:solidFill>
                <a:latin typeface="Symbol" charset="2"/>
                <a:cs typeface="Symbol" charset="2"/>
              </a:rPr>
              <a:t>)/</a:t>
            </a:r>
            <a:r>
              <a:rPr lang="en-US" sz="1800" dirty="0" err="1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lang="en-US" sz="1800" baseline="-25000" dirty="0" err="1">
                <a:solidFill>
                  <a:srgbClr val="000000"/>
                </a:solidFill>
                <a:latin typeface="Arial"/>
                <a:cs typeface="Arial"/>
              </a:rPr>
              <a:t>crit</a:t>
            </a:r>
            <a:r>
              <a:rPr lang="en-US" sz="1800" baseline="-25000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1800" dirty="0">
                <a:solidFill>
                  <a:srgbClr val="000000"/>
                </a:solidFill>
                <a:latin typeface="Arial"/>
                <a:cs typeface="Arial"/>
              </a:rPr>
              <a:t> (r/</a:t>
            </a:r>
            <a:r>
              <a:rPr lang="en-US" sz="1800" dirty="0" err="1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lang="en-US" sz="1800" baseline="-25000" dirty="0" err="1">
                <a:solidFill>
                  <a:srgbClr val="000000"/>
                </a:solidFill>
                <a:latin typeface="Arial"/>
                <a:cs typeface="Arial"/>
              </a:rPr>
              <a:t>crit</a:t>
            </a:r>
            <a:r>
              <a:rPr lang="en-US" sz="1800" dirty="0">
                <a:solidFill>
                  <a:srgbClr val="000000"/>
                </a:solidFill>
                <a:latin typeface="Arial"/>
                <a:cs typeface="Arial"/>
              </a:rPr>
              <a:t>)</a:t>
            </a:r>
            <a:r>
              <a:rPr lang="en-US" sz="1800" baseline="30000" dirty="0">
                <a:solidFill>
                  <a:srgbClr val="000000"/>
                </a:solidFill>
                <a:latin typeface="Arial"/>
                <a:cs typeface="Arial"/>
              </a:rPr>
              <a:t>2</a:t>
            </a:r>
            <a:endParaRPr lang="en-US" sz="1800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 rot="16200000">
            <a:off x="4003144" y="4366349"/>
            <a:ext cx="16573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  <a:latin typeface="Symbol" charset="2"/>
                <a:cs typeface="Symbol" charset="2"/>
              </a:rPr>
              <a:t>r(</a:t>
            </a:r>
            <a:r>
              <a:rPr lang="en-US" sz="1800" dirty="0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lang="en-US" sz="1800" dirty="0">
                <a:solidFill>
                  <a:srgbClr val="000000"/>
                </a:solidFill>
                <a:latin typeface="Symbol" charset="2"/>
                <a:cs typeface="Symbol" charset="2"/>
              </a:rPr>
              <a:t>)/</a:t>
            </a:r>
            <a:r>
              <a:rPr lang="en-US" sz="1800" dirty="0" err="1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lang="en-US" sz="1800" baseline="-25000" dirty="0" err="1">
                <a:solidFill>
                  <a:srgbClr val="000000"/>
                </a:solidFill>
                <a:latin typeface="Arial"/>
                <a:cs typeface="Arial"/>
              </a:rPr>
              <a:t>crit</a:t>
            </a:r>
            <a:r>
              <a:rPr lang="en-US" sz="1800" baseline="-25000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1800" dirty="0">
                <a:solidFill>
                  <a:srgbClr val="000000"/>
                </a:solidFill>
                <a:latin typeface="Arial"/>
                <a:cs typeface="Arial"/>
              </a:rPr>
              <a:t> (r/</a:t>
            </a:r>
            <a:r>
              <a:rPr lang="en-US" sz="1800" dirty="0" err="1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lang="en-US" sz="1800" baseline="-25000" dirty="0" err="1">
                <a:solidFill>
                  <a:srgbClr val="000000"/>
                </a:solidFill>
                <a:latin typeface="Arial"/>
                <a:cs typeface="Arial"/>
              </a:rPr>
              <a:t>crit</a:t>
            </a:r>
            <a:r>
              <a:rPr lang="en-US" sz="1800" dirty="0">
                <a:solidFill>
                  <a:srgbClr val="000000"/>
                </a:solidFill>
                <a:latin typeface="Arial"/>
                <a:cs typeface="Arial"/>
              </a:rPr>
              <a:t>)</a:t>
            </a:r>
            <a:r>
              <a:rPr lang="en-US" sz="1800" baseline="30000" dirty="0">
                <a:solidFill>
                  <a:srgbClr val="000000"/>
                </a:solidFill>
                <a:latin typeface="Arial"/>
                <a:cs typeface="Arial"/>
              </a:rPr>
              <a:t>2</a:t>
            </a:r>
            <a:endParaRPr lang="en-US" sz="1800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55442" y="2698892"/>
            <a:ext cx="386556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r</a:t>
            </a:r>
            <a:r>
              <a:rPr lang="en-US" dirty="0">
                <a:solidFill>
                  <a:srgbClr val="000000"/>
                </a:solidFill>
              </a:rPr>
              <a:t>(r) identical for ~10</a:t>
            </a:r>
            <a:r>
              <a:rPr lang="en-US" baseline="30000" dirty="0">
                <a:solidFill>
                  <a:srgbClr val="000000"/>
                </a:solidFill>
              </a:rPr>
              <a:t>12</a:t>
            </a:r>
            <a:r>
              <a:rPr lang="en-US" dirty="0">
                <a:solidFill>
                  <a:srgbClr val="000000"/>
                </a:solidFill>
              </a:rPr>
              <a:t>M</a:t>
            </a:r>
            <a:r>
              <a:rPr lang="en-US" baseline="-25000" dirty="0">
                <a:solidFill>
                  <a:srgbClr val="000000"/>
                </a:solidFill>
              </a:rPr>
              <a:t>o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but lower central for ~10</a:t>
            </a:r>
            <a:r>
              <a:rPr lang="en-US" baseline="30000" dirty="0">
                <a:solidFill>
                  <a:srgbClr val="000000"/>
                </a:solidFill>
              </a:rPr>
              <a:t>9</a:t>
            </a:r>
            <a:r>
              <a:rPr lang="en-US" dirty="0">
                <a:solidFill>
                  <a:srgbClr val="000000"/>
                </a:solidFill>
              </a:rPr>
              <a:t>M 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70780" y="1759565"/>
            <a:ext cx="40342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800000"/>
                </a:solidFill>
              </a:rPr>
              <a:t>Profiles well fit by NFW for CDM and WDM</a:t>
            </a:r>
          </a:p>
        </p:txBody>
      </p:sp>
      <p:sp>
        <p:nvSpPr>
          <p:cNvPr id="31" name="Rectangle 30"/>
          <p:cNvSpPr/>
          <p:nvPr/>
        </p:nvSpPr>
        <p:spPr bwMode="auto">
          <a:xfrm>
            <a:off x="6614105" y="3201613"/>
            <a:ext cx="1045028" cy="251366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32" name="Rectangle 31"/>
          <p:cNvSpPr/>
          <p:nvPr/>
        </p:nvSpPr>
        <p:spPr bwMode="auto">
          <a:xfrm>
            <a:off x="6554853" y="6580174"/>
            <a:ext cx="1045028" cy="251366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801299" y="3082544"/>
            <a:ext cx="6592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r/r</a:t>
            </a:r>
            <a:r>
              <a:rPr lang="en-US" sz="1800" baseline="-25000" dirty="0">
                <a:solidFill>
                  <a:srgbClr val="000000"/>
                </a:solidFill>
              </a:rPr>
              <a:t>200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966928" y="6369598"/>
            <a:ext cx="6592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r/r</a:t>
            </a:r>
            <a:r>
              <a:rPr lang="en-US" sz="1800" baseline="-25000" dirty="0">
                <a:solidFill>
                  <a:srgbClr val="000000"/>
                </a:solidFill>
              </a:rPr>
              <a:t>200</a:t>
            </a:r>
            <a:endParaRPr lang="en-US" sz="1800" dirty="0">
              <a:solidFill>
                <a:srgbClr val="000000"/>
              </a:solidFill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132282" y="3704345"/>
            <a:ext cx="4270389" cy="3153655"/>
            <a:chOff x="132282" y="3704345"/>
            <a:chExt cx="4270389" cy="3153655"/>
          </a:xfrm>
        </p:grpSpPr>
        <p:pic>
          <p:nvPicPr>
            <p:cNvPr id="10" name="Picture 9" descr="Mass_stacked_1-2e9.pdf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9252" y="3704345"/>
              <a:ext cx="4183419" cy="3153655"/>
            </a:xfrm>
            <a:prstGeom prst="rect">
              <a:avLst/>
            </a:prstGeom>
          </p:spPr>
        </p:pic>
        <p:sp>
          <p:nvSpPr>
            <p:cNvPr id="33" name="Rectangle 32"/>
            <p:cNvSpPr/>
            <p:nvPr/>
          </p:nvSpPr>
          <p:spPr bwMode="auto">
            <a:xfrm>
              <a:off x="1852499" y="6654593"/>
              <a:ext cx="1018021" cy="158757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171977" y="6488668"/>
              <a:ext cx="65929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r/r</a:t>
              </a:r>
              <a:r>
                <a:rPr lang="en-US" sz="1800" baseline="-25000" dirty="0">
                  <a:solidFill>
                    <a:srgbClr val="000000"/>
                  </a:solidFill>
                </a:rPr>
                <a:t>200</a:t>
              </a:r>
              <a:endParaRPr lang="en-US" sz="1800" dirty="0">
                <a:solidFill>
                  <a:srgbClr val="000000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 bwMode="auto">
            <a:xfrm>
              <a:off x="205312" y="5550162"/>
              <a:ext cx="224877" cy="1137765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sp>
          <p:nvSpPr>
            <p:cNvPr id="38" name="Rectangle 37"/>
            <p:cNvSpPr/>
            <p:nvPr/>
          </p:nvSpPr>
          <p:spPr bwMode="auto">
            <a:xfrm>
              <a:off x="244723" y="4326439"/>
              <a:ext cx="224877" cy="1137765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 rot="16200000">
              <a:off x="-390788" y="5952368"/>
              <a:ext cx="14154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 WDM/CDM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 rot="16200000">
              <a:off x="-39346" y="4472187"/>
              <a:ext cx="7919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  <a:latin typeface="Arial"/>
                  <a:cs typeface="Arial"/>
                </a:rPr>
                <a:t>M</a:t>
              </a:r>
              <a:r>
                <a:rPr lang="en-US" sz="1800" dirty="0">
                  <a:solidFill>
                    <a:srgbClr val="000000"/>
                  </a:solidFill>
                  <a:latin typeface="Symbol" charset="2"/>
                  <a:cs typeface="Symbol" charset="2"/>
                </a:rPr>
                <a:t>(&lt; </a:t>
              </a:r>
              <a:r>
                <a:rPr lang="en-US" sz="1800" dirty="0">
                  <a:solidFill>
                    <a:srgbClr val="000000"/>
                  </a:solidFill>
                  <a:latin typeface="Arial"/>
                  <a:cs typeface="Arial"/>
                </a:rPr>
                <a:t>r</a:t>
              </a:r>
              <a:r>
                <a:rPr lang="en-US" sz="1800" dirty="0">
                  <a:solidFill>
                    <a:srgbClr val="000000"/>
                  </a:solidFill>
                  <a:latin typeface="Symbol" charset="2"/>
                  <a:cs typeface="Symbol" charset="2"/>
                </a:rPr>
                <a:t>)</a:t>
              </a:r>
              <a:endParaRPr lang="en-US" sz="18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559599" y="4948238"/>
              <a:ext cx="71035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FF"/>
                  </a:solidFill>
                </a:rPr>
                <a:t>CDM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534014" y="5239298"/>
              <a:ext cx="76152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FF0000"/>
                  </a:solidFill>
                </a:rPr>
                <a:t>WDM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977007" y="3837156"/>
              <a:ext cx="201742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M</a:t>
              </a:r>
              <a:r>
                <a:rPr lang="en-US" sz="1800" baseline="-25000" dirty="0">
                  <a:solidFill>
                    <a:srgbClr val="000000"/>
                  </a:solidFill>
                </a:rPr>
                <a:t>200</a:t>
              </a:r>
              <a:r>
                <a:rPr lang="en-US" sz="1800" dirty="0">
                  <a:solidFill>
                    <a:srgbClr val="000000"/>
                  </a:solidFill>
                </a:rPr>
                <a:t>= 1.4 x 10</a:t>
              </a:r>
              <a:r>
                <a:rPr lang="en-US" sz="1800" baseline="30000" dirty="0">
                  <a:solidFill>
                    <a:srgbClr val="000000"/>
                  </a:solidFill>
                </a:rPr>
                <a:t>9</a:t>
              </a:r>
              <a:r>
                <a:rPr lang="en-US" sz="1800" dirty="0">
                  <a:solidFill>
                    <a:srgbClr val="000000"/>
                  </a:solidFill>
                </a:rPr>
                <a:t>M</a:t>
              </a:r>
              <a:r>
                <a:rPr lang="en-US" sz="1800" baseline="-25000" dirty="0">
                  <a:solidFill>
                    <a:srgbClr val="000000"/>
                  </a:solidFill>
                </a:rPr>
                <a:t>o</a:t>
              </a:r>
              <a:endParaRPr lang="en-US" sz="1800" dirty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0390246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284413" y="150770"/>
            <a:ext cx="6383337" cy="55403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EAGLE Local Group simulation</a:t>
            </a:r>
          </a:p>
        </p:txBody>
      </p:sp>
      <p:sp>
        <p:nvSpPr>
          <p:cNvPr id="28" name="TextBox 5"/>
          <p:cNvSpPr txBox="1">
            <a:spLocks noChangeArrowheads="1"/>
          </p:cNvSpPr>
          <p:nvPr/>
        </p:nvSpPr>
        <p:spPr bwMode="auto">
          <a:xfrm>
            <a:off x="502938" y="6207695"/>
            <a:ext cx="371768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Lovell et al ’17, </a:t>
            </a:r>
            <a:r>
              <a:rPr lang="en-US" sz="2000" dirty="0" err="1">
                <a:solidFill>
                  <a:srgbClr val="008000"/>
                </a:solidFill>
              </a:rPr>
              <a:t>Fattahi</a:t>
            </a:r>
            <a:r>
              <a:rPr lang="en-US" sz="2000" dirty="0">
                <a:solidFill>
                  <a:srgbClr val="008000"/>
                </a:solidFill>
              </a:rPr>
              <a:t> et al ‘19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4429125" y="2031999"/>
            <a:ext cx="2111376" cy="3730625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 rot="18611432">
            <a:off x="6734522" y="4010772"/>
            <a:ext cx="697214" cy="1801854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6604000" y="5572125"/>
            <a:ext cx="1095375" cy="222250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0B8D6D0-61BA-2E47-8419-E8E6FCD645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01779" y="1628800"/>
            <a:ext cx="4803521" cy="4752528"/>
          </a:xfrm>
          <a:prstGeom prst="rect">
            <a:avLst/>
          </a:prstGeom>
        </p:spPr>
      </p:pic>
      <p:sp>
        <p:nvSpPr>
          <p:cNvPr id="25" name="Text Box 2">
            <a:extLst>
              <a:ext uri="{FF2B5EF4-FFF2-40B4-BE49-F238E27FC236}">
                <a16:creationId xmlns:a16="http://schemas.microsoft.com/office/drawing/2014/main" id="{A1763494-0A1A-6345-8598-649AE5944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45" y="1268760"/>
            <a:ext cx="4608512" cy="430887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0070C0"/>
                </a:solidFill>
              </a:rPr>
              <a:t>… and the radial </a:t>
            </a:r>
            <a:r>
              <a:rPr lang="en-GB" dirty="0">
                <a:solidFill>
                  <a:srgbClr val="0070C0"/>
                </a:solidFill>
              </a:rPr>
              <a:t>distribution</a:t>
            </a:r>
            <a:endParaRPr lang="en-GB" sz="2800" dirty="0">
              <a:solidFill>
                <a:srgbClr val="0070C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0441BA-EBD6-714A-884E-7ECE1233F807}"/>
              </a:ext>
            </a:extLst>
          </p:cNvPr>
          <p:cNvSpPr txBox="1"/>
          <p:nvPr/>
        </p:nvSpPr>
        <p:spPr>
          <a:xfrm>
            <a:off x="7812360" y="3789040"/>
            <a:ext cx="595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0070C0"/>
                </a:solidFill>
              </a:rPr>
              <a:t>MW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9C5E7A5-9278-074F-9F7E-D5AEB468A18B}"/>
              </a:ext>
            </a:extLst>
          </p:cNvPr>
          <p:cNvSpPr txBox="1"/>
          <p:nvPr/>
        </p:nvSpPr>
        <p:spPr>
          <a:xfrm>
            <a:off x="7918169" y="2780928"/>
            <a:ext cx="6335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0070C0"/>
                </a:solidFill>
              </a:rPr>
              <a:t>M31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542178E-DBDC-5244-A586-5055DFAC1700}"/>
              </a:ext>
            </a:extLst>
          </p:cNvPr>
          <p:cNvSpPr txBox="1"/>
          <p:nvPr/>
        </p:nvSpPr>
        <p:spPr>
          <a:xfrm>
            <a:off x="323850" y="2132856"/>
            <a:ext cx="369056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dirty="0"/>
              <a:t>The </a:t>
            </a:r>
            <a:r>
              <a:rPr lang="en-US" dirty="0">
                <a:solidFill>
                  <a:srgbClr val="FF0000"/>
                </a:solidFill>
              </a:rPr>
              <a:t>radial distribution </a:t>
            </a:r>
            <a:r>
              <a:rPr lang="en-US" dirty="0"/>
              <a:t>of the bright (M&gt;10</a:t>
            </a:r>
            <a:r>
              <a:rPr lang="en-US" baseline="30000" dirty="0"/>
              <a:t>5</a:t>
            </a:r>
            <a:r>
              <a:rPr lang="en-US" dirty="0"/>
              <a:t>M</a:t>
            </a:r>
            <a:r>
              <a:rPr lang="en-US" baseline="-25000" dirty="0"/>
              <a:t>o</a:t>
            </a:r>
            <a:r>
              <a:rPr lang="en-US" dirty="0"/>
              <a:t>) is a </a:t>
            </a:r>
            <a:r>
              <a:rPr lang="en-US" dirty="0">
                <a:solidFill>
                  <a:srgbClr val="FF0000"/>
                </a:solidFill>
              </a:rPr>
              <a:t>~10% outlier </a:t>
            </a:r>
          </a:p>
          <a:p>
            <a:pPr>
              <a:buNone/>
            </a:pPr>
            <a:r>
              <a:rPr lang="en-US" dirty="0"/>
              <a:t>(</a:t>
            </a:r>
            <a:r>
              <a:rPr lang="en-US" sz="2000" dirty="0">
                <a:solidFill>
                  <a:srgbClr val="00B050"/>
                </a:solidFill>
              </a:rPr>
              <a:t>see A. </a:t>
            </a:r>
            <a:r>
              <a:rPr lang="en-US" sz="2000" dirty="0" err="1">
                <a:solidFill>
                  <a:srgbClr val="00B050"/>
                </a:solidFill>
              </a:rPr>
              <a:t>Wetzler’s</a:t>
            </a:r>
            <a:r>
              <a:rPr lang="en-US" sz="2000" dirty="0">
                <a:solidFill>
                  <a:srgbClr val="00B050"/>
                </a:solidFill>
              </a:rPr>
              <a:t> talk</a:t>
            </a:r>
            <a:r>
              <a:rPr lang="en-US" dirty="0"/>
              <a:t>)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5C03608-DC8D-0443-B4A3-E170AF5729CB}"/>
              </a:ext>
            </a:extLst>
          </p:cNvPr>
          <p:cNvSpPr txBox="1"/>
          <p:nvPr/>
        </p:nvSpPr>
        <p:spPr>
          <a:xfrm>
            <a:off x="5143375" y="1988840"/>
            <a:ext cx="36770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0070C0"/>
                </a:solidFill>
              </a:rPr>
              <a:t>24 ”Milky Way” galaxies in Apostle</a:t>
            </a:r>
          </a:p>
        </p:txBody>
      </p:sp>
    </p:spTree>
    <p:extLst>
      <p:ext uri="{BB962C8B-B14F-4D97-AF65-F5344CB8AC3E}">
        <p14:creationId xmlns:p14="http://schemas.microsoft.com/office/powerpoint/2010/main" val="3325014138"/>
      </p:ext>
    </p:extLst>
  </p:cSld>
  <p:clrMapOvr>
    <a:masterClrMapping/>
  </p:clrMapOvr>
  <p:transition>
    <p:zoom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7264" y="-24190"/>
            <a:ext cx="9145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/>
              <a:t>Aquarius movie to z=1.7 takes 90s; Eagle movie takes 90s also; CDM/WDM movie: 30s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08520" y="6454880"/>
            <a:ext cx="94330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rgbClr val="FF0000"/>
                </a:solidFill>
              </a:rPr>
              <a:t>Holland Jun/19</a:t>
            </a:r>
            <a:r>
              <a:rPr lang="en-US" sz="2000" dirty="0"/>
              <a:t>:  </a:t>
            </a:r>
            <a:r>
              <a:rPr lang="en-US" sz="2000" dirty="0" err="1"/>
              <a:t>vvg</a:t>
            </a:r>
            <a:r>
              <a:rPr lang="en-US" sz="2000" dirty="0"/>
              <a:t> ~55 min (w. </a:t>
            </a:r>
            <a:r>
              <a:rPr lang="en-US" sz="2000" dirty="0" err="1"/>
              <a:t>anectdotes</a:t>
            </a:r>
            <a:r>
              <a:rPr lang="en-US" sz="2000" dirty="0"/>
              <a:t>). Someone said best talk ever heard. 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1718B1-F871-B441-A2CE-EA0B45425278}"/>
              </a:ext>
            </a:extLst>
          </p:cNvPr>
          <p:cNvSpPr txBox="1"/>
          <p:nvPr/>
        </p:nvSpPr>
        <p:spPr>
          <a:xfrm>
            <a:off x="-36512" y="6165304"/>
            <a:ext cx="94330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1800" dirty="0">
                <a:solidFill>
                  <a:srgbClr val="FF0000"/>
                </a:solidFill>
              </a:rPr>
              <a:t>Buenos Aires </a:t>
            </a:r>
            <a:r>
              <a:rPr lang="en-US" sz="1800" dirty="0" err="1">
                <a:solidFill>
                  <a:srgbClr val="FF0000"/>
                </a:solidFill>
              </a:rPr>
              <a:t>Juj</a:t>
            </a:r>
            <a:r>
              <a:rPr lang="en-US" sz="1800" dirty="0">
                <a:solidFill>
                  <a:srgbClr val="FF0000"/>
                </a:solidFill>
              </a:rPr>
              <a:t>/19</a:t>
            </a:r>
            <a:r>
              <a:rPr lang="en-US" sz="1800" dirty="0"/>
              <a:t>: 32 mins. Good but a bit </a:t>
            </a:r>
            <a:r>
              <a:rPr lang="en-US" sz="1800" dirty="0" err="1"/>
              <a:t>ott</a:t>
            </a:r>
            <a:r>
              <a:rPr lang="en-US" sz="1800" dirty="0"/>
              <a:t> and Julio contradicted me on diversity  </a:t>
            </a:r>
          </a:p>
        </p:txBody>
      </p:sp>
    </p:spTree>
    <p:extLst>
      <p:ext uri="{BB962C8B-B14F-4D97-AF65-F5344CB8AC3E}">
        <p14:creationId xmlns:p14="http://schemas.microsoft.com/office/powerpoint/2010/main" val="3689064953"/>
      </p:ext>
    </p:extLst>
  </p:cSld>
  <p:clrMapOvr>
    <a:masterClrMapping/>
  </p:clrMapOvr>
  <p:transition>
    <p:zoom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284413" y="150770"/>
            <a:ext cx="6383337" cy="55403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EAGLE Local Group simulation</a:t>
            </a:r>
          </a:p>
        </p:txBody>
      </p:sp>
      <p:sp>
        <p:nvSpPr>
          <p:cNvPr id="28" name="TextBox 5"/>
          <p:cNvSpPr txBox="1">
            <a:spLocks noChangeArrowheads="1"/>
          </p:cNvSpPr>
          <p:nvPr/>
        </p:nvSpPr>
        <p:spPr bwMode="auto">
          <a:xfrm>
            <a:off x="971600" y="6207695"/>
            <a:ext cx="17173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Font et al. ‘11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4429125" y="2031999"/>
            <a:ext cx="2111376" cy="3730625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 rot="18611432">
            <a:off x="6734522" y="4010772"/>
            <a:ext cx="697214" cy="1801854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6604000" y="5572125"/>
            <a:ext cx="1095375" cy="222250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5" name="Text Box 2">
            <a:extLst>
              <a:ext uri="{FF2B5EF4-FFF2-40B4-BE49-F238E27FC236}">
                <a16:creationId xmlns:a16="http://schemas.microsoft.com/office/drawing/2014/main" id="{A1763494-0A1A-6345-8598-649AE5944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45" y="1268760"/>
            <a:ext cx="4608512" cy="430887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0070C0"/>
                </a:solidFill>
              </a:rPr>
              <a:t>… and the radial </a:t>
            </a:r>
            <a:r>
              <a:rPr lang="en-GB" dirty="0">
                <a:solidFill>
                  <a:srgbClr val="0070C0"/>
                </a:solidFill>
              </a:rPr>
              <a:t>distribution</a:t>
            </a:r>
            <a:endParaRPr lang="en-GB" sz="2800" dirty="0">
              <a:solidFill>
                <a:srgbClr val="0070C0"/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95CC916-515B-304F-A8F8-ED6024FF86F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831" t="3462" r="3438" b="4607"/>
          <a:stretch/>
        </p:blipFill>
        <p:spPr>
          <a:xfrm>
            <a:off x="4198178" y="1760220"/>
            <a:ext cx="4766310" cy="467487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F00441BA-EBD6-714A-884E-7ECE1233F807}"/>
              </a:ext>
            </a:extLst>
          </p:cNvPr>
          <p:cNvSpPr txBox="1"/>
          <p:nvPr/>
        </p:nvSpPr>
        <p:spPr>
          <a:xfrm>
            <a:off x="7668344" y="2132856"/>
            <a:ext cx="595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0070C0"/>
                </a:solidFill>
              </a:rPr>
              <a:t>MW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5C03608-DC8D-0443-B4A3-E170AF5729CB}"/>
              </a:ext>
            </a:extLst>
          </p:cNvPr>
          <p:cNvSpPr txBox="1"/>
          <p:nvPr/>
        </p:nvSpPr>
        <p:spPr>
          <a:xfrm>
            <a:off x="5072139" y="1484784"/>
            <a:ext cx="38203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0070C0"/>
                </a:solidFill>
              </a:rPr>
              <a:t>6 Aquarius halos </a:t>
            </a:r>
            <a:r>
              <a:rPr lang="en-US" sz="1800" dirty="0" err="1">
                <a:solidFill>
                  <a:srgbClr val="0070C0"/>
                </a:solidFill>
              </a:rPr>
              <a:t>galaxies+Galform</a:t>
            </a:r>
            <a:r>
              <a:rPr lang="en-US" sz="1800" dirty="0">
                <a:solidFill>
                  <a:srgbClr val="0070C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37048950"/>
      </p:ext>
    </p:extLst>
  </p:cSld>
  <p:clrMapOvr>
    <a:masterClrMapping/>
  </p:clrMapOvr>
  <p:transition>
    <p:zoom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627784" y="150770"/>
            <a:ext cx="5616624" cy="55403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Fraction of dark halos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279988" y="2092786"/>
            <a:ext cx="1843740" cy="1552238"/>
            <a:chOff x="349307" y="920750"/>
            <a:chExt cx="1843740" cy="1552238"/>
          </a:xfrm>
        </p:grpSpPr>
        <p:grpSp>
          <p:nvGrpSpPr>
            <p:cNvPr id="5" name="Group 4"/>
            <p:cNvGrpSpPr/>
            <p:nvPr/>
          </p:nvGrpSpPr>
          <p:grpSpPr>
            <a:xfrm>
              <a:off x="464855" y="920750"/>
              <a:ext cx="1535395" cy="815239"/>
              <a:chOff x="171250" y="1141451"/>
              <a:chExt cx="1598326" cy="856198"/>
            </a:xfrm>
          </p:grpSpPr>
          <p:sp>
            <p:nvSpPr>
              <p:cNvPr id="7" name="Rectangle 6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8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94215537"/>
                  </p:ext>
                </p:extLst>
              </p:nvPr>
            </p:nvGraphicFramePr>
            <p:xfrm>
              <a:off x="252471" y="1141451"/>
              <a:ext cx="1357313" cy="8239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0359" name="Equation" r:id="rId4" imgW="711200" imgH="431800" progId="Equation.3">
                      <p:embed/>
                    </p:oleObj>
                  </mc:Choice>
                  <mc:Fallback>
                    <p:oleObj name="Equation" r:id="rId4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1" y="1141451"/>
                            <a:ext cx="1357313" cy="8239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6" name="TextBox 5"/>
            <p:cNvSpPr txBox="1"/>
            <p:nvPr/>
          </p:nvSpPr>
          <p:spPr>
            <a:xfrm>
              <a:off x="349307" y="2072878"/>
              <a:ext cx="1843740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V </a:t>
              </a:r>
              <a:r>
                <a:rPr lang="en-GB" sz="2000" baseline="-25000" dirty="0">
                  <a:solidFill>
                    <a:srgbClr val="000000"/>
                  </a:solidFill>
                  <a:latin typeface="Arial"/>
                  <a:cs typeface="Arial"/>
                </a:rPr>
                <a:t>max </a:t>
              </a: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20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20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20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-36512" y="5517232"/>
            <a:ext cx="91951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000090"/>
                </a:solidFill>
              </a:rPr>
              <a:t>All halos of mass &lt; 5×10</a:t>
            </a:r>
            <a:r>
              <a:rPr lang="en-US" baseline="30000" dirty="0">
                <a:solidFill>
                  <a:srgbClr val="000090"/>
                </a:solidFill>
              </a:rPr>
              <a:t>8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  </a:t>
            </a:r>
            <a:r>
              <a:rPr lang="en-US" dirty="0">
                <a:solidFill>
                  <a:srgbClr val="000090"/>
                </a:solidFill>
              </a:rPr>
              <a:t>or </a:t>
            </a:r>
            <a:r>
              <a:rPr lang="en-US" dirty="0" err="1">
                <a:solidFill>
                  <a:srgbClr val="000090"/>
                </a:solidFill>
              </a:rPr>
              <a:t>V</a:t>
            </a:r>
            <a:r>
              <a:rPr lang="en-US" baseline="-25000" dirty="0" err="1">
                <a:solidFill>
                  <a:srgbClr val="000090"/>
                </a:solidFill>
              </a:rPr>
              <a:t>max</a:t>
            </a:r>
            <a:r>
              <a:rPr lang="en-US" baseline="-25000" dirty="0">
                <a:solidFill>
                  <a:srgbClr val="000090"/>
                </a:solidFill>
              </a:rPr>
              <a:t> </a:t>
            </a:r>
            <a:r>
              <a:rPr lang="en-US" dirty="0">
                <a:solidFill>
                  <a:srgbClr val="000090"/>
                </a:solidFill>
              </a:rPr>
              <a:t>&lt; 7 km/s are dark (m</a:t>
            </a:r>
            <a:r>
              <a:rPr lang="en-US" baseline="-25000" dirty="0">
                <a:solidFill>
                  <a:srgbClr val="000090"/>
                </a:solidFill>
              </a:rPr>
              <a:t>*</a:t>
            </a:r>
            <a:r>
              <a:rPr lang="en-US" dirty="0">
                <a:solidFill>
                  <a:srgbClr val="000090"/>
                </a:solidFill>
              </a:rPr>
              <a:t>&lt;10</a:t>
            </a:r>
            <a:r>
              <a:rPr lang="en-US" baseline="30000" dirty="0">
                <a:solidFill>
                  <a:srgbClr val="000090"/>
                </a:solidFill>
              </a:rPr>
              <a:t>4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000090"/>
                </a:solidFill>
              </a:rPr>
              <a:t>)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77744" y="6269250"/>
            <a:ext cx="259380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Fattahi</a:t>
            </a:r>
            <a:r>
              <a:rPr lang="en-US" sz="2000" dirty="0">
                <a:solidFill>
                  <a:srgbClr val="008000"/>
                </a:solidFill>
              </a:rPr>
              <a:t>, CSF et al ‘19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2483769" y="980728"/>
            <a:ext cx="5832648" cy="4536504"/>
            <a:chOff x="50800" y="1556792"/>
            <a:chExt cx="5358735" cy="4233334"/>
          </a:xfrm>
        </p:grpSpPr>
        <p:pic>
          <p:nvPicPr>
            <p:cNvPr id="2" name="Picture 1" descr="page_5.pdf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54" t="12198" r="51309" b="60953"/>
            <a:stretch/>
          </p:blipFill>
          <p:spPr>
            <a:xfrm>
              <a:off x="50800" y="1556792"/>
              <a:ext cx="4494463" cy="4233334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11" name="Picture 10" descr="page_5.pdf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725" t="12198" r="11112" b="60953"/>
            <a:stretch/>
          </p:blipFill>
          <p:spPr>
            <a:xfrm>
              <a:off x="4499992" y="1556792"/>
              <a:ext cx="909543" cy="4233334"/>
            </a:xfrm>
            <a:prstGeom prst="rect">
              <a:avLst/>
            </a:prstGeom>
            <a:solidFill>
              <a:schemeClr val="bg1"/>
            </a:solidFill>
          </p:spPr>
        </p:pic>
      </p:grpSp>
    </p:spTree>
    <p:extLst>
      <p:ext uri="{BB962C8B-B14F-4D97-AF65-F5344CB8AC3E}">
        <p14:creationId xmlns:p14="http://schemas.microsoft.com/office/powerpoint/2010/main" val="2281635064"/>
      </p:ext>
    </p:extLst>
  </p:cSld>
  <p:clrMapOvr>
    <a:masterClrMapping/>
  </p:clrMapOvr>
  <p:transition>
    <p:zoom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2425" y="1284288"/>
            <a:ext cx="5024438" cy="506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2" name="Text Box 2"/>
          <p:cNvSpPr txBox="1">
            <a:spLocks noChangeArrowheads="1"/>
          </p:cNvSpPr>
          <p:nvPr/>
        </p:nvSpPr>
        <p:spPr bwMode="auto">
          <a:xfrm>
            <a:off x="2603500" y="127000"/>
            <a:ext cx="6243638" cy="10033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82867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StarBats" charset="0"/>
              <a:buNone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/>
            </a:pPr>
            <a:r>
              <a:rPr kumimoji="0" lang="en-GB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Luminosity Function of Local Group Satellites</a:t>
            </a:r>
          </a:p>
        </p:txBody>
      </p:sp>
      <p:sp>
        <p:nvSpPr>
          <p:cNvPr id="194563" name="Text Box 7"/>
          <p:cNvSpPr txBox="1">
            <a:spLocks noChangeArrowheads="1"/>
          </p:cNvSpPr>
          <p:nvPr/>
        </p:nvSpPr>
        <p:spPr bwMode="auto">
          <a:xfrm>
            <a:off x="5222875" y="3332163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4564" name="Text Box 10"/>
          <p:cNvSpPr txBox="1">
            <a:spLocks noChangeArrowheads="1"/>
          </p:cNvSpPr>
          <p:nvPr/>
        </p:nvSpPr>
        <p:spPr bwMode="auto">
          <a:xfrm>
            <a:off x="7678738" y="4492625"/>
            <a:ext cx="9540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LG data</a:t>
            </a:r>
          </a:p>
        </p:txBody>
      </p:sp>
      <p:grpSp>
        <p:nvGrpSpPr>
          <p:cNvPr id="194565" name="Group 43"/>
          <p:cNvGrpSpPr>
            <a:grpSpLocks/>
          </p:cNvGrpSpPr>
          <p:nvPr/>
        </p:nvGrpSpPr>
        <p:grpSpPr bwMode="auto">
          <a:xfrm>
            <a:off x="-276225" y="2280567"/>
            <a:ext cx="4608513" cy="3668713"/>
            <a:chOff x="4310242" y="3987820"/>
            <a:chExt cx="4608343" cy="3669074"/>
          </a:xfrm>
        </p:grpSpPr>
        <p:grpSp>
          <p:nvGrpSpPr>
            <p:cNvPr id="194573" name="Group 5"/>
            <p:cNvGrpSpPr>
              <a:grpSpLocks/>
            </p:cNvGrpSpPr>
            <p:nvPr/>
          </p:nvGrpSpPr>
          <p:grpSpPr bwMode="auto">
            <a:xfrm>
              <a:off x="4459289" y="3987820"/>
              <a:ext cx="4459296" cy="2436823"/>
              <a:chOff x="2809" y="2464"/>
              <a:chExt cx="2809" cy="1535"/>
            </a:xfrm>
          </p:grpSpPr>
          <p:sp>
            <p:nvSpPr>
              <p:cNvPr id="194575" name="Text Box 6"/>
              <p:cNvSpPr txBox="1">
                <a:spLocks noChangeArrowheads="1"/>
              </p:cNvSpPr>
              <p:nvPr/>
            </p:nvSpPr>
            <p:spPr bwMode="auto">
              <a:xfrm>
                <a:off x="2904" y="2464"/>
                <a:ext cx="2714" cy="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marL="123825" indent="-123825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123825" marR="0" lvl="0" indent="-123825" algn="l" defTabSz="82867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0000"/>
                  </a:buClr>
                  <a:buSzPct val="150000"/>
                  <a:buFontTx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/>
                </a:pPr>
                <a:r>
                  <a:rPr kumimoji="0" lang="en-GB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Median model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sym typeface="Wingdings" charset="0"/>
                  </a:rPr>
                  <a:t></a:t>
                </a:r>
                <a:r>
                  <a:rPr kumimoji="0" lang="en-GB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correct </a:t>
                </a:r>
                <a:r>
                  <a:rPr kumimoji="0" lang="en-GB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abund</a:t>
                </a:r>
                <a:r>
                  <a:rPr kumimoji="0" lang="en-GB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. of </a:t>
                </a:r>
                <a:r>
                  <a:rPr kumimoji="0" lang="en-GB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sats</a:t>
                </a:r>
                <a:r>
                  <a:rPr kumimoji="0" lang="en-GB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brighter than  M</a:t>
                </a:r>
                <a:r>
                  <a:rPr kumimoji="0" lang="en-GB" sz="2400" b="0" i="0" u="none" strike="noStrike" kern="1200" cap="none" spc="0" normalizeH="0" baseline="-33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r>
                  <a:rPr kumimoji="0" lang="en-GB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=-9 and </a:t>
                </a:r>
                <a:r>
                  <a:rPr kumimoji="0" lang="en-GB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r>
                  <a:rPr kumimoji="0" lang="en-GB" sz="24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cir</a:t>
                </a:r>
                <a:r>
                  <a:rPr kumimoji="0" lang="en-GB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</a:t>
                </a:r>
                <a:r>
                  <a:rPr kumimoji="0" lang="en-GB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&gt; 12 km/s</a:t>
                </a:r>
              </a:p>
              <a:p>
                <a:pPr marL="123825" marR="0" lvl="0" indent="-123825" algn="l" defTabSz="82867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0000"/>
                  </a:buClr>
                  <a:buSzPct val="150000"/>
                  <a:buFontTx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/>
                </a:pPr>
                <a:endParaRPr kumimoji="0" lang="en-GB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576" name="Text Box 7"/>
              <p:cNvSpPr txBox="1">
                <a:spLocks noChangeArrowheads="1"/>
              </p:cNvSpPr>
              <p:nvPr/>
            </p:nvSpPr>
            <p:spPr bwMode="auto">
              <a:xfrm>
                <a:off x="2809" y="3475"/>
                <a:ext cx="2769" cy="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>
                    <a:srgbClr val="FF0000"/>
                  </a:buClr>
                  <a:buSzPct val="150000"/>
                  <a:buFontTx/>
                  <a:buChar char="•"/>
                  <a:tabLst/>
                  <a:defRPr/>
                </a:pPr>
                <a:r>
                  <a:rPr kumimoji="0" lang="en-GB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8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Model predicts many, as yet undiscovered, faint satellites</a:t>
                </a:r>
              </a:p>
            </p:txBody>
          </p:sp>
        </p:grpSp>
        <p:sp>
          <p:nvSpPr>
            <p:cNvPr id="194574" name="Text Box 7"/>
            <p:cNvSpPr txBox="1">
              <a:spLocks noChangeArrowheads="1"/>
            </p:cNvSpPr>
            <p:nvPr/>
          </p:nvSpPr>
          <p:spPr bwMode="auto">
            <a:xfrm>
              <a:off x="4310242" y="6825897"/>
              <a:ext cx="439578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FF0000"/>
                </a:buClr>
                <a:buSzPct val="150000"/>
                <a:buFontTx/>
                <a:buChar char="•"/>
                <a:tabLst/>
                <a:defRPr/>
              </a:pPr>
              <a:r>
                <a:rPr kumimoji="0" lang="en-GB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LMC/SMC should be rare (~10% of cases)</a:t>
              </a:r>
            </a:p>
          </p:txBody>
        </p:sp>
      </p:grpSp>
      <p:sp>
        <p:nvSpPr>
          <p:cNvPr id="194566" name="Rectangle 45"/>
          <p:cNvSpPr>
            <a:spLocks noChangeArrowheads="1"/>
          </p:cNvSpPr>
          <p:nvPr/>
        </p:nvSpPr>
        <p:spPr bwMode="auto">
          <a:xfrm>
            <a:off x="4811713" y="2895600"/>
            <a:ext cx="1358900" cy="103188"/>
          </a:xfrm>
          <a:prstGeom prst="rect">
            <a:avLst/>
          </a:prstGeom>
          <a:solidFill>
            <a:srgbClr val="FFFFFF"/>
          </a:solidFill>
          <a:ln w="38100">
            <a:solidFill>
              <a:srgbClr val="FFFFFF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94567" name="Group 27"/>
          <p:cNvGrpSpPr>
            <a:grpSpLocks/>
          </p:cNvGrpSpPr>
          <p:nvPr/>
        </p:nvGrpSpPr>
        <p:grpSpPr bwMode="auto">
          <a:xfrm>
            <a:off x="6405563" y="1095375"/>
            <a:ext cx="2557462" cy="3751263"/>
            <a:chOff x="5894115" y="824011"/>
            <a:chExt cx="2557060" cy="3752173"/>
          </a:xfrm>
        </p:grpSpPr>
        <p:cxnSp>
          <p:nvCxnSpPr>
            <p:cNvPr id="194569" name="Straight Connector 28"/>
            <p:cNvCxnSpPr>
              <a:cxnSpLocks noChangeShapeType="1"/>
            </p:cNvCxnSpPr>
            <p:nvPr/>
          </p:nvCxnSpPr>
          <p:spPr bwMode="auto">
            <a:xfrm rot="16200000" flipH="1">
              <a:off x="5757716" y="1882726"/>
              <a:ext cx="3752173" cy="163474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94570" name="Group 39"/>
            <p:cNvGrpSpPr>
              <a:grpSpLocks/>
            </p:cNvGrpSpPr>
            <p:nvPr/>
          </p:nvGrpSpPr>
          <p:grpSpPr bwMode="auto">
            <a:xfrm>
              <a:off x="5894115" y="1537491"/>
              <a:ext cx="1462363" cy="921712"/>
              <a:chOff x="4934559" y="3094123"/>
              <a:chExt cx="1462363" cy="921712"/>
            </a:xfrm>
          </p:grpSpPr>
          <p:cxnSp>
            <p:nvCxnSpPr>
              <p:cNvPr id="194571" name="Straight Arrow Connector 30"/>
              <p:cNvCxnSpPr>
                <a:cxnSpLocks noChangeShapeType="1"/>
              </p:cNvCxnSpPr>
              <p:nvPr/>
            </p:nvCxnSpPr>
            <p:spPr bwMode="auto">
              <a:xfrm>
                <a:off x="5900658" y="3753034"/>
                <a:ext cx="496264" cy="26280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4572" name="TextBox 31"/>
              <p:cNvSpPr txBox="1">
                <a:spLocks noChangeArrowheads="1"/>
              </p:cNvSpPr>
              <p:nvPr/>
            </p:nvSpPr>
            <p:spPr bwMode="auto">
              <a:xfrm>
                <a:off x="4934559" y="3094123"/>
                <a:ext cx="1427192" cy="6155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>
                    <a:srgbClr val="000000"/>
                  </a:buClr>
                  <a:buSzPct val="125000"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dark halos </a:t>
                </a: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(const M/L)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194568" name="Text Box 11"/>
          <p:cNvSpPr txBox="1">
            <a:spLocks noChangeArrowheads="1"/>
          </p:cNvSpPr>
          <p:nvPr/>
        </p:nvSpPr>
        <p:spPr bwMode="auto">
          <a:xfrm>
            <a:off x="35496" y="6354469"/>
            <a:ext cx="6652294" cy="530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Benson, Frenk, </a:t>
            </a:r>
            <a:r>
              <a: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Lacey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 Baugh &amp; Cole ’02</a:t>
            </a:r>
          </a:p>
          <a:p>
            <a:pPr marL="0" marR="0" lvl="0" indent="0" algn="l" defTabSz="914400" rtl="0" eaLnBrk="0" fontAlgn="base" latinLnBrk="0" hangingPunct="0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(see also Kauffman+ ’93, Bullock+ ’00, Somerville ‘02)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D0DA670-3DB2-AA4B-9171-D825D3726543}"/>
              </a:ext>
            </a:extLst>
          </p:cNvPr>
          <p:cNvSpPr txBox="1"/>
          <p:nvPr/>
        </p:nvSpPr>
        <p:spPr>
          <a:xfrm>
            <a:off x="0" y="1196752"/>
            <a:ext cx="4181767" cy="830997"/>
          </a:xfrm>
          <a:prstGeom prst="rect">
            <a:avLst/>
          </a:prstGeom>
          <a:solidFill>
            <a:srgbClr val="FFC000">
              <a:alpha val="88000"/>
            </a:srgbClr>
          </a:solidFill>
          <a:ln w="190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Include effects of reionization and SN feedback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56ADAFF-11F8-B948-B2EA-6C5EE0535405}"/>
              </a:ext>
            </a:extLst>
          </p:cNvPr>
          <p:cNvSpPr txBox="1"/>
          <p:nvPr/>
        </p:nvSpPr>
        <p:spPr>
          <a:xfrm rot="19713091">
            <a:off x="4816916" y="2672094"/>
            <a:ext cx="3025188" cy="461665"/>
          </a:xfrm>
          <a:prstGeom prst="rect">
            <a:avLst/>
          </a:prstGeom>
          <a:solidFill>
            <a:srgbClr val="FFC000">
              <a:alpha val="73000"/>
            </a:srgbClr>
          </a:solidFill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C00000"/>
                </a:solidFill>
              </a:rPr>
              <a:t>How do we test this?</a:t>
            </a:r>
          </a:p>
        </p:txBody>
      </p:sp>
    </p:spTree>
    <p:extLst>
      <p:ext uri="{BB962C8B-B14F-4D97-AF65-F5344CB8AC3E}">
        <p14:creationId xmlns:p14="http://schemas.microsoft.com/office/powerpoint/2010/main" val="395184783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2425" y="1284288"/>
            <a:ext cx="5024438" cy="506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2" name="Text Box 2"/>
          <p:cNvSpPr txBox="1">
            <a:spLocks noChangeArrowheads="1"/>
          </p:cNvSpPr>
          <p:nvPr/>
        </p:nvSpPr>
        <p:spPr bwMode="auto">
          <a:xfrm>
            <a:off x="2603500" y="127000"/>
            <a:ext cx="6243638" cy="10033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200">
                <a:solidFill>
                  <a:srgbClr val="FF0000"/>
                </a:solidFill>
              </a:rPr>
              <a:t>Luminosity Function of Local Group Satellites</a:t>
            </a:r>
          </a:p>
        </p:txBody>
      </p:sp>
      <p:sp>
        <p:nvSpPr>
          <p:cNvPr id="194563" name="Text Box 7"/>
          <p:cNvSpPr txBox="1">
            <a:spLocks noChangeArrowheads="1"/>
          </p:cNvSpPr>
          <p:nvPr/>
        </p:nvSpPr>
        <p:spPr bwMode="auto">
          <a:xfrm>
            <a:off x="5222875" y="3332163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endParaRPr lang="en-GB" sz="1600">
              <a:solidFill>
                <a:srgbClr val="000000"/>
              </a:solidFill>
            </a:endParaRPr>
          </a:p>
        </p:txBody>
      </p:sp>
      <p:sp>
        <p:nvSpPr>
          <p:cNvPr id="194564" name="Text Box 10"/>
          <p:cNvSpPr txBox="1">
            <a:spLocks noChangeArrowheads="1"/>
          </p:cNvSpPr>
          <p:nvPr/>
        </p:nvSpPr>
        <p:spPr bwMode="auto">
          <a:xfrm>
            <a:off x="7678738" y="4492625"/>
            <a:ext cx="9540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1600" b="1">
                <a:solidFill>
                  <a:srgbClr val="FF0000"/>
                </a:solidFill>
              </a:rPr>
              <a:t>LG data</a:t>
            </a:r>
          </a:p>
        </p:txBody>
      </p:sp>
      <p:grpSp>
        <p:nvGrpSpPr>
          <p:cNvPr id="194565" name="Group 43"/>
          <p:cNvGrpSpPr>
            <a:grpSpLocks/>
          </p:cNvGrpSpPr>
          <p:nvPr/>
        </p:nvGrpSpPr>
        <p:grpSpPr bwMode="auto">
          <a:xfrm>
            <a:off x="-276225" y="2280567"/>
            <a:ext cx="4608513" cy="3668713"/>
            <a:chOff x="4310242" y="3987820"/>
            <a:chExt cx="4608343" cy="3669074"/>
          </a:xfrm>
        </p:grpSpPr>
        <p:grpSp>
          <p:nvGrpSpPr>
            <p:cNvPr id="194573" name="Group 5"/>
            <p:cNvGrpSpPr>
              <a:grpSpLocks/>
            </p:cNvGrpSpPr>
            <p:nvPr/>
          </p:nvGrpSpPr>
          <p:grpSpPr bwMode="auto">
            <a:xfrm>
              <a:off x="4459289" y="3987820"/>
              <a:ext cx="4459296" cy="2436823"/>
              <a:chOff x="2809" y="2464"/>
              <a:chExt cx="2809" cy="1535"/>
            </a:xfrm>
          </p:grpSpPr>
          <p:sp>
            <p:nvSpPr>
              <p:cNvPr id="194575" name="Text Box 6"/>
              <p:cNvSpPr txBox="1">
                <a:spLocks noChangeArrowheads="1"/>
              </p:cNvSpPr>
              <p:nvPr/>
            </p:nvSpPr>
            <p:spPr bwMode="auto">
              <a:xfrm>
                <a:off x="2904" y="2464"/>
                <a:ext cx="2714" cy="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marL="123825" indent="-123825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r>
                  <a:rPr lang="en-GB">
                    <a:solidFill>
                      <a:srgbClr val="000000"/>
                    </a:solidFill>
                  </a:rPr>
                  <a:t> Median model </a:t>
                </a:r>
                <a:r>
                  <a:rPr lang="en-US">
                    <a:solidFill>
                      <a:srgbClr val="FF0000"/>
                    </a:solidFill>
                    <a:sym typeface="Wingdings" charset="0"/>
                  </a:rPr>
                  <a:t></a:t>
                </a:r>
                <a:r>
                  <a:rPr lang="en-GB">
                    <a:solidFill>
                      <a:srgbClr val="000000"/>
                    </a:solidFill>
                  </a:rPr>
                  <a:t> correct abund. of sats brighter than  M</a:t>
                </a:r>
                <a:r>
                  <a:rPr lang="en-GB" baseline="-33000">
                    <a:solidFill>
                      <a:srgbClr val="000000"/>
                    </a:solidFill>
                  </a:rPr>
                  <a:t>V</a:t>
                </a:r>
                <a:r>
                  <a:rPr lang="en-GB">
                    <a:solidFill>
                      <a:srgbClr val="000000"/>
                    </a:solidFill>
                  </a:rPr>
                  <a:t>=-9 and V</a:t>
                </a:r>
                <a:r>
                  <a:rPr lang="en-GB" baseline="-25000">
                    <a:solidFill>
                      <a:srgbClr val="000000"/>
                    </a:solidFill>
                  </a:rPr>
                  <a:t>cir </a:t>
                </a:r>
                <a:r>
                  <a:rPr lang="en-GB">
                    <a:solidFill>
                      <a:srgbClr val="000000"/>
                    </a:solidFill>
                  </a:rPr>
                  <a:t>&gt; 12 km/s</a:t>
                </a:r>
              </a:p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endParaRPr lang="en-GB">
                  <a:solidFill>
                    <a:srgbClr val="000000"/>
                  </a:solidFill>
                </a:endParaRPr>
              </a:p>
            </p:txBody>
          </p:sp>
          <p:sp>
            <p:nvSpPr>
              <p:cNvPr id="194576" name="Text Box 7"/>
              <p:cNvSpPr txBox="1">
                <a:spLocks noChangeArrowheads="1"/>
              </p:cNvSpPr>
              <p:nvPr/>
            </p:nvSpPr>
            <p:spPr bwMode="auto">
              <a:xfrm>
                <a:off x="2809" y="3475"/>
                <a:ext cx="2769" cy="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FF0000"/>
                  </a:buClr>
                  <a:buSzPct val="150000"/>
                </a:pPr>
                <a:r>
                  <a:rPr lang="en-GB" dirty="0">
                    <a:solidFill>
                      <a:srgbClr val="800000"/>
                    </a:solidFill>
                  </a:rPr>
                  <a:t> Model predicts many, as yet undiscovered, faint satellites</a:t>
                </a:r>
              </a:p>
            </p:txBody>
          </p:sp>
        </p:grpSp>
        <p:sp>
          <p:nvSpPr>
            <p:cNvPr id="194574" name="Text Box 7"/>
            <p:cNvSpPr txBox="1">
              <a:spLocks noChangeArrowheads="1"/>
            </p:cNvSpPr>
            <p:nvPr/>
          </p:nvSpPr>
          <p:spPr bwMode="auto">
            <a:xfrm>
              <a:off x="4310242" y="6825897"/>
              <a:ext cx="439578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FF0000"/>
                </a:buClr>
                <a:buSzPct val="150000"/>
              </a:pPr>
              <a:r>
                <a:rPr lang="en-GB" dirty="0">
                  <a:solidFill>
                    <a:srgbClr val="000000"/>
                  </a:solidFill>
                </a:rPr>
                <a:t> LMC/SMC should be rare (~10% of cases)</a:t>
              </a:r>
            </a:p>
          </p:txBody>
        </p:sp>
      </p:grpSp>
      <p:sp>
        <p:nvSpPr>
          <p:cNvPr id="194566" name="Rectangle 45"/>
          <p:cNvSpPr>
            <a:spLocks noChangeArrowheads="1"/>
          </p:cNvSpPr>
          <p:nvPr/>
        </p:nvSpPr>
        <p:spPr bwMode="auto">
          <a:xfrm>
            <a:off x="4811713" y="2895600"/>
            <a:ext cx="1358900" cy="103188"/>
          </a:xfrm>
          <a:prstGeom prst="rect">
            <a:avLst/>
          </a:prstGeom>
          <a:solidFill>
            <a:srgbClr val="FFFFFF"/>
          </a:solidFill>
          <a:ln w="38100">
            <a:solidFill>
              <a:srgbClr val="FFFFFF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94567" name="Group 27"/>
          <p:cNvGrpSpPr>
            <a:grpSpLocks/>
          </p:cNvGrpSpPr>
          <p:nvPr/>
        </p:nvGrpSpPr>
        <p:grpSpPr bwMode="auto">
          <a:xfrm>
            <a:off x="6405563" y="1095375"/>
            <a:ext cx="2557462" cy="3751263"/>
            <a:chOff x="5894115" y="824011"/>
            <a:chExt cx="2557060" cy="3752173"/>
          </a:xfrm>
        </p:grpSpPr>
        <p:cxnSp>
          <p:nvCxnSpPr>
            <p:cNvPr id="194569" name="Straight Connector 28"/>
            <p:cNvCxnSpPr>
              <a:cxnSpLocks noChangeShapeType="1"/>
            </p:cNvCxnSpPr>
            <p:nvPr/>
          </p:nvCxnSpPr>
          <p:spPr bwMode="auto">
            <a:xfrm rot="16200000" flipH="1">
              <a:off x="5757716" y="1882726"/>
              <a:ext cx="3752173" cy="163474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94570" name="Group 39"/>
            <p:cNvGrpSpPr>
              <a:grpSpLocks/>
            </p:cNvGrpSpPr>
            <p:nvPr/>
          </p:nvGrpSpPr>
          <p:grpSpPr bwMode="auto">
            <a:xfrm>
              <a:off x="5894115" y="1537491"/>
              <a:ext cx="1462363" cy="921712"/>
              <a:chOff x="4934559" y="3094123"/>
              <a:chExt cx="1462363" cy="921712"/>
            </a:xfrm>
          </p:grpSpPr>
          <p:cxnSp>
            <p:nvCxnSpPr>
              <p:cNvPr id="194571" name="Straight Arrow Connector 30"/>
              <p:cNvCxnSpPr>
                <a:cxnSpLocks noChangeShapeType="1"/>
              </p:cNvCxnSpPr>
              <p:nvPr/>
            </p:nvCxnSpPr>
            <p:spPr bwMode="auto">
              <a:xfrm>
                <a:off x="5900658" y="3753034"/>
                <a:ext cx="496264" cy="26280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4572" name="TextBox 31"/>
              <p:cNvSpPr txBox="1">
                <a:spLocks noChangeArrowheads="1"/>
              </p:cNvSpPr>
              <p:nvPr/>
            </p:nvSpPr>
            <p:spPr bwMode="auto">
              <a:xfrm>
                <a:off x="4934559" y="3094123"/>
                <a:ext cx="1427192" cy="6155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>
                    <a:solidFill>
                      <a:srgbClr val="000000"/>
                    </a:solidFill>
                  </a:rPr>
                  <a:t>dark halos </a:t>
                </a:r>
                <a:r>
                  <a:rPr lang="en-US" sz="1600">
                    <a:solidFill>
                      <a:srgbClr val="000000"/>
                    </a:solidFill>
                  </a:rPr>
                  <a:t>(const M/L) </a:t>
                </a:r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194568" name="Text Box 11"/>
          <p:cNvSpPr txBox="1">
            <a:spLocks noChangeArrowheads="1"/>
          </p:cNvSpPr>
          <p:nvPr/>
        </p:nvSpPr>
        <p:spPr bwMode="auto">
          <a:xfrm>
            <a:off x="35496" y="6354469"/>
            <a:ext cx="6652294" cy="530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Benson, Frenk, </a:t>
            </a:r>
            <a:r>
              <a:rPr lang="en-GB" sz="1800" dirty="0" err="1">
                <a:solidFill>
                  <a:srgbClr val="006600"/>
                </a:solidFill>
              </a:rPr>
              <a:t>Lacey</a:t>
            </a:r>
            <a:r>
              <a:rPr lang="en-GB" sz="1800" dirty="0">
                <a:solidFill>
                  <a:srgbClr val="006600"/>
                </a:solidFill>
              </a:rPr>
              <a:t>, Baugh &amp; Cole ’02</a:t>
            </a:r>
          </a:p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(see also Kauffman+ ’93, Bullock+ ’00, Somerville ‘02)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B288654-51D9-8E44-9875-2322FACDBCF4}"/>
              </a:ext>
            </a:extLst>
          </p:cNvPr>
          <p:cNvSpPr txBox="1"/>
          <p:nvPr/>
        </p:nvSpPr>
        <p:spPr>
          <a:xfrm>
            <a:off x="0" y="1196752"/>
            <a:ext cx="4181767" cy="830997"/>
          </a:xfrm>
          <a:prstGeom prst="rect">
            <a:avLst/>
          </a:prstGeom>
          <a:solidFill>
            <a:srgbClr val="FFC000">
              <a:alpha val="88000"/>
            </a:srgbClr>
          </a:solidFill>
          <a:ln w="190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Include effects of reionization and SN feedback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6317315-7F4A-564C-A073-6C985C110B8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§</a:t>
            </a:r>
          </a:p>
        </p:txBody>
      </p:sp>
    </p:spTree>
    <p:extLst>
      <p:ext uri="{BB962C8B-B14F-4D97-AF65-F5344CB8AC3E}">
        <p14:creationId xmlns:p14="http://schemas.microsoft.com/office/powerpoint/2010/main" val="3374747067"/>
      </p:ext>
    </p:extLst>
  </p:cSld>
  <p:clrMapOvr>
    <a:masterClrMapping/>
  </p:clrMapOvr>
  <p:transition>
    <p:zoom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657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2425" y="1284288"/>
            <a:ext cx="5024438" cy="506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658" name="Text Box 2"/>
          <p:cNvSpPr txBox="1">
            <a:spLocks noChangeArrowheads="1"/>
          </p:cNvSpPr>
          <p:nvPr/>
        </p:nvSpPr>
        <p:spPr bwMode="auto">
          <a:xfrm>
            <a:off x="2603500" y="127000"/>
            <a:ext cx="6243638" cy="10033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200">
                <a:solidFill>
                  <a:srgbClr val="FF0000"/>
                </a:solidFill>
              </a:rPr>
              <a:t>Luminosity Function of Local Group Satellites</a:t>
            </a:r>
          </a:p>
        </p:txBody>
      </p:sp>
      <p:sp>
        <p:nvSpPr>
          <p:cNvPr id="198659" name="Text Box 10"/>
          <p:cNvSpPr txBox="1">
            <a:spLocks noChangeArrowheads="1"/>
          </p:cNvSpPr>
          <p:nvPr/>
        </p:nvSpPr>
        <p:spPr bwMode="auto">
          <a:xfrm>
            <a:off x="7678738" y="4492625"/>
            <a:ext cx="9540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1600" b="1">
                <a:solidFill>
                  <a:srgbClr val="FF0000"/>
                </a:solidFill>
              </a:rPr>
              <a:t>LG data</a:t>
            </a:r>
          </a:p>
        </p:txBody>
      </p:sp>
      <p:grpSp>
        <p:nvGrpSpPr>
          <p:cNvPr id="198660" name="Group 43"/>
          <p:cNvGrpSpPr>
            <a:grpSpLocks/>
          </p:cNvGrpSpPr>
          <p:nvPr/>
        </p:nvGrpSpPr>
        <p:grpSpPr bwMode="auto">
          <a:xfrm>
            <a:off x="-276225" y="2280567"/>
            <a:ext cx="4608513" cy="3668713"/>
            <a:chOff x="4310242" y="3987820"/>
            <a:chExt cx="4608343" cy="3669074"/>
          </a:xfrm>
        </p:grpSpPr>
        <p:grpSp>
          <p:nvGrpSpPr>
            <p:cNvPr id="198675" name="Group 5"/>
            <p:cNvGrpSpPr>
              <a:grpSpLocks/>
            </p:cNvGrpSpPr>
            <p:nvPr/>
          </p:nvGrpSpPr>
          <p:grpSpPr bwMode="auto">
            <a:xfrm>
              <a:off x="4459289" y="3987820"/>
              <a:ext cx="4459296" cy="2436823"/>
              <a:chOff x="2809" y="2464"/>
              <a:chExt cx="2809" cy="1535"/>
            </a:xfrm>
          </p:grpSpPr>
          <p:sp>
            <p:nvSpPr>
              <p:cNvPr id="198677" name="Text Box 6"/>
              <p:cNvSpPr txBox="1">
                <a:spLocks noChangeArrowheads="1"/>
              </p:cNvSpPr>
              <p:nvPr/>
            </p:nvSpPr>
            <p:spPr bwMode="auto">
              <a:xfrm>
                <a:off x="2904" y="2464"/>
                <a:ext cx="2714" cy="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marL="123825" indent="-123825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r>
                  <a:rPr lang="en-GB" dirty="0">
                    <a:solidFill>
                      <a:srgbClr val="000000"/>
                    </a:solidFill>
                  </a:rPr>
                  <a:t> Median model </a:t>
                </a:r>
                <a:r>
                  <a:rPr lang="en-US" dirty="0">
                    <a:solidFill>
                      <a:srgbClr val="FF0000"/>
                    </a:solidFill>
                    <a:sym typeface="Wingdings" charset="0"/>
                  </a:rPr>
                  <a:t></a:t>
                </a:r>
                <a:r>
                  <a:rPr lang="en-GB" dirty="0">
                    <a:solidFill>
                      <a:srgbClr val="000000"/>
                    </a:solidFill>
                  </a:rPr>
                  <a:t> correct </a:t>
                </a:r>
                <a:r>
                  <a:rPr lang="en-GB" dirty="0" err="1">
                    <a:solidFill>
                      <a:srgbClr val="000000"/>
                    </a:solidFill>
                  </a:rPr>
                  <a:t>abund</a:t>
                </a:r>
                <a:r>
                  <a:rPr lang="en-GB" dirty="0">
                    <a:solidFill>
                      <a:srgbClr val="000000"/>
                    </a:solidFill>
                  </a:rPr>
                  <a:t>. of </a:t>
                </a:r>
                <a:r>
                  <a:rPr lang="en-GB" dirty="0" err="1">
                    <a:solidFill>
                      <a:srgbClr val="000000"/>
                    </a:solidFill>
                  </a:rPr>
                  <a:t>sats</a:t>
                </a:r>
                <a:r>
                  <a:rPr lang="en-GB" dirty="0">
                    <a:solidFill>
                      <a:srgbClr val="000000"/>
                    </a:solidFill>
                  </a:rPr>
                  <a:t> brighter than  M</a:t>
                </a:r>
                <a:r>
                  <a:rPr lang="en-GB" baseline="-33000" dirty="0">
                    <a:solidFill>
                      <a:srgbClr val="000000"/>
                    </a:solidFill>
                  </a:rPr>
                  <a:t>V</a:t>
                </a:r>
                <a:r>
                  <a:rPr lang="en-GB" dirty="0">
                    <a:solidFill>
                      <a:srgbClr val="000000"/>
                    </a:solidFill>
                  </a:rPr>
                  <a:t>=-9 and </a:t>
                </a:r>
                <a:r>
                  <a:rPr lang="en-GB" dirty="0" err="1">
                    <a:solidFill>
                      <a:srgbClr val="000000"/>
                    </a:solidFill>
                  </a:rPr>
                  <a:t>V</a:t>
                </a:r>
                <a:r>
                  <a:rPr lang="en-GB" baseline="-25000" dirty="0" err="1">
                    <a:solidFill>
                      <a:srgbClr val="000000"/>
                    </a:solidFill>
                  </a:rPr>
                  <a:t>cir</a:t>
                </a:r>
                <a:r>
                  <a:rPr lang="en-GB" baseline="-25000" dirty="0">
                    <a:solidFill>
                      <a:srgbClr val="000000"/>
                    </a:solidFill>
                  </a:rPr>
                  <a:t> </a:t>
                </a:r>
                <a:r>
                  <a:rPr lang="en-GB" dirty="0">
                    <a:solidFill>
                      <a:srgbClr val="000000"/>
                    </a:solidFill>
                  </a:rPr>
                  <a:t>&gt; 12 km/s</a:t>
                </a:r>
              </a:p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endParaRPr lang="en-GB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98678" name="Text Box 7"/>
              <p:cNvSpPr txBox="1">
                <a:spLocks noChangeArrowheads="1"/>
              </p:cNvSpPr>
              <p:nvPr/>
            </p:nvSpPr>
            <p:spPr bwMode="auto">
              <a:xfrm>
                <a:off x="2809" y="3475"/>
                <a:ext cx="2769" cy="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FF0000"/>
                  </a:buClr>
                  <a:buSzPct val="150000"/>
                </a:pPr>
                <a:r>
                  <a:rPr lang="en-GB" dirty="0">
                    <a:solidFill>
                      <a:srgbClr val="800000"/>
                    </a:solidFill>
                  </a:rPr>
                  <a:t> Model predicts many, as yet undiscovered, faint satellites</a:t>
                </a:r>
              </a:p>
            </p:txBody>
          </p:sp>
        </p:grpSp>
        <p:sp>
          <p:nvSpPr>
            <p:cNvPr id="198676" name="Text Box 7"/>
            <p:cNvSpPr txBox="1">
              <a:spLocks noChangeArrowheads="1"/>
            </p:cNvSpPr>
            <p:nvPr/>
          </p:nvSpPr>
          <p:spPr bwMode="auto">
            <a:xfrm>
              <a:off x="4310242" y="6825897"/>
              <a:ext cx="439578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FF0000"/>
                </a:buClr>
                <a:buSzPct val="150000"/>
              </a:pPr>
              <a:r>
                <a:rPr lang="en-GB" dirty="0">
                  <a:solidFill>
                    <a:srgbClr val="000000"/>
                  </a:solidFill>
                </a:rPr>
                <a:t> LMC/SMC should be rare (~10% of cases)</a:t>
              </a:r>
            </a:p>
          </p:txBody>
        </p:sp>
      </p:grpSp>
      <p:sp>
        <p:nvSpPr>
          <p:cNvPr id="198664" name="Text Box 7"/>
          <p:cNvSpPr txBox="1">
            <a:spLocks noChangeArrowheads="1"/>
          </p:cNvSpPr>
          <p:nvPr/>
        </p:nvSpPr>
        <p:spPr bwMode="auto">
          <a:xfrm>
            <a:off x="5222875" y="3332163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endParaRPr lang="en-GB" sz="1600">
              <a:solidFill>
                <a:srgbClr val="000000"/>
              </a:solidFill>
            </a:endParaRPr>
          </a:p>
        </p:txBody>
      </p:sp>
      <p:sp>
        <p:nvSpPr>
          <p:cNvPr id="198665" name="Rectangle 45"/>
          <p:cNvSpPr>
            <a:spLocks noChangeArrowheads="1"/>
          </p:cNvSpPr>
          <p:nvPr/>
        </p:nvSpPr>
        <p:spPr bwMode="auto">
          <a:xfrm>
            <a:off x="4811713" y="2895600"/>
            <a:ext cx="1344463" cy="389384"/>
          </a:xfrm>
          <a:prstGeom prst="rect">
            <a:avLst/>
          </a:prstGeom>
          <a:solidFill>
            <a:srgbClr val="FFFFFF"/>
          </a:solidFill>
          <a:ln w="38100">
            <a:solidFill>
              <a:srgbClr val="FFFFFF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98666" name="Group 49"/>
          <p:cNvGrpSpPr>
            <a:grpSpLocks/>
          </p:cNvGrpSpPr>
          <p:nvPr/>
        </p:nvGrpSpPr>
        <p:grpSpPr bwMode="auto">
          <a:xfrm>
            <a:off x="4951413" y="1631950"/>
            <a:ext cx="3063875" cy="1762125"/>
            <a:chOff x="4950727" y="1630921"/>
            <a:chExt cx="3065021" cy="1763799"/>
          </a:xfrm>
        </p:grpSpPr>
        <p:grpSp>
          <p:nvGrpSpPr>
            <p:cNvPr id="198668" name="Group 43"/>
            <p:cNvGrpSpPr>
              <a:grpSpLocks/>
            </p:cNvGrpSpPr>
            <p:nvPr/>
          </p:nvGrpSpPr>
          <p:grpSpPr bwMode="auto">
            <a:xfrm>
              <a:off x="4950727" y="1882589"/>
              <a:ext cx="2496641" cy="1512131"/>
              <a:chOff x="4950727" y="1882589"/>
              <a:chExt cx="2496641" cy="1512131"/>
            </a:xfrm>
          </p:grpSpPr>
          <p:sp>
            <p:nvSpPr>
              <p:cNvPr id="198670" name="TextBox 37"/>
              <p:cNvSpPr txBox="1">
                <a:spLocks noChangeArrowheads="1"/>
              </p:cNvSpPr>
              <p:nvPr/>
            </p:nvSpPr>
            <p:spPr bwMode="auto">
              <a:xfrm>
                <a:off x="4950727" y="1882589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  <p:sp>
            <p:nvSpPr>
              <p:cNvPr id="198671" name="TextBox 38"/>
              <p:cNvSpPr txBox="1">
                <a:spLocks noChangeArrowheads="1"/>
              </p:cNvSpPr>
              <p:nvPr/>
            </p:nvSpPr>
            <p:spPr bwMode="auto">
              <a:xfrm>
                <a:off x="5951132" y="2291705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  <p:sp>
            <p:nvSpPr>
              <p:cNvPr id="198672" name="TextBox 39"/>
              <p:cNvSpPr txBox="1">
                <a:spLocks noChangeArrowheads="1"/>
              </p:cNvSpPr>
              <p:nvPr/>
            </p:nvSpPr>
            <p:spPr bwMode="auto">
              <a:xfrm>
                <a:off x="5533620" y="2083742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  <p:sp>
            <p:nvSpPr>
              <p:cNvPr id="198673" name="TextBox 40"/>
              <p:cNvSpPr txBox="1">
                <a:spLocks noChangeArrowheads="1"/>
              </p:cNvSpPr>
              <p:nvPr/>
            </p:nvSpPr>
            <p:spPr bwMode="auto">
              <a:xfrm>
                <a:off x="7011582" y="2933055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  <p:sp>
            <p:nvSpPr>
              <p:cNvPr id="198674" name="TextBox 41"/>
              <p:cNvSpPr txBox="1">
                <a:spLocks noChangeArrowheads="1"/>
              </p:cNvSpPr>
              <p:nvPr/>
            </p:nvSpPr>
            <p:spPr bwMode="auto">
              <a:xfrm>
                <a:off x="6594070" y="2620317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</p:grpSp>
        <p:sp>
          <p:nvSpPr>
            <p:cNvPr id="198669" name="TextBox 46"/>
            <p:cNvSpPr txBox="1">
              <a:spLocks noChangeArrowheads="1"/>
            </p:cNvSpPr>
            <p:nvPr/>
          </p:nvSpPr>
          <p:spPr bwMode="auto">
            <a:xfrm>
              <a:off x="5920381" y="1630921"/>
              <a:ext cx="2095367" cy="754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FF0000"/>
                  </a:solidFill>
                </a:rPr>
                <a:t>Koposov et al 08</a:t>
              </a:r>
            </a:p>
            <a:p>
              <a:pPr>
                <a:spcBef>
                  <a:spcPts val="600"/>
                </a:spcBef>
                <a:buClr>
                  <a:srgbClr val="000000"/>
                </a:buClr>
                <a:buFontTx/>
                <a:buNone/>
              </a:pPr>
              <a:r>
                <a:rPr lang="en-US" sz="1800">
                  <a:solidFill>
                    <a:srgbClr val="FF0000"/>
                  </a:solidFill>
                </a:rPr>
                <a:t>(SDSS)</a:t>
              </a:r>
            </a:p>
          </p:txBody>
        </p:sp>
      </p:grpSp>
      <p:cxnSp>
        <p:nvCxnSpPr>
          <p:cNvPr id="198667" name="Curved Connector 2"/>
          <p:cNvCxnSpPr>
            <a:cxnSpLocks noChangeShapeType="1"/>
          </p:cNvCxnSpPr>
          <p:nvPr/>
        </p:nvCxnSpPr>
        <p:spPr bwMode="auto">
          <a:xfrm rot="5400000">
            <a:off x="6165007" y="2026162"/>
            <a:ext cx="470874" cy="385311"/>
          </a:xfrm>
          <a:prstGeom prst="curvedConnector3">
            <a:avLst>
              <a:gd name="adj1" fmla="val 50000"/>
            </a:avLst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198663" name="TextBox 4"/>
          <p:cNvSpPr txBox="1">
            <a:spLocks noChangeArrowheads="1"/>
          </p:cNvSpPr>
          <p:nvPr/>
        </p:nvSpPr>
        <p:spPr bwMode="auto">
          <a:xfrm>
            <a:off x="10302875" y="2468563"/>
            <a:ext cx="320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Text Box 11"/>
          <p:cNvSpPr txBox="1">
            <a:spLocks noChangeArrowheads="1"/>
          </p:cNvSpPr>
          <p:nvPr/>
        </p:nvSpPr>
        <p:spPr bwMode="auto">
          <a:xfrm>
            <a:off x="35496" y="6354469"/>
            <a:ext cx="6652294" cy="530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Benson, Frenk, </a:t>
            </a:r>
            <a:r>
              <a:rPr lang="en-GB" sz="1800" dirty="0" err="1">
                <a:solidFill>
                  <a:srgbClr val="006600"/>
                </a:solidFill>
              </a:rPr>
              <a:t>Lacey</a:t>
            </a:r>
            <a:r>
              <a:rPr lang="en-GB" sz="1800" dirty="0">
                <a:solidFill>
                  <a:srgbClr val="006600"/>
                </a:solidFill>
              </a:rPr>
              <a:t>, Baugh &amp; Cole ’02</a:t>
            </a:r>
          </a:p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(see also Kauffman+ ’93, Bullock+ ’00, Somerville ‘02)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A721943-B7C6-3C4A-B4D8-576315AA9A7A}"/>
              </a:ext>
            </a:extLst>
          </p:cNvPr>
          <p:cNvSpPr txBox="1"/>
          <p:nvPr/>
        </p:nvSpPr>
        <p:spPr>
          <a:xfrm>
            <a:off x="0" y="1196752"/>
            <a:ext cx="4181767" cy="830997"/>
          </a:xfrm>
          <a:prstGeom prst="rect">
            <a:avLst/>
          </a:prstGeom>
          <a:solidFill>
            <a:srgbClr val="FFC000">
              <a:alpha val="88000"/>
            </a:srgbClr>
          </a:solidFill>
          <a:ln w="190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Include effects of reionization and SN feedback</a:t>
            </a:r>
          </a:p>
        </p:txBody>
      </p:sp>
    </p:spTree>
    <p:extLst>
      <p:ext uri="{BB962C8B-B14F-4D97-AF65-F5344CB8AC3E}">
        <p14:creationId xmlns:p14="http://schemas.microsoft.com/office/powerpoint/2010/main" val="2284531223"/>
      </p:ext>
    </p:extLst>
  </p:cSld>
  <p:clrMapOvr>
    <a:masterClrMapping/>
  </p:clrMapOvr>
  <p:transition>
    <p:zoom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184953" y="2514226"/>
            <a:ext cx="13917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3200" dirty="0"/>
              <a:t>5 mins</a:t>
            </a:r>
          </a:p>
        </p:txBody>
      </p:sp>
    </p:spTree>
    <p:extLst>
      <p:ext uri="{BB962C8B-B14F-4D97-AF65-F5344CB8AC3E}">
        <p14:creationId xmlns:p14="http://schemas.microsoft.com/office/powerpoint/2010/main" val="2225605480"/>
      </p:ext>
    </p:extLst>
  </p:cSld>
  <p:clrMapOvr>
    <a:masterClrMapping/>
  </p:clrMapOvr>
  <p:transition>
    <p:zoom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13"/>
          <p:cNvSpPr txBox="1">
            <a:spLocks noChangeArrowheads="1"/>
          </p:cNvSpPr>
          <p:nvPr/>
        </p:nvSpPr>
        <p:spPr bwMode="auto">
          <a:xfrm>
            <a:off x="2182639" y="244475"/>
            <a:ext cx="6730128" cy="584776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lang="en-US" sz="3200" kern="0" dirty="0">
                <a:solidFill>
                  <a:srgbClr val="FF0000"/>
                </a:solidFill>
              </a:rPr>
              <a:t>The MW satellite luminosity function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A619E8D-27EF-1540-A209-F7808BB8DE7A}"/>
              </a:ext>
            </a:extLst>
          </p:cNvPr>
          <p:cNvGrpSpPr/>
          <p:nvPr/>
        </p:nvGrpSpPr>
        <p:grpSpPr>
          <a:xfrm>
            <a:off x="4141367" y="970286"/>
            <a:ext cx="4991933" cy="5145656"/>
            <a:chOff x="4141367" y="970286"/>
            <a:chExt cx="4991933" cy="5145656"/>
          </a:xfrm>
        </p:grpSpPr>
        <p:grpSp>
          <p:nvGrpSpPr>
            <p:cNvPr id="10" name="Group 9"/>
            <p:cNvGrpSpPr/>
            <p:nvPr/>
          </p:nvGrpSpPr>
          <p:grpSpPr>
            <a:xfrm>
              <a:off x="4141367" y="1124009"/>
              <a:ext cx="4991933" cy="4991933"/>
              <a:chOff x="4141367" y="1124009"/>
              <a:chExt cx="4991933" cy="4991933"/>
            </a:xfrm>
          </p:grpSpPr>
          <p:pic>
            <p:nvPicPr>
              <p:cNvPr id="2" name="Picture 1" descr="figure_8.pdf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1367" y="1124009"/>
                <a:ext cx="4991933" cy="4991933"/>
              </a:xfrm>
              <a:prstGeom prst="rect">
                <a:avLst/>
              </a:prstGeom>
              <a:solidFill>
                <a:schemeClr val="bg1"/>
              </a:solidFill>
            </p:spPr>
          </p:pic>
          <p:sp>
            <p:nvSpPr>
              <p:cNvPr id="8" name="TextBox 7"/>
              <p:cNvSpPr txBox="1"/>
              <p:nvPr/>
            </p:nvSpPr>
            <p:spPr>
              <a:xfrm>
                <a:off x="4678812" y="5210396"/>
                <a:ext cx="3242644" cy="400110"/>
              </a:xfrm>
              <a:prstGeom prst="rect">
                <a:avLst/>
              </a:prstGeom>
              <a:noFill/>
            </p:spPr>
            <p:txBody>
              <a:bodyPr wrap="none" rtlCol="0" anchor="ctr" anchorCtr="1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008000"/>
                    </a:solidFill>
                  </a:rPr>
                  <a:t>Newton, </a:t>
                </a:r>
                <a:r>
                  <a:rPr lang="en-US" sz="2000" dirty="0" err="1">
                    <a:solidFill>
                      <a:srgbClr val="008000"/>
                    </a:solidFill>
                  </a:rPr>
                  <a:t>Cautun</a:t>
                </a:r>
                <a:r>
                  <a:rPr lang="en-US" sz="2000" dirty="0">
                    <a:solidFill>
                      <a:srgbClr val="008000"/>
                    </a:solidFill>
                  </a:rPr>
                  <a:t>, CSF+ ‘18</a:t>
                </a: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333125" y="1462047"/>
              <a:ext cx="2232248" cy="1436669"/>
              <a:chOff x="4936616" y="1265523"/>
              <a:chExt cx="2232248" cy="1436669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4936616" y="1265523"/>
                <a:ext cx="2232248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FF0000"/>
                    </a:solidFill>
                    <a:latin typeface="Calibri"/>
                    <a:cs typeface="Calibri"/>
                  </a:rPr>
                  <a:t> </a:t>
                </a:r>
                <a:r>
                  <a:rPr lang="en-US" sz="2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Total No in MW (M</a:t>
                </a:r>
                <a:r>
                  <a:rPr lang="en-US" sz="1800" baseline="-25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V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 =0; r&lt;300 </a:t>
                </a:r>
                <a:r>
                  <a:rPr lang="en-US" sz="1800" dirty="0" err="1">
                    <a:solidFill>
                      <a:srgbClr val="FF0000"/>
                    </a:solidFill>
                    <a:latin typeface="Calibri"/>
                    <a:cs typeface="Calibri"/>
                  </a:rPr>
                  <a:t>kpc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)</a:t>
                </a:r>
                <a:endParaRPr lang="en-US" sz="2000" dirty="0">
                  <a:solidFill>
                    <a:srgbClr val="FF0000"/>
                  </a:solidFill>
                  <a:latin typeface="Calibri"/>
                  <a:cs typeface="Calibri"/>
                </a:endParaRPr>
              </a:p>
            </p:txBody>
          </p:sp>
          <p:graphicFrame>
            <p:nvGraphicFramePr>
              <p:cNvPr id="4" name="Object 3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600265" y="2178317"/>
              <a:ext cx="1076325" cy="5238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43146" name="Equation" r:id="rId4" imgW="469900" imgH="228600" progId="Equation.3">
                      <p:embed/>
                    </p:oleObj>
                  </mc:Choice>
                  <mc:Fallback>
                    <p:oleObj name="Equation" r:id="rId4" imgW="469900" imgH="228600" progId="Equation.3">
                      <p:embed/>
                      <p:pic>
                        <p:nvPicPr>
                          <p:cNvPr id="4" name="Object 3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5600265" y="2178317"/>
                            <a:ext cx="1076325" cy="5238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6" name="TextBox 15"/>
            <p:cNvSpPr txBox="1"/>
            <p:nvPr/>
          </p:nvSpPr>
          <p:spPr>
            <a:xfrm>
              <a:off x="4773970" y="970286"/>
              <a:ext cx="3737321" cy="461665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FF"/>
                  </a:solidFill>
                  <a:latin typeface="Calibri"/>
                  <a:cs typeface="Calibri"/>
                </a:rPr>
                <a:t>Cumulative satellite </a:t>
              </a:r>
              <a:r>
                <a:rPr lang="en-US" dirty="0" err="1">
                  <a:solidFill>
                    <a:srgbClr val="0000FF"/>
                  </a:solidFill>
                  <a:latin typeface="Calibri"/>
                  <a:cs typeface="Calibri"/>
                </a:rPr>
                <a:t>lum</a:t>
              </a:r>
              <a:r>
                <a:rPr lang="en-US" dirty="0">
                  <a:solidFill>
                    <a:srgbClr val="0000FF"/>
                  </a:solidFill>
                  <a:latin typeface="Calibri"/>
                  <a:cs typeface="Calibri"/>
                </a:rPr>
                <a:t>. fn.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-158845" y="1786110"/>
            <a:ext cx="4509570" cy="4170787"/>
            <a:chOff x="-158845" y="1786110"/>
            <a:chExt cx="4509570" cy="4170787"/>
          </a:xfrm>
        </p:grpSpPr>
        <p:sp>
          <p:nvSpPr>
            <p:cNvPr id="18" name="TextBox 17"/>
            <p:cNvSpPr txBox="1"/>
            <p:nvPr/>
          </p:nvSpPr>
          <p:spPr>
            <a:xfrm>
              <a:off x="-114166" y="1786110"/>
              <a:ext cx="4038629" cy="1569660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About </a:t>
              </a:r>
              <a:r>
                <a:rPr lang="en-US" dirty="0">
                  <a:solidFill>
                    <a:srgbClr val="FF0000"/>
                  </a:solidFill>
                </a:rPr>
                <a:t>55 </a:t>
              </a:r>
              <a:r>
                <a:rPr lang="en-US" dirty="0">
                  <a:solidFill>
                    <a:srgbClr val="000000"/>
                  </a:solidFill>
                </a:rPr>
                <a:t>satellites known in the MW so far from partial surveys (</a:t>
              </a:r>
              <a:r>
                <a:rPr lang="en-US" dirty="0">
                  <a:solidFill>
                    <a:srgbClr val="FF0000"/>
                  </a:solidFill>
                </a:rPr>
                <a:t>e.g. SDSS, Pan-STARRS, DES</a:t>
              </a:r>
              <a:r>
                <a:rPr lang="en-US" dirty="0">
                  <a:solidFill>
                    <a:srgbClr val="000000"/>
                  </a:solidFill>
                </a:rPr>
                <a:t>)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-158845" y="3617795"/>
              <a:ext cx="4509570" cy="2339102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Can infer </a:t>
              </a:r>
              <a:r>
                <a:rPr lang="en-US" dirty="0">
                  <a:solidFill>
                    <a:srgbClr val="FF0000"/>
                  </a:solidFill>
                </a:rPr>
                <a:t>total </a:t>
              </a:r>
              <a:r>
                <a:rPr lang="en-US" dirty="0">
                  <a:solidFill>
                    <a:srgbClr val="000000"/>
                  </a:solidFill>
                </a:rPr>
                <a:t>population from survey selection function,  assuming a </a:t>
              </a:r>
              <a:r>
                <a:rPr lang="en-US" dirty="0">
                  <a:solidFill>
                    <a:srgbClr val="FF0000"/>
                  </a:solidFill>
                </a:rPr>
                <a:t>radial distribution</a:t>
              </a:r>
              <a:r>
                <a:rPr lang="en-US" dirty="0">
                  <a:solidFill>
                    <a:srgbClr val="000000"/>
                  </a:solidFill>
                </a:rPr>
                <a:t> (from simulations) </a:t>
              </a:r>
            </a:p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(</a:t>
              </a:r>
              <a:r>
                <a:rPr lang="en-US" sz="1800" dirty="0">
                  <a:solidFill>
                    <a:srgbClr val="008000"/>
                  </a:solidFill>
                </a:rPr>
                <a:t>Newton+18, Koposov+08, Tollerud+08, Hargis+14</a:t>
              </a:r>
              <a:r>
                <a:rPr lang="en-US" sz="2000" dirty="0">
                  <a:solidFill>
                    <a:srgbClr val="000000"/>
                  </a:solidFill>
                </a:rPr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63398417"/>
      </p:ext>
    </p:extLst>
  </p:cSld>
  <p:clrMapOvr>
    <a:masterClrMapping/>
  </p:clrMapOvr>
  <p:transition>
    <p:zoom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13"/>
          <p:cNvSpPr txBox="1">
            <a:spLocks noChangeArrowheads="1"/>
          </p:cNvSpPr>
          <p:nvPr/>
        </p:nvSpPr>
        <p:spPr bwMode="auto">
          <a:xfrm>
            <a:off x="2182639" y="244475"/>
            <a:ext cx="6730128" cy="584776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lang="en-US" sz="3200" kern="0" dirty="0">
                <a:solidFill>
                  <a:srgbClr val="FF0000"/>
                </a:solidFill>
              </a:rPr>
              <a:t>The MW satellite luminosity function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A619E8D-27EF-1540-A209-F7808BB8DE7A}"/>
              </a:ext>
            </a:extLst>
          </p:cNvPr>
          <p:cNvGrpSpPr/>
          <p:nvPr/>
        </p:nvGrpSpPr>
        <p:grpSpPr>
          <a:xfrm>
            <a:off x="4141367" y="1124009"/>
            <a:ext cx="4991933" cy="4991933"/>
            <a:chOff x="4141367" y="1124009"/>
            <a:chExt cx="4991933" cy="4991933"/>
          </a:xfrm>
        </p:grpSpPr>
        <p:grpSp>
          <p:nvGrpSpPr>
            <p:cNvPr id="10" name="Group 9"/>
            <p:cNvGrpSpPr/>
            <p:nvPr/>
          </p:nvGrpSpPr>
          <p:grpSpPr>
            <a:xfrm>
              <a:off x="4141367" y="1124009"/>
              <a:ext cx="4991933" cy="4991933"/>
              <a:chOff x="4141367" y="1124009"/>
              <a:chExt cx="4991933" cy="4991933"/>
            </a:xfrm>
          </p:grpSpPr>
          <p:pic>
            <p:nvPicPr>
              <p:cNvPr id="2" name="Picture 1" descr="figure_8.pdf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1367" y="1124009"/>
                <a:ext cx="4991933" cy="4991933"/>
              </a:xfrm>
              <a:prstGeom prst="rect">
                <a:avLst/>
              </a:prstGeom>
              <a:solidFill>
                <a:schemeClr val="bg1"/>
              </a:solidFill>
            </p:spPr>
          </p:pic>
          <p:sp>
            <p:nvSpPr>
              <p:cNvPr id="8" name="TextBox 7"/>
              <p:cNvSpPr txBox="1"/>
              <p:nvPr/>
            </p:nvSpPr>
            <p:spPr>
              <a:xfrm>
                <a:off x="4732925" y="5075892"/>
                <a:ext cx="2935419" cy="369332"/>
              </a:xfrm>
              <a:prstGeom prst="rect">
                <a:avLst/>
              </a:prstGeom>
              <a:noFill/>
            </p:spPr>
            <p:txBody>
              <a:bodyPr wrap="none" rtlCol="0" anchor="ctr" anchorCtr="1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 dirty="0">
                    <a:solidFill>
                      <a:srgbClr val="008000"/>
                    </a:solidFill>
                  </a:rPr>
                  <a:t>Newton, </a:t>
                </a:r>
                <a:r>
                  <a:rPr lang="en-US" sz="1800" dirty="0" err="1">
                    <a:solidFill>
                      <a:srgbClr val="008000"/>
                    </a:solidFill>
                  </a:rPr>
                  <a:t>Cautun</a:t>
                </a:r>
                <a:r>
                  <a:rPr lang="en-US" sz="1800" dirty="0">
                    <a:solidFill>
                      <a:srgbClr val="008000"/>
                    </a:solidFill>
                  </a:rPr>
                  <a:t>, CSF+ ‘18</a:t>
                </a: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333125" y="1462047"/>
              <a:ext cx="2232248" cy="1436669"/>
              <a:chOff x="4936616" y="1265523"/>
              <a:chExt cx="2232248" cy="1436669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4936616" y="1265523"/>
                <a:ext cx="2232248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FF0000"/>
                    </a:solidFill>
                    <a:latin typeface="Calibri"/>
                    <a:cs typeface="Calibri"/>
                  </a:rPr>
                  <a:t> </a:t>
                </a:r>
                <a:r>
                  <a:rPr lang="en-US" sz="2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Total No in MW (M</a:t>
                </a:r>
                <a:r>
                  <a:rPr lang="en-US" sz="1800" baseline="-25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V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 =0; r&lt;300 </a:t>
                </a:r>
                <a:r>
                  <a:rPr lang="en-US" sz="1800" dirty="0" err="1">
                    <a:solidFill>
                      <a:srgbClr val="FF0000"/>
                    </a:solidFill>
                    <a:latin typeface="Calibri"/>
                    <a:cs typeface="Calibri"/>
                  </a:rPr>
                  <a:t>kpc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)</a:t>
                </a:r>
                <a:endParaRPr lang="en-US" sz="2000" dirty="0">
                  <a:solidFill>
                    <a:srgbClr val="FF0000"/>
                  </a:solidFill>
                  <a:latin typeface="Calibri"/>
                  <a:cs typeface="Calibri"/>
                </a:endParaRPr>
              </a:p>
            </p:txBody>
          </p:sp>
          <p:graphicFrame>
            <p:nvGraphicFramePr>
              <p:cNvPr id="4" name="Object 3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600265" y="2178317"/>
              <a:ext cx="1076325" cy="5238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73847" name="Equation" r:id="rId4" imgW="469900" imgH="228600" progId="Equation.3">
                      <p:embed/>
                    </p:oleObj>
                  </mc:Choice>
                  <mc:Fallback>
                    <p:oleObj name="Equation" r:id="rId4" imgW="469900" imgH="228600" progId="Equation.3">
                      <p:embed/>
                      <p:pic>
                        <p:nvPicPr>
                          <p:cNvPr id="4" name="Object 3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5600265" y="2178317"/>
                            <a:ext cx="1076325" cy="5238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6" name="TextBox 15"/>
            <p:cNvSpPr txBox="1"/>
            <p:nvPr/>
          </p:nvSpPr>
          <p:spPr>
            <a:xfrm>
              <a:off x="6702823" y="2875582"/>
              <a:ext cx="2189657" cy="707886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  <a:latin typeface="Calibri"/>
                  <a:cs typeface="Calibri"/>
                </a:rPr>
                <a:t>Cumulative satellite </a:t>
              </a:r>
              <a:r>
                <a:rPr lang="en-US" sz="2000" dirty="0" err="1">
                  <a:solidFill>
                    <a:srgbClr val="0000FF"/>
                  </a:solidFill>
                  <a:latin typeface="Calibri"/>
                  <a:cs typeface="Calibri"/>
                </a:rPr>
                <a:t>lum</a:t>
              </a:r>
              <a:r>
                <a:rPr lang="en-US" sz="2000" dirty="0">
                  <a:solidFill>
                    <a:srgbClr val="0000FF"/>
                  </a:solidFill>
                  <a:latin typeface="Calibri"/>
                  <a:cs typeface="Calibri"/>
                </a:rPr>
                <a:t>. fn.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EC6E8EF-628E-C94C-B63C-6CE78FC3AB3D}"/>
              </a:ext>
            </a:extLst>
          </p:cNvPr>
          <p:cNvGrpSpPr/>
          <p:nvPr/>
        </p:nvGrpSpPr>
        <p:grpSpPr>
          <a:xfrm>
            <a:off x="4427984" y="1052736"/>
            <a:ext cx="1998834" cy="369332"/>
            <a:chOff x="4427984" y="1052736"/>
            <a:chExt cx="1998834" cy="36933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0B6AD21-12B8-FB40-88BC-8A1E63E72F17}"/>
                </a:ext>
              </a:extLst>
            </p:cNvPr>
            <p:cNvSpPr txBox="1"/>
            <p:nvPr/>
          </p:nvSpPr>
          <p:spPr>
            <a:xfrm>
              <a:off x="4427984" y="1052736"/>
              <a:ext cx="846706" cy="369332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None/>
              </a:pPr>
              <a:r>
                <a:rPr lang="en-US" sz="1800" dirty="0">
                  <a:solidFill>
                    <a:srgbClr val="0070C0"/>
                  </a:solidFill>
                </a:rPr>
                <a:t>10</a:t>
              </a:r>
              <a:r>
                <a:rPr lang="en-US" sz="1800" baseline="30000" dirty="0">
                  <a:solidFill>
                    <a:srgbClr val="0070C0"/>
                  </a:solidFill>
                </a:rPr>
                <a:t>2 </a:t>
              </a:r>
              <a:r>
                <a:rPr lang="en-US" sz="1800" dirty="0">
                  <a:solidFill>
                    <a:srgbClr val="0070C0"/>
                  </a:solidFill>
                </a:rPr>
                <a:t>M</a:t>
              </a:r>
              <a:r>
                <a:rPr lang="en-US" sz="1800" baseline="-25000" dirty="0">
                  <a:solidFill>
                    <a:srgbClr val="0070C0"/>
                  </a:solidFill>
                </a:rPr>
                <a:t>o</a:t>
              </a:r>
              <a:endParaRPr lang="en-US" sz="1800" dirty="0">
                <a:solidFill>
                  <a:srgbClr val="0070C0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D6CDCFB-BEA7-C44E-AE97-57C91432CA77}"/>
                </a:ext>
              </a:extLst>
            </p:cNvPr>
            <p:cNvSpPr txBox="1"/>
            <p:nvPr/>
          </p:nvSpPr>
          <p:spPr>
            <a:xfrm>
              <a:off x="5580111" y="1052736"/>
              <a:ext cx="846707" cy="369332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None/>
              </a:pPr>
              <a:r>
                <a:rPr lang="en-US" sz="1800" dirty="0">
                  <a:solidFill>
                    <a:srgbClr val="0070C0"/>
                  </a:solidFill>
                </a:rPr>
                <a:t>10</a:t>
              </a:r>
              <a:r>
                <a:rPr lang="en-US" sz="1800" baseline="30000" dirty="0">
                  <a:solidFill>
                    <a:srgbClr val="0070C0"/>
                  </a:solidFill>
                </a:rPr>
                <a:t>5 </a:t>
              </a:r>
              <a:r>
                <a:rPr lang="en-US" sz="1800" dirty="0">
                  <a:solidFill>
                    <a:srgbClr val="0070C0"/>
                  </a:solidFill>
                </a:rPr>
                <a:t>M</a:t>
              </a:r>
              <a:r>
                <a:rPr lang="en-US" sz="1800" baseline="-25000" dirty="0">
                  <a:solidFill>
                    <a:srgbClr val="0070C0"/>
                  </a:solidFill>
                </a:rPr>
                <a:t>o</a:t>
              </a:r>
              <a:endParaRPr lang="en-US" sz="1800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CA5EE7F-02A7-F849-9AD1-6669D1823E38}"/>
              </a:ext>
            </a:extLst>
          </p:cNvPr>
          <p:cNvGrpSpPr/>
          <p:nvPr/>
        </p:nvGrpSpPr>
        <p:grpSpPr>
          <a:xfrm>
            <a:off x="-108520" y="1484784"/>
            <a:ext cx="4392488" cy="3135253"/>
            <a:chOff x="-108520" y="1484784"/>
            <a:chExt cx="4392488" cy="313525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144F83E-8C9F-614A-AF53-0C988D0A3555}"/>
                </a:ext>
              </a:extLst>
            </p:cNvPr>
            <p:cNvSpPr txBox="1"/>
            <p:nvPr/>
          </p:nvSpPr>
          <p:spPr>
            <a:xfrm>
              <a:off x="-108520" y="1484784"/>
              <a:ext cx="4176464" cy="1569660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None/>
              </a:pPr>
              <a:r>
                <a:rPr lang="en-US" dirty="0"/>
                <a:t>In the highest-resolution hydro </a:t>
              </a:r>
              <a:r>
                <a:rPr lang="en-US" dirty="0">
                  <a:solidFill>
                    <a:srgbClr val="FF0000"/>
                  </a:solidFill>
                </a:rPr>
                <a:t>galaxy</a:t>
              </a:r>
              <a:r>
                <a:rPr lang="en-US" dirty="0"/>
                <a:t> </a:t>
              </a:r>
              <a:r>
                <a:rPr lang="en-US" dirty="0">
                  <a:solidFill>
                    <a:srgbClr val="FF0000"/>
                  </a:solidFill>
                </a:rPr>
                <a:t>simulations</a:t>
              </a:r>
              <a:r>
                <a:rPr lang="en-US" dirty="0"/>
                <a:t> (Auriga, Apostle, Fire), the </a:t>
              </a:r>
              <a:r>
                <a:rPr lang="en-US" dirty="0">
                  <a:solidFill>
                    <a:srgbClr val="FF0000"/>
                  </a:solidFill>
                </a:rPr>
                <a:t>star</a:t>
              </a:r>
              <a:r>
                <a:rPr lang="en-US" dirty="0"/>
                <a:t> particle mass is </a:t>
              </a:r>
              <a:r>
                <a:rPr lang="en-US" dirty="0">
                  <a:solidFill>
                    <a:srgbClr val="FF0000"/>
                  </a:solidFill>
                </a:rPr>
                <a:t>~10</a:t>
              </a:r>
              <a:r>
                <a:rPr lang="en-US" baseline="30000" dirty="0">
                  <a:solidFill>
                    <a:srgbClr val="FF0000"/>
                  </a:solidFill>
                </a:rPr>
                <a:t>4</a:t>
              </a:r>
              <a:r>
                <a:rPr lang="en-US" dirty="0">
                  <a:solidFill>
                    <a:srgbClr val="FF0000"/>
                  </a:solidFill>
                </a:rPr>
                <a:t> M</a:t>
              </a:r>
              <a:r>
                <a:rPr lang="en-US" baseline="-25000" dirty="0">
                  <a:solidFill>
                    <a:srgbClr val="FF0000"/>
                  </a:solidFill>
                </a:rPr>
                <a:t>o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" name="Right Arrow 13">
              <a:extLst>
                <a:ext uri="{FF2B5EF4-FFF2-40B4-BE49-F238E27FC236}">
                  <a16:creationId xmlns:a16="http://schemas.microsoft.com/office/drawing/2014/main" id="{074A69AE-BA13-4743-8412-E48250C1DD3D}"/>
                </a:ext>
              </a:extLst>
            </p:cNvPr>
            <p:cNvSpPr/>
            <p:nvPr/>
          </p:nvSpPr>
          <p:spPr bwMode="auto">
            <a:xfrm>
              <a:off x="179512" y="3212976"/>
              <a:ext cx="648072" cy="36004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0B7B893-AC7C-D245-80B8-A9FA8DA7150C}"/>
                </a:ext>
              </a:extLst>
            </p:cNvPr>
            <p:cNvSpPr txBox="1"/>
            <p:nvPr/>
          </p:nvSpPr>
          <p:spPr>
            <a:xfrm>
              <a:off x="-108520" y="3789040"/>
              <a:ext cx="4392488" cy="830997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None/>
              </a:pPr>
              <a:r>
                <a:rPr lang="en-US" dirty="0"/>
                <a:t>Can’t study ultra-faint satellites with current hydro simulations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A98FD2C-3B65-4543-A0AD-0BE45660A061}"/>
              </a:ext>
            </a:extLst>
          </p:cNvPr>
          <p:cNvGrpSpPr/>
          <p:nvPr/>
        </p:nvGrpSpPr>
        <p:grpSpPr>
          <a:xfrm>
            <a:off x="-324544" y="4869160"/>
            <a:ext cx="4608512" cy="1263045"/>
            <a:chOff x="-324544" y="4869160"/>
            <a:chExt cx="4608512" cy="1263045"/>
          </a:xfrm>
        </p:grpSpPr>
        <p:sp>
          <p:nvSpPr>
            <p:cNvPr id="22" name="Right Arrow 21">
              <a:extLst>
                <a:ext uri="{FF2B5EF4-FFF2-40B4-BE49-F238E27FC236}">
                  <a16:creationId xmlns:a16="http://schemas.microsoft.com/office/drawing/2014/main" id="{72A3FC4F-9497-874B-89C2-E37532DD769B}"/>
                </a:ext>
              </a:extLst>
            </p:cNvPr>
            <p:cNvSpPr/>
            <p:nvPr/>
          </p:nvSpPr>
          <p:spPr bwMode="auto">
            <a:xfrm>
              <a:off x="107504" y="4869160"/>
              <a:ext cx="648072" cy="36004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0A96DEC-959E-5C4D-99FB-4810D830FA62}"/>
                </a:ext>
              </a:extLst>
            </p:cNvPr>
            <p:cNvSpPr txBox="1"/>
            <p:nvPr/>
          </p:nvSpPr>
          <p:spPr>
            <a:xfrm>
              <a:off x="-324544" y="5301208"/>
              <a:ext cx="4608512" cy="830997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None/>
              </a:pPr>
              <a:r>
                <a:rPr lang="en-US" dirty="0"/>
                <a:t>But we can use semi-analytic modelling (GALFORM)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8375720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eso1620a.jpg" descr="eso1620a.jp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-30514" y="1086557"/>
            <a:ext cx="9172927" cy="3146028"/>
          </a:xfrm>
          <a:prstGeom prst="rect">
            <a:avLst/>
          </a:prstGeom>
          <a:ln w="12700">
            <a:miter lim="400000"/>
          </a:ln>
        </p:spPr>
      </p:pic>
      <p:sp>
        <p:nvSpPr>
          <p:cNvPr id="3" name="TextBox 13"/>
          <p:cNvSpPr txBox="1">
            <a:spLocks noChangeArrowheads="1"/>
          </p:cNvSpPr>
          <p:nvPr/>
        </p:nvSpPr>
        <p:spPr bwMode="auto">
          <a:xfrm>
            <a:off x="2125556" y="244475"/>
            <a:ext cx="6662802" cy="584776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FF0000"/>
                </a:solidFill>
              </a:rPr>
              <a:t>The two phases of galaxy formation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73047B9-D3A6-C840-92F9-3548F4A3B7B7}"/>
              </a:ext>
            </a:extLst>
          </p:cNvPr>
          <p:cNvGrpSpPr/>
          <p:nvPr/>
        </p:nvGrpSpPr>
        <p:grpSpPr>
          <a:xfrm>
            <a:off x="-121969" y="2498760"/>
            <a:ext cx="9210749" cy="3222258"/>
            <a:chOff x="-121969" y="2498760"/>
            <a:chExt cx="9210749" cy="3222258"/>
          </a:xfrm>
        </p:grpSpPr>
        <p:sp>
          <p:nvSpPr>
            <p:cNvPr id="10" name="TextBox 9"/>
            <p:cNvSpPr txBox="1"/>
            <p:nvPr/>
          </p:nvSpPr>
          <p:spPr>
            <a:xfrm>
              <a:off x="-121969" y="4336023"/>
              <a:ext cx="9210749" cy="1384995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0000"/>
                  </a:solidFill>
                </a:rPr>
                <a:t>Phase I:</a:t>
              </a:r>
              <a:r>
                <a:rPr lang="en-US" dirty="0">
                  <a:solidFill>
                    <a:srgbClr val="9999FF"/>
                  </a:solidFill>
                </a:rPr>
                <a:t> </a:t>
              </a:r>
              <a:r>
                <a:rPr lang="en-US" dirty="0">
                  <a:solidFill>
                    <a:srgbClr val="FFFFFF"/>
                  </a:solidFill>
                </a:rPr>
                <a:t>Galaxies begin to form during the “dark ages” </a:t>
              </a:r>
            </a:p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First stars </a:t>
              </a:r>
              <a:r>
                <a:rPr lang="en-US" dirty="0" err="1">
                  <a:solidFill>
                    <a:srgbClr val="FFFFFF"/>
                  </a:solidFill>
                </a:rPr>
                <a:t>reionize</a:t>
              </a:r>
              <a:r>
                <a:rPr lang="en-US" dirty="0">
                  <a:solidFill>
                    <a:srgbClr val="FFFFFF"/>
                  </a:solidFill>
                </a:rPr>
                <a:t> H and heat it up to 10</a:t>
              </a:r>
              <a:r>
                <a:rPr lang="en-US" baseline="30000" dirty="0">
                  <a:solidFill>
                    <a:srgbClr val="FFFFFF"/>
                  </a:solidFill>
                </a:rPr>
                <a:t>4</a:t>
              </a:r>
              <a:r>
                <a:rPr lang="en-US" dirty="0">
                  <a:solidFill>
                    <a:srgbClr val="FFFFFF"/>
                  </a:solidFill>
                </a:rPr>
                <a:t>K </a:t>
              </a:r>
              <a:r>
                <a:rPr lang="en-US" dirty="0">
                  <a:solidFill>
                    <a:srgbClr val="FF0000"/>
                  </a:solidFill>
                  <a:sym typeface="Wingdings"/>
                </a:rPr>
                <a:t></a:t>
              </a:r>
              <a:r>
                <a:rPr lang="en-US" dirty="0">
                  <a:solidFill>
                    <a:srgbClr val="FFFFFF"/>
                  </a:solidFill>
                  <a:sym typeface="Wingdings"/>
                </a:rPr>
                <a:t> </a:t>
              </a:r>
              <a:r>
                <a:rPr lang="en-US" dirty="0">
                  <a:solidFill>
                    <a:srgbClr val="FFFFFF"/>
                  </a:solidFill>
                </a:rPr>
                <a:t>prevents gas from cooling in halos  of “</a:t>
              </a:r>
              <a:r>
                <a:rPr lang="en-US" dirty="0" err="1">
                  <a:solidFill>
                    <a:srgbClr val="FFFFFF"/>
                  </a:solidFill>
                </a:rPr>
                <a:t>T</a:t>
              </a:r>
              <a:r>
                <a:rPr lang="en-US" baseline="-25000" dirty="0" err="1">
                  <a:solidFill>
                    <a:srgbClr val="FFFFFF"/>
                  </a:solidFill>
                </a:rPr>
                <a:t>vir</a:t>
              </a:r>
              <a:r>
                <a:rPr lang="en-US" dirty="0">
                  <a:solidFill>
                    <a:srgbClr val="FFFFFF"/>
                  </a:solidFill>
                </a:rPr>
                <a:t>”</a:t>
              </a:r>
              <a:r>
                <a:rPr lang="en-US" baseline="-25000" dirty="0">
                  <a:solidFill>
                    <a:srgbClr val="FFFFFF"/>
                  </a:solidFill>
                </a:rPr>
                <a:t> </a:t>
              </a:r>
              <a:r>
                <a:rPr lang="en-US" dirty="0">
                  <a:solidFill>
                    <a:srgbClr val="FFFFFF"/>
                  </a:solidFill>
                </a:rPr>
                <a:t>&lt;</a:t>
              </a:r>
              <a:r>
                <a:rPr lang="en-US" baseline="-25000" dirty="0">
                  <a:solidFill>
                    <a:srgbClr val="FFFFFF"/>
                  </a:solidFill>
                </a:rPr>
                <a:t> </a:t>
              </a:r>
              <a:r>
                <a:rPr lang="en-US" dirty="0">
                  <a:solidFill>
                    <a:srgbClr val="FFFFFF"/>
                  </a:solidFill>
                </a:rPr>
                <a:t>10</a:t>
              </a:r>
              <a:r>
                <a:rPr lang="en-US" baseline="30000" dirty="0">
                  <a:solidFill>
                    <a:srgbClr val="FFFFFF"/>
                  </a:solidFill>
                </a:rPr>
                <a:t>4</a:t>
              </a:r>
              <a:r>
                <a:rPr lang="en-US" dirty="0">
                  <a:solidFill>
                    <a:srgbClr val="FFFFFF"/>
                  </a:solidFill>
                </a:rPr>
                <a:t>K </a:t>
              </a:r>
              <a:r>
                <a:rPr lang="en-US" dirty="0">
                  <a:solidFill>
                    <a:srgbClr val="FF0000"/>
                  </a:solidFill>
                </a:rPr>
                <a:t>−</a:t>
              </a:r>
              <a:r>
                <a:rPr lang="en-US" dirty="0">
                  <a:solidFill>
                    <a:srgbClr val="FFFFFF"/>
                  </a:solidFill>
                </a:rPr>
                <a:t> galaxy formation is interrupted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267348" y="2498760"/>
              <a:ext cx="1054420" cy="400110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Phase I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37FC791-D4F3-7043-ADB9-A11DB09D5D61}"/>
              </a:ext>
            </a:extLst>
          </p:cNvPr>
          <p:cNvGrpSpPr/>
          <p:nvPr/>
        </p:nvGrpSpPr>
        <p:grpSpPr>
          <a:xfrm>
            <a:off x="-88637" y="1988840"/>
            <a:ext cx="9392716" cy="4403269"/>
            <a:chOff x="-88637" y="1988840"/>
            <a:chExt cx="9392716" cy="4403269"/>
          </a:xfrm>
        </p:grpSpPr>
        <p:sp>
          <p:nvSpPr>
            <p:cNvPr id="12" name="TextBox 11"/>
            <p:cNvSpPr txBox="1"/>
            <p:nvPr/>
          </p:nvSpPr>
          <p:spPr>
            <a:xfrm>
              <a:off x="5580112" y="1988840"/>
              <a:ext cx="1125679" cy="400110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Phase II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-88637" y="5930444"/>
              <a:ext cx="9392716" cy="461665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0000"/>
                  </a:solidFill>
                </a:rPr>
                <a:t>Phase II: </a:t>
              </a:r>
              <a:r>
                <a:rPr lang="en-US" dirty="0">
                  <a:solidFill>
                    <a:srgbClr val="FFFFFF"/>
                  </a:solidFill>
                </a:rPr>
                <a:t>Halos with “</a:t>
              </a:r>
              <a:r>
                <a:rPr lang="en-US" dirty="0" err="1">
                  <a:solidFill>
                    <a:srgbClr val="FFFFFF"/>
                  </a:solidFill>
                </a:rPr>
                <a:t>T</a:t>
              </a:r>
              <a:r>
                <a:rPr lang="en-US" baseline="-25000" dirty="0" err="1">
                  <a:solidFill>
                    <a:srgbClr val="FFFFFF"/>
                  </a:solidFill>
                </a:rPr>
                <a:t>vir</a:t>
              </a:r>
              <a:r>
                <a:rPr lang="en-US" dirty="0">
                  <a:solidFill>
                    <a:srgbClr val="FFFFFF"/>
                  </a:solidFill>
                </a:rPr>
                <a:t>” &gt; 10</a:t>
              </a:r>
              <a:r>
                <a:rPr lang="en-US" baseline="30000" dirty="0">
                  <a:solidFill>
                    <a:srgbClr val="FFFFFF"/>
                  </a:solidFill>
                </a:rPr>
                <a:t>4</a:t>
              </a:r>
              <a:r>
                <a:rPr lang="en-US" dirty="0">
                  <a:solidFill>
                    <a:srgbClr val="FFFFFF"/>
                  </a:solidFill>
                </a:rPr>
                <a:t>K form </a:t>
              </a:r>
              <a:r>
                <a:rPr lang="en-US" dirty="0">
                  <a:solidFill>
                    <a:srgbClr val="FF0000"/>
                  </a:solidFill>
                  <a:sym typeface="Wingdings"/>
                </a:rPr>
                <a:t></a:t>
              </a:r>
              <a:r>
                <a:rPr lang="en-US" dirty="0">
                  <a:solidFill>
                    <a:srgbClr val="FFFFFF"/>
                  </a:solidFill>
                </a:rPr>
                <a:t> galaxy formation resumes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CC04F7F-5CE5-3B48-B777-DE1F3A1B8FBE}"/>
              </a:ext>
            </a:extLst>
          </p:cNvPr>
          <p:cNvSpPr txBox="1"/>
          <p:nvPr/>
        </p:nvSpPr>
        <p:spPr>
          <a:xfrm rot="20559573">
            <a:off x="3560604" y="2278986"/>
            <a:ext cx="1710725" cy="400110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chemeClr val="bg1"/>
                </a:solidFill>
              </a:rPr>
              <a:t>Failed dwarfs</a:t>
            </a:r>
          </a:p>
        </p:txBody>
      </p:sp>
    </p:spTree>
    <p:extLst>
      <p:ext uri="{BB962C8B-B14F-4D97-AF65-F5344CB8AC3E}">
        <p14:creationId xmlns:p14="http://schemas.microsoft.com/office/powerpoint/2010/main" val="202819728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13"/>
          <p:cNvSpPr txBox="1">
            <a:spLocks noChangeArrowheads="1"/>
          </p:cNvSpPr>
          <p:nvPr/>
        </p:nvSpPr>
        <p:spPr bwMode="auto">
          <a:xfrm>
            <a:off x="2604232" y="161639"/>
            <a:ext cx="5886948" cy="584776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lang="en-US" sz="3200" kern="0" dirty="0">
                <a:solidFill>
                  <a:srgbClr val="FF0000"/>
                </a:solidFill>
              </a:rPr>
              <a:t>The satellite luminosity function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-17749" y="1072679"/>
            <a:ext cx="9234319" cy="5733553"/>
            <a:chOff x="-17749" y="1072679"/>
            <a:chExt cx="9234319" cy="5733553"/>
          </a:xfrm>
        </p:grpSpPr>
        <p:sp>
          <p:nvSpPr>
            <p:cNvPr id="12" name="Rectangle 11"/>
            <p:cNvSpPr/>
            <p:nvPr/>
          </p:nvSpPr>
          <p:spPr bwMode="auto">
            <a:xfrm>
              <a:off x="5867069" y="6461089"/>
              <a:ext cx="3249321" cy="345143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-17749" y="1072679"/>
              <a:ext cx="9234319" cy="461665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Two populations of </a:t>
              </a:r>
              <a:r>
                <a:rPr lang="en-US" dirty="0" err="1">
                  <a:solidFill>
                    <a:srgbClr val="000000"/>
                  </a:solidFill>
                </a:rPr>
                <a:t>sats</a:t>
              </a:r>
              <a:r>
                <a:rPr lang="en-US" dirty="0">
                  <a:solidFill>
                    <a:srgbClr val="000000"/>
                  </a:solidFill>
                </a:rPr>
                <a:t> formed: </a:t>
              </a:r>
              <a:r>
                <a:rPr lang="en-US" dirty="0">
                  <a:solidFill>
                    <a:srgbClr val="FF0000"/>
                  </a:solidFill>
                </a:rPr>
                <a:t>(</a:t>
              </a:r>
              <a:r>
                <a:rPr lang="en-US" dirty="0" err="1">
                  <a:solidFill>
                    <a:srgbClr val="FF0000"/>
                  </a:solidFill>
                </a:rPr>
                <a:t>i</a:t>
              </a:r>
              <a:r>
                <a:rPr lang="en-US" dirty="0">
                  <a:solidFill>
                    <a:srgbClr val="FF0000"/>
                  </a:solidFill>
                </a:rPr>
                <a:t>)</a:t>
              </a:r>
              <a:r>
                <a:rPr lang="en-US" dirty="0">
                  <a:solidFill>
                    <a:srgbClr val="000000"/>
                  </a:solidFill>
                </a:rPr>
                <a:t> before and </a:t>
              </a:r>
              <a:r>
                <a:rPr lang="en-US" dirty="0">
                  <a:solidFill>
                    <a:srgbClr val="FF0000"/>
                  </a:solidFill>
                </a:rPr>
                <a:t>(ii) </a:t>
              </a:r>
              <a:r>
                <a:rPr lang="en-US" dirty="0">
                  <a:solidFill>
                    <a:srgbClr val="000000"/>
                  </a:solidFill>
                </a:rPr>
                <a:t>after </a:t>
              </a:r>
              <a:r>
                <a:rPr lang="en-US" dirty="0" err="1">
                  <a:solidFill>
                    <a:srgbClr val="000000"/>
                  </a:solidFill>
                </a:rPr>
                <a:t>reionization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1403617" y="1635712"/>
              <a:ext cx="6732905" cy="5053330"/>
              <a:chOff x="1569277" y="1635712"/>
              <a:chExt cx="6732905" cy="5053330"/>
            </a:xfrm>
          </p:grpSpPr>
          <p:pic>
            <p:nvPicPr>
              <p:cNvPr id="11" name="Picture 10" descr="diffLF_MW_MbinAll_90ptile_onlyModel.pdf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9277" y="1635712"/>
                <a:ext cx="6732905" cy="5053330"/>
              </a:xfrm>
              <a:prstGeom prst="rect">
                <a:avLst/>
              </a:prstGeom>
            </p:spPr>
          </p:pic>
          <p:grpSp>
            <p:nvGrpSpPr>
              <p:cNvPr id="18" name="Group 17"/>
              <p:cNvGrpSpPr/>
              <p:nvPr/>
            </p:nvGrpSpPr>
            <p:grpSpPr>
              <a:xfrm>
                <a:off x="2919671" y="3123489"/>
                <a:ext cx="4887869" cy="1337394"/>
                <a:chOff x="2919671" y="3123489"/>
                <a:chExt cx="4887869" cy="1337394"/>
              </a:xfrm>
            </p:grpSpPr>
            <p:sp>
              <p:nvSpPr>
                <p:cNvPr id="10" name="TextBox 9"/>
                <p:cNvSpPr txBox="1"/>
                <p:nvPr/>
              </p:nvSpPr>
              <p:spPr>
                <a:xfrm>
                  <a:off x="2919671" y="3752997"/>
                  <a:ext cx="1555516" cy="707886"/>
                </a:xfrm>
                <a:prstGeom prst="rect">
                  <a:avLst/>
                </a:prstGeom>
                <a:noFill/>
              </p:spPr>
              <p:txBody>
                <a:bodyPr wrap="square" rtlCol="0" anchor="ctr" anchorCtr="1">
                  <a:spAutoFit/>
                </a:bodyPr>
                <a:lstStyle/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 sz="2000" dirty="0">
                      <a:solidFill>
                        <a:srgbClr val="0000FF"/>
                      </a:solidFill>
                    </a:rPr>
                    <a:t>(</a:t>
                  </a:r>
                  <a:r>
                    <a:rPr lang="en-US" sz="2000" dirty="0" err="1">
                      <a:solidFill>
                        <a:srgbClr val="0000FF"/>
                      </a:solidFill>
                    </a:rPr>
                    <a:t>i</a:t>
                  </a:r>
                  <a:r>
                    <a:rPr lang="en-US" sz="2000" dirty="0">
                      <a:solidFill>
                        <a:srgbClr val="0000FF"/>
                      </a:solidFill>
                    </a:rPr>
                    <a:t>) Formed before </a:t>
                  </a:r>
                  <a:r>
                    <a:rPr lang="en-US" sz="2000" dirty="0" err="1">
                      <a:solidFill>
                        <a:srgbClr val="0000FF"/>
                      </a:solidFill>
                    </a:rPr>
                    <a:t>z</a:t>
                  </a:r>
                  <a:r>
                    <a:rPr lang="en-US" sz="2000" baseline="-25000" dirty="0" err="1">
                      <a:solidFill>
                        <a:srgbClr val="0000FF"/>
                      </a:solidFill>
                    </a:rPr>
                    <a:t>reion</a:t>
                  </a:r>
                  <a:endParaRPr lang="en-US" sz="2000" dirty="0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9" name="TextBox 8"/>
                <p:cNvSpPr txBox="1"/>
                <p:nvPr/>
              </p:nvSpPr>
              <p:spPr>
                <a:xfrm>
                  <a:off x="6290273" y="3123489"/>
                  <a:ext cx="1517267" cy="707886"/>
                </a:xfrm>
                <a:prstGeom prst="rect">
                  <a:avLst/>
                </a:prstGeom>
                <a:noFill/>
              </p:spPr>
              <p:txBody>
                <a:bodyPr wrap="square" rtlCol="0" anchor="ctr" anchorCtr="1">
                  <a:spAutoFit/>
                </a:bodyPr>
                <a:lstStyle/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 sz="2000" dirty="0">
                      <a:solidFill>
                        <a:srgbClr val="0000FF"/>
                      </a:solidFill>
                    </a:rPr>
                    <a:t>(ii) Formed after </a:t>
                  </a:r>
                  <a:r>
                    <a:rPr lang="en-US" sz="2000" dirty="0" err="1">
                      <a:solidFill>
                        <a:srgbClr val="0000FF"/>
                      </a:solidFill>
                    </a:rPr>
                    <a:t>z</a:t>
                  </a:r>
                  <a:r>
                    <a:rPr lang="en-US" sz="2000" baseline="-25000" dirty="0" err="1">
                      <a:solidFill>
                        <a:srgbClr val="0000FF"/>
                      </a:solidFill>
                    </a:rPr>
                    <a:t>reion</a:t>
                  </a:r>
                  <a:endParaRPr lang="en-US" sz="2000" dirty="0">
                    <a:solidFill>
                      <a:srgbClr val="0000FF"/>
                    </a:solidFill>
                  </a:endParaRPr>
                </a:p>
              </p:txBody>
            </p:sp>
            <p:cxnSp>
              <p:nvCxnSpPr>
                <p:cNvPr id="14" name="Curved Connector 13"/>
                <p:cNvCxnSpPr/>
                <p:nvPr/>
              </p:nvCxnSpPr>
              <p:spPr bwMode="auto">
                <a:xfrm rot="5400000" flipH="1" flipV="1">
                  <a:off x="3354566" y="3271970"/>
                  <a:ext cx="566035" cy="317512"/>
                </a:xfrm>
                <a:prstGeom prst="curvedConnector3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15" name="Curved Connector 14"/>
                <p:cNvCxnSpPr/>
                <p:nvPr/>
              </p:nvCxnSpPr>
              <p:spPr bwMode="auto">
                <a:xfrm rot="5400000">
                  <a:off x="6923132" y="3873064"/>
                  <a:ext cx="469932" cy="344575"/>
                </a:xfrm>
                <a:prstGeom prst="curvedConnector3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</p:grpSp>
        </p:grpSp>
      </p:grpSp>
      <p:sp>
        <p:nvSpPr>
          <p:cNvPr id="16" name="TextBox 15"/>
          <p:cNvSpPr txBox="1"/>
          <p:nvPr/>
        </p:nvSpPr>
        <p:spPr>
          <a:xfrm>
            <a:off x="-90720" y="1644231"/>
            <a:ext cx="2570293" cy="1200328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Pre-existing GALFORM model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33686" y="6257166"/>
            <a:ext cx="2864812" cy="400110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Bose, </a:t>
            </a:r>
            <a:r>
              <a:rPr lang="en-US" sz="2000" dirty="0" err="1">
                <a:solidFill>
                  <a:srgbClr val="008000"/>
                </a:solidFill>
              </a:rPr>
              <a:t>Deason</a:t>
            </a:r>
            <a:r>
              <a:rPr lang="en-US" sz="2000" dirty="0">
                <a:solidFill>
                  <a:srgbClr val="008000"/>
                </a:solidFill>
              </a:rPr>
              <a:t>, CSF ‘18</a:t>
            </a:r>
          </a:p>
        </p:txBody>
      </p:sp>
    </p:spTree>
    <p:extLst>
      <p:ext uri="{BB962C8B-B14F-4D97-AF65-F5344CB8AC3E}">
        <p14:creationId xmlns:p14="http://schemas.microsoft.com/office/powerpoint/2010/main" val="3029316455"/>
      </p:ext>
    </p:extLst>
  </p:cSld>
  <p:clrMapOvr>
    <a:masterClrMapping/>
  </p:clrMapOvr>
  <p:transition>
    <p:zoom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E367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VT2A9318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67733"/>
            <a:ext cx="9144000" cy="5385603"/>
          </a:xfrm>
          <a:prstGeom prst="rect">
            <a:avLst/>
          </a:prstGeom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107504" y="2325533"/>
            <a:ext cx="2448272" cy="599411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s-I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 Ogden Centre at Durham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id="{93FB3739-9D85-654A-BBF5-4321F0B9A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784" y="260647"/>
            <a:ext cx="5544616" cy="8856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is-IS" sz="3200" dirty="0">
                <a:solidFill>
                  <a:srgbClr val="B5251D"/>
                </a:solidFill>
              </a:rPr>
              <a:t>Dwarfs: the giants of cosmology</a:t>
            </a:r>
            <a:endParaRPr lang="en-GB" sz="3200" dirty="0">
              <a:solidFill>
                <a:srgbClr val="B5251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6968481"/>
      </p:ext>
    </p:extLst>
  </p:cSld>
  <p:clrMapOvr>
    <a:masterClrMapping/>
  </p:clrMapOvr>
  <p:transition>
    <p:zoom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13"/>
          <p:cNvSpPr txBox="1">
            <a:spLocks noChangeArrowheads="1"/>
          </p:cNvSpPr>
          <p:nvPr/>
        </p:nvSpPr>
        <p:spPr bwMode="auto">
          <a:xfrm>
            <a:off x="2182639" y="244475"/>
            <a:ext cx="6730128" cy="584776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MW satellite luminosity function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A619E8D-27EF-1540-A209-F7808BB8DE7A}"/>
              </a:ext>
            </a:extLst>
          </p:cNvPr>
          <p:cNvGrpSpPr/>
          <p:nvPr/>
        </p:nvGrpSpPr>
        <p:grpSpPr>
          <a:xfrm>
            <a:off x="4141367" y="1124009"/>
            <a:ext cx="4991933" cy="4991933"/>
            <a:chOff x="4141367" y="1124009"/>
            <a:chExt cx="4991933" cy="4991933"/>
          </a:xfrm>
        </p:grpSpPr>
        <p:grpSp>
          <p:nvGrpSpPr>
            <p:cNvPr id="10" name="Group 9"/>
            <p:cNvGrpSpPr/>
            <p:nvPr/>
          </p:nvGrpSpPr>
          <p:grpSpPr>
            <a:xfrm>
              <a:off x="4141367" y="1124009"/>
              <a:ext cx="4991933" cy="4991933"/>
              <a:chOff x="4141367" y="1124009"/>
              <a:chExt cx="4991933" cy="4991933"/>
            </a:xfrm>
          </p:grpSpPr>
          <p:pic>
            <p:nvPicPr>
              <p:cNvPr id="2" name="Picture 1" descr="figure_8.pdf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1367" y="1124009"/>
                <a:ext cx="4991933" cy="4991933"/>
              </a:xfrm>
              <a:prstGeom prst="rect">
                <a:avLst/>
              </a:prstGeom>
              <a:solidFill>
                <a:schemeClr val="bg1"/>
              </a:solidFill>
            </p:spPr>
          </p:pic>
          <p:sp>
            <p:nvSpPr>
              <p:cNvPr id="8" name="TextBox 7"/>
              <p:cNvSpPr txBox="1"/>
              <p:nvPr/>
            </p:nvSpPr>
            <p:spPr>
              <a:xfrm>
                <a:off x="4732925" y="5075892"/>
                <a:ext cx="2935419" cy="369332"/>
              </a:xfrm>
              <a:prstGeom prst="rect">
                <a:avLst/>
              </a:prstGeom>
              <a:noFill/>
            </p:spPr>
            <p:txBody>
              <a:bodyPr wrap="none" rtlCol="0" anchor="ctr" anchorCtr="1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>
                    <a:srgbClr val="000000"/>
                  </a:buClr>
                  <a:buSzPct val="125000"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8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Newton, </a:t>
                </a:r>
                <a:r>
                  <a:rPr kumimoji="0" 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8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Cautun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8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, CSF+ ‘18</a:t>
                </a: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333125" y="1462047"/>
              <a:ext cx="2232248" cy="1436669"/>
              <a:chOff x="4936616" y="1265523"/>
              <a:chExt cx="2232248" cy="1436669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4936616" y="1265523"/>
                <a:ext cx="2232248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>
                    <a:srgbClr val="000000"/>
                  </a:buClr>
                  <a:buSzPct val="125000"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/>
                    <a:ea typeface="ＭＳ Ｐゴシック" charset="0"/>
                    <a:cs typeface="Calibri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/>
                    <a:ea typeface="ＭＳ Ｐゴシック" charset="0"/>
                    <a:cs typeface="Calibri"/>
                  </a:rPr>
                  <a:t>Total No in MW (M</a:t>
                </a:r>
                <a:r>
                  <a:rPr kumimoji="0" 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/>
                    <a:ea typeface="ＭＳ Ｐゴシック" charset="0"/>
                    <a:cs typeface="Calibri"/>
                  </a:rPr>
                  <a:t>V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/>
                    <a:ea typeface="ＭＳ Ｐゴシック" charset="0"/>
                    <a:cs typeface="Calibri"/>
                  </a:rPr>
                  <a:t> =0; r&lt;300 </a:t>
                </a:r>
                <a:r>
                  <a:rPr kumimoji="0" 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/>
                    <a:ea typeface="ＭＳ Ｐゴシック" charset="0"/>
                    <a:cs typeface="Calibri"/>
                  </a:rPr>
                  <a:t>kpc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/>
                    <a:ea typeface="ＭＳ Ｐゴシック" charset="0"/>
                    <a:cs typeface="Calibri"/>
                  </a:rPr>
                  <a:t>)</a:t>
                </a: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endParaRPr>
              </a:p>
            </p:txBody>
          </p:sp>
          <p:graphicFrame>
            <p:nvGraphicFramePr>
              <p:cNvPr id="4" name="Object 3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600265" y="2178317"/>
              <a:ext cx="1076325" cy="5238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75894" name="Equation" r:id="rId4" imgW="469900" imgH="228600" progId="Equation.3">
                      <p:embed/>
                    </p:oleObj>
                  </mc:Choice>
                  <mc:Fallback>
                    <p:oleObj name="Equation" r:id="rId4" imgW="469900" imgH="228600" progId="Equation.3">
                      <p:embed/>
                      <p:pic>
                        <p:nvPicPr>
                          <p:cNvPr id="4" name="Object 3"/>
                          <p:cNvPicPr/>
                          <p:nvPr/>
                        </p:nvPicPr>
                        <p:blipFill>
                          <a:blip r:embed="rId5"/>
                          <a:stretch>
                            <a:fillRect/>
                          </a:stretch>
                        </p:blipFill>
                        <p:spPr>
                          <a:xfrm>
                            <a:off x="5600265" y="2178317"/>
                            <a:ext cx="1076325" cy="5238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6" name="TextBox 15"/>
            <p:cNvSpPr txBox="1"/>
            <p:nvPr/>
          </p:nvSpPr>
          <p:spPr>
            <a:xfrm>
              <a:off x="6702823" y="2875582"/>
              <a:ext cx="2189657" cy="707886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rPr>
                <a:t>Cumulative satellite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rPr>
                <a:t>lum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rPr>
                <a:t>. fn.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EC6E8EF-628E-C94C-B63C-6CE78FC3AB3D}"/>
              </a:ext>
            </a:extLst>
          </p:cNvPr>
          <p:cNvGrpSpPr/>
          <p:nvPr/>
        </p:nvGrpSpPr>
        <p:grpSpPr>
          <a:xfrm>
            <a:off x="4427984" y="1052736"/>
            <a:ext cx="1998834" cy="369332"/>
            <a:chOff x="4427984" y="1052736"/>
            <a:chExt cx="1998834" cy="36933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0B6AD21-12B8-FB40-88BC-8A1E63E72F17}"/>
                </a:ext>
              </a:extLst>
            </p:cNvPr>
            <p:cNvSpPr txBox="1"/>
            <p:nvPr/>
          </p:nvSpPr>
          <p:spPr>
            <a:xfrm>
              <a:off x="4427984" y="1052736"/>
              <a:ext cx="846706" cy="369332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</a:t>
              </a:r>
              <a:r>
                <a:rPr kumimoji="0" 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  <a:r>
                <a:rPr kumimoji="0" 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o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D6CDCFB-BEA7-C44E-AE97-57C91432CA77}"/>
                </a:ext>
              </a:extLst>
            </p:cNvPr>
            <p:cNvSpPr txBox="1"/>
            <p:nvPr/>
          </p:nvSpPr>
          <p:spPr>
            <a:xfrm>
              <a:off x="5580111" y="1052736"/>
              <a:ext cx="846707" cy="369332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</a:t>
              </a:r>
              <a:r>
                <a:rPr kumimoji="0" 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  <a:r>
                <a:rPr kumimoji="0" 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o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CA5EE7F-02A7-F849-9AD1-6669D1823E38}"/>
              </a:ext>
            </a:extLst>
          </p:cNvPr>
          <p:cNvGrpSpPr/>
          <p:nvPr/>
        </p:nvGrpSpPr>
        <p:grpSpPr>
          <a:xfrm>
            <a:off x="-108520" y="1484784"/>
            <a:ext cx="4392488" cy="3135253"/>
            <a:chOff x="-108520" y="1484784"/>
            <a:chExt cx="4392488" cy="313525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144F83E-8C9F-614A-AF53-0C988D0A3555}"/>
                </a:ext>
              </a:extLst>
            </p:cNvPr>
            <p:cNvSpPr txBox="1"/>
            <p:nvPr/>
          </p:nvSpPr>
          <p:spPr>
            <a:xfrm>
              <a:off x="-108520" y="1484784"/>
              <a:ext cx="4176464" cy="1569660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 the highest-resolution hydro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galaxy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simulations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(Auriga, Apostle, Fire), the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star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particle mass is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~10</a:t>
              </a:r>
              <a:r>
                <a:rPr kumimoji="0" lang="en-US" sz="24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M</a:t>
              </a:r>
              <a:r>
                <a:rPr kumimoji="0" 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o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" name="Right Arrow 13">
              <a:extLst>
                <a:ext uri="{FF2B5EF4-FFF2-40B4-BE49-F238E27FC236}">
                  <a16:creationId xmlns:a16="http://schemas.microsoft.com/office/drawing/2014/main" id="{074A69AE-BA13-4743-8412-E48250C1DD3D}"/>
                </a:ext>
              </a:extLst>
            </p:cNvPr>
            <p:cNvSpPr/>
            <p:nvPr/>
          </p:nvSpPr>
          <p:spPr bwMode="auto">
            <a:xfrm>
              <a:off x="179512" y="3212976"/>
              <a:ext cx="648072" cy="36004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0B7B893-AC7C-D245-80B8-A9FA8DA7150C}"/>
                </a:ext>
              </a:extLst>
            </p:cNvPr>
            <p:cNvSpPr txBox="1"/>
            <p:nvPr/>
          </p:nvSpPr>
          <p:spPr>
            <a:xfrm>
              <a:off x="-108520" y="3789040"/>
              <a:ext cx="4392488" cy="830997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Can’t study ultra-faint satellites with current hydro  simulations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A98FD2C-3B65-4543-A0AD-0BE45660A061}"/>
              </a:ext>
            </a:extLst>
          </p:cNvPr>
          <p:cNvGrpSpPr/>
          <p:nvPr/>
        </p:nvGrpSpPr>
        <p:grpSpPr>
          <a:xfrm>
            <a:off x="-324544" y="4869160"/>
            <a:ext cx="4608512" cy="1263045"/>
            <a:chOff x="-324544" y="4869160"/>
            <a:chExt cx="4608512" cy="1263045"/>
          </a:xfrm>
        </p:grpSpPr>
        <p:sp>
          <p:nvSpPr>
            <p:cNvPr id="22" name="Right Arrow 21">
              <a:extLst>
                <a:ext uri="{FF2B5EF4-FFF2-40B4-BE49-F238E27FC236}">
                  <a16:creationId xmlns:a16="http://schemas.microsoft.com/office/drawing/2014/main" id="{72A3FC4F-9497-874B-89C2-E37532DD769B}"/>
                </a:ext>
              </a:extLst>
            </p:cNvPr>
            <p:cNvSpPr/>
            <p:nvPr/>
          </p:nvSpPr>
          <p:spPr bwMode="auto">
            <a:xfrm>
              <a:off x="107504" y="4869160"/>
              <a:ext cx="648072" cy="36004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0A96DEC-959E-5C4D-99FB-4810D830FA62}"/>
                </a:ext>
              </a:extLst>
            </p:cNvPr>
            <p:cNvSpPr txBox="1"/>
            <p:nvPr/>
          </p:nvSpPr>
          <p:spPr>
            <a:xfrm>
              <a:off x="-324544" y="5301208"/>
              <a:ext cx="4608512" cy="830997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But we can use semi-analytic modelling (GALFORM)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66373537"/>
      </p:ext>
    </p:extLst>
  </p:cSld>
  <p:clrMapOvr>
    <a:masterClrMapping/>
  </p:clrMapOvr>
  <p:transition>
    <p:zoom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3"/>
          <p:cNvSpPr txBox="1">
            <a:spLocks noChangeArrowheads="1"/>
          </p:cNvSpPr>
          <p:nvPr/>
        </p:nvSpPr>
        <p:spPr bwMode="auto">
          <a:xfrm>
            <a:off x="2043120" y="259243"/>
            <a:ext cx="7087075" cy="584776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lang="en-US" sz="3200" kern="0" dirty="0">
                <a:solidFill>
                  <a:srgbClr val="FF0000"/>
                </a:solidFill>
              </a:rPr>
              <a:t>The MW/M31 sat. luminosity function</a:t>
            </a:r>
          </a:p>
        </p:txBody>
      </p:sp>
      <p:pic>
        <p:nvPicPr>
          <p:cNvPr id="3" name="Picture 2" descr="diffLF_MW_MbinAll_90ptile_onlyData.pd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8301" y="1425184"/>
            <a:ext cx="6732905" cy="505333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707955" y="958887"/>
            <a:ext cx="5139147" cy="461665"/>
          </a:xfrm>
          <a:prstGeom prst="rect">
            <a:avLst/>
          </a:prstGeom>
          <a:noFill/>
          <a:ln w="31750">
            <a:solidFill>
              <a:srgbClr val="FF0000"/>
            </a:solidFill>
          </a:ln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  <a:latin typeface="Calibri"/>
                <a:cs typeface="Calibri"/>
              </a:rPr>
              <a:t>Differential satellite luminosity function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86887" y="1154576"/>
            <a:ext cx="2883963" cy="1938992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MW satellites (</a:t>
            </a:r>
            <a:r>
              <a:rPr lang="en-US" sz="2000" dirty="0">
                <a:solidFill>
                  <a:srgbClr val="008000"/>
                </a:solidFill>
              </a:rPr>
              <a:t>Newton+ </a:t>
            </a:r>
            <a:r>
              <a:rPr lang="uk-UA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18</a:t>
            </a:r>
            <a:r>
              <a:rPr lang="en-US" dirty="0">
                <a:solidFill>
                  <a:srgbClr val="000000"/>
                </a:solidFill>
              </a:rPr>
              <a:t>) plus M</a:t>
            </a:r>
            <a:r>
              <a:rPr lang="en-US" baseline="-25000" dirty="0">
                <a:solidFill>
                  <a:srgbClr val="000000"/>
                </a:solidFill>
              </a:rPr>
              <a:t>V</a:t>
            </a:r>
            <a:r>
              <a:rPr lang="en-US" dirty="0">
                <a:solidFill>
                  <a:srgbClr val="000000"/>
                </a:solidFill>
              </a:rPr>
              <a:t>&lt;-8 M31 satellites (</a:t>
            </a:r>
            <a:r>
              <a:rPr lang="en-US" sz="2000" dirty="0" err="1">
                <a:solidFill>
                  <a:srgbClr val="008000"/>
                </a:solidFill>
              </a:rPr>
              <a:t>Mcconnachie</a:t>
            </a:r>
            <a:r>
              <a:rPr lang="en-US" sz="2000" dirty="0">
                <a:solidFill>
                  <a:srgbClr val="008000"/>
                </a:solidFill>
              </a:rPr>
              <a:t> </a:t>
            </a:r>
            <a:r>
              <a:rPr lang="uk-UA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12</a:t>
            </a:r>
            <a:r>
              <a:rPr lang="en-US" dirty="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3686" y="6257166"/>
            <a:ext cx="2864812" cy="400110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Bose, </a:t>
            </a:r>
            <a:r>
              <a:rPr lang="en-US" sz="2000" dirty="0" err="1">
                <a:solidFill>
                  <a:srgbClr val="008000"/>
                </a:solidFill>
              </a:rPr>
              <a:t>Deason</a:t>
            </a:r>
            <a:r>
              <a:rPr lang="en-US" sz="2000" dirty="0">
                <a:solidFill>
                  <a:srgbClr val="008000"/>
                </a:solidFill>
              </a:rPr>
              <a:t>, CSF ‘18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3012316" y="4858750"/>
            <a:ext cx="3100911" cy="664571"/>
          </a:xfrm>
          <a:prstGeom prst="round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87338"/>
      </p:ext>
    </p:extLst>
  </p:cSld>
  <p:clrMapOvr>
    <a:masterClrMapping/>
  </p:clrMapOvr>
  <p:transition>
    <p:zoom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>
            <a:alpha val="4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13"/>
          <p:cNvSpPr txBox="1">
            <a:spLocks noChangeArrowheads="1"/>
          </p:cNvSpPr>
          <p:nvPr/>
        </p:nvSpPr>
        <p:spPr bwMode="auto">
          <a:xfrm>
            <a:off x="2139807" y="279783"/>
            <a:ext cx="6845344" cy="584776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lang="en-US" sz="3200" kern="0" dirty="0">
                <a:solidFill>
                  <a:srgbClr val="FF0000"/>
                </a:solidFill>
              </a:rPr>
              <a:t>Two populations of galactic satellites</a:t>
            </a:r>
          </a:p>
        </p:txBody>
      </p:sp>
      <p:pic>
        <p:nvPicPr>
          <p:cNvPr id="8" name="Picture 7" descr="MW_M31_Combined_Final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578" r="49762"/>
          <a:stretch/>
        </p:blipFill>
        <p:spPr>
          <a:xfrm>
            <a:off x="3547851" y="1035996"/>
            <a:ext cx="5701412" cy="5835809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233686" y="6257166"/>
            <a:ext cx="2864812" cy="400110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Bose, </a:t>
            </a:r>
            <a:r>
              <a:rPr lang="en-US" sz="2000" dirty="0" err="1">
                <a:solidFill>
                  <a:srgbClr val="008000"/>
                </a:solidFill>
              </a:rPr>
              <a:t>Deason</a:t>
            </a:r>
            <a:r>
              <a:rPr lang="en-US" sz="2000" dirty="0">
                <a:solidFill>
                  <a:srgbClr val="008000"/>
                </a:solidFill>
              </a:rPr>
              <a:t>, CSF ‘19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-256875" y="1350868"/>
            <a:ext cx="3210758" cy="4837012"/>
            <a:chOff x="-256875" y="1350868"/>
            <a:chExt cx="3210758" cy="4837012"/>
          </a:xfrm>
        </p:grpSpPr>
        <p:grpSp>
          <p:nvGrpSpPr>
            <p:cNvPr id="12" name="Group 11"/>
            <p:cNvGrpSpPr/>
            <p:nvPr/>
          </p:nvGrpSpPr>
          <p:grpSpPr>
            <a:xfrm>
              <a:off x="-256875" y="1350868"/>
              <a:ext cx="3086140" cy="4122588"/>
              <a:chOff x="-256875" y="1350868"/>
              <a:chExt cx="3086140" cy="4122588"/>
            </a:xfrm>
          </p:grpSpPr>
          <p:sp>
            <p:nvSpPr>
              <p:cNvPr id="9" name="TextBox 8"/>
              <p:cNvSpPr txBox="1"/>
              <p:nvPr/>
            </p:nvSpPr>
            <p:spPr>
              <a:xfrm>
                <a:off x="-256875" y="1350868"/>
                <a:ext cx="3086140" cy="1569660"/>
              </a:xfrm>
              <a:prstGeom prst="rect">
                <a:avLst/>
              </a:prstGeom>
              <a:noFill/>
            </p:spPr>
            <p:txBody>
              <a:bodyPr wrap="square" rtlCol="0" anchor="ctr" anchorCtr="1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000000"/>
                    </a:solidFill>
                  </a:rPr>
                  <a:t>Fit 3 models and compare using </a:t>
                </a:r>
                <a:r>
                  <a:rPr lang="en-US" dirty="0" err="1">
                    <a:solidFill>
                      <a:srgbClr val="FF0000"/>
                    </a:solidFill>
                  </a:rPr>
                  <a:t>Akaike</a:t>
                </a:r>
                <a:r>
                  <a:rPr lang="en-US" dirty="0">
                    <a:solidFill>
                      <a:srgbClr val="FF0000"/>
                    </a:solidFill>
                  </a:rPr>
                  <a:t> Information Criterion </a:t>
                </a:r>
                <a:r>
                  <a:rPr lang="en-US" dirty="0">
                    <a:solidFill>
                      <a:srgbClr val="000000"/>
                    </a:solidFill>
                  </a:rPr>
                  <a:t>(AIC)</a:t>
                </a: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0" y="3349798"/>
                <a:ext cx="2545739" cy="2123658"/>
              </a:xfrm>
              <a:prstGeom prst="rect">
                <a:avLst/>
              </a:prstGeom>
              <a:noFill/>
            </p:spPr>
            <p:txBody>
              <a:bodyPr wrap="none" rtlCol="0" anchor="ctr" anchorCtr="1">
                <a:spAutoFit/>
              </a:bodyPr>
              <a:lstStyle/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0000FF"/>
                    </a:solidFill>
                  </a:rPr>
                  <a:t>Model                     </a:t>
                </a:r>
              </a:p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000000"/>
                    </a:solidFill>
                  </a:rPr>
                  <a:t>Power law       </a:t>
                </a:r>
                <a:endParaRPr lang="en-US" dirty="0">
                  <a:solidFill>
                    <a:srgbClr val="FF0000"/>
                  </a:solidFill>
                </a:endParaRPr>
              </a:p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000000"/>
                    </a:solidFill>
                  </a:rPr>
                  <a:t>Double Gaussian  </a:t>
                </a:r>
                <a:endParaRPr lang="en-US" dirty="0">
                  <a:solidFill>
                    <a:srgbClr val="FF0000"/>
                  </a:solidFill>
                </a:endParaRPr>
              </a:p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000000"/>
                    </a:solidFill>
                  </a:rPr>
                  <a:t>Constrained DG</a:t>
                </a:r>
                <a:r>
                  <a:rPr lang="en-US" baseline="30000" dirty="0">
                    <a:solidFill>
                      <a:srgbClr val="000000"/>
                    </a:solidFill>
                  </a:rPr>
                  <a:t>*</a:t>
                </a:r>
                <a:r>
                  <a:rPr lang="en-US" dirty="0">
                    <a:solidFill>
                      <a:srgbClr val="000000"/>
                    </a:solidFill>
                  </a:rPr>
                  <a:t> </a:t>
                </a:r>
                <a:endParaRPr lang="en-US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13" name="TextBox 12"/>
            <p:cNvSpPr txBox="1"/>
            <p:nvPr/>
          </p:nvSpPr>
          <p:spPr>
            <a:xfrm>
              <a:off x="129815" y="5787770"/>
              <a:ext cx="2824068" cy="400110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baseline="30000" dirty="0">
                  <a:solidFill>
                    <a:srgbClr val="0000FF"/>
                  </a:solidFill>
                </a:rPr>
                <a:t>*</a:t>
              </a:r>
              <a:r>
                <a:rPr lang="en-US" sz="2000" dirty="0">
                  <a:solidFill>
                    <a:srgbClr val="0000FF"/>
                  </a:solidFill>
                </a:rPr>
                <a:t>Assumes </a:t>
              </a:r>
              <a:r>
                <a:rPr lang="en-US" sz="2000" dirty="0" err="1">
                  <a:solidFill>
                    <a:srgbClr val="0000FF"/>
                  </a:solidFill>
                </a:rPr>
                <a:t>V</a:t>
              </a:r>
              <a:r>
                <a:rPr lang="en-US" sz="2000" baseline="-25000" dirty="0" err="1">
                  <a:solidFill>
                    <a:srgbClr val="0000FF"/>
                  </a:solidFill>
                </a:rPr>
                <a:t>cut</a:t>
              </a:r>
              <a:r>
                <a:rPr lang="en-US" sz="2000" dirty="0">
                  <a:solidFill>
                    <a:srgbClr val="0000FF"/>
                  </a:solidFill>
                </a:rPr>
                <a:t>=30 km/s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2747717" y="3377949"/>
            <a:ext cx="886180" cy="2123658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 algn="l"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 AIC</a:t>
            </a:r>
          </a:p>
          <a:p>
            <a:pPr algn="l"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-1.5</a:t>
            </a:r>
          </a:p>
          <a:p>
            <a:pPr algn="l"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-8.8</a:t>
            </a:r>
          </a:p>
          <a:p>
            <a:pPr algn="l"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-13.0</a:t>
            </a:r>
          </a:p>
        </p:txBody>
      </p:sp>
    </p:spTree>
    <p:extLst>
      <p:ext uri="{BB962C8B-B14F-4D97-AF65-F5344CB8AC3E}">
        <p14:creationId xmlns:p14="http://schemas.microsoft.com/office/powerpoint/2010/main" val="1532877802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4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diffLF_MW_MbinAll_90ptile_Both.pd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8301" y="1425600"/>
            <a:ext cx="6732905" cy="505333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33686" y="6257166"/>
            <a:ext cx="2864812" cy="400110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Bose, </a:t>
            </a:r>
            <a:r>
              <a:rPr lang="en-US" sz="2000" dirty="0" err="1">
                <a:solidFill>
                  <a:srgbClr val="008000"/>
                </a:solidFill>
              </a:rPr>
              <a:t>Deason</a:t>
            </a:r>
            <a:r>
              <a:rPr lang="en-US" sz="2000" dirty="0">
                <a:solidFill>
                  <a:srgbClr val="008000"/>
                </a:solidFill>
              </a:rPr>
              <a:t>, CSF ‘18</a:t>
            </a:r>
          </a:p>
        </p:txBody>
      </p:sp>
      <p:sp>
        <p:nvSpPr>
          <p:cNvPr id="4" name="TextBox 13"/>
          <p:cNvSpPr txBox="1">
            <a:spLocks noChangeArrowheads="1"/>
          </p:cNvSpPr>
          <p:nvPr/>
        </p:nvSpPr>
        <p:spPr bwMode="auto">
          <a:xfrm>
            <a:off x="1979712" y="188640"/>
            <a:ext cx="7175362" cy="584775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lang="en-US" sz="3200" kern="0" dirty="0">
                <a:solidFill>
                  <a:srgbClr val="FF0000"/>
                </a:solidFill>
              </a:rPr>
              <a:t>Theory </a:t>
            </a:r>
            <a:r>
              <a:rPr lang="en-US" sz="3200" i="1" kern="0" dirty="0">
                <a:solidFill>
                  <a:srgbClr val="FF0000"/>
                </a:solidFill>
              </a:rPr>
              <a:t>vs</a:t>
            </a:r>
            <a:r>
              <a:rPr lang="en-US" sz="3200" kern="0" dirty="0">
                <a:solidFill>
                  <a:srgbClr val="FF0000"/>
                </a:solidFill>
              </a:rPr>
              <a:t> data: test of CDM prediction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2987824" y="2924944"/>
            <a:ext cx="4654056" cy="1535939"/>
            <a:chOff x="2987824" y="2924944"/>
            <a:chExt cx="4654056" cy="1535939"/>
          </a:xfrm>
        </p:grpSpPr>
        <p:sp>
          <p:nvSpPr>
            <p:cNvPr id="5" name="TextBox 4"/>
            <p:cNvSpPr txBox="1"/>
            <p:nvPr/>
          </p:nvSpPr>
          <p:spPr>
            <a:xfrm>
              <a:off x="2987824" y="3752997"/>
              <a:ext cx="1555516" cy="707886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(</a:t>
              </a:r>
              <a:r>
                <a:rPr lang="en-US" sz="2000" dirty="0" err="1">
                  <a:solidFill>
                    <a:srgbClr val="0000FF"/>
                  </a:solidFill>
                </a:rPr>
                <a:t>i</a:t>
              </a:r>
              <a:r>
                <a:rPr lang="en-US" sz="2000" dirty="0">
                  <a:solidFill>
                    <a:srgbClr val="0000FF"/>
                  </a:solidFill>
                </a:rPr>
                <a:t>) Formed before </a:t>
              </a:r>
              <a:r>
                <a:rPr lang="en-US" sz="2000" dirty="0" err="1">
                  <a:solidFill>
                    <a:srgbClr val="0000FF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FF"/>
                  </a:solidFill>
                </a:rPr>
                <a:t>reion</a:t>
              </a:r>
              <a:endParaRPr lang="en-US" sz="2000" dirty="0">
                <a:solidFill>
                  <a:srgbClr val="0000FF"/>
                </a:solidFill>
              </a:endParaRPr>
            </a:p>
          </p:txBody>
        </p:sp>
        <p:cxnSp>
          <p:nvCxnSpPr>
            <p:cNvPr id="6" name="Curved Connector 5"/>
            <p:cNvCxnSpPr/>
            <p:nvPr/>
          </p:nvCxnSpPr>
          <p:spPr bwMode="auto">
            <a:xfrm rot="5400000" flipH="1" flipV="1">
              <a:off x="3482154" y="3275258"/>
              <a:ext cx="566035" cy="317512"/>
            </a:xfrm>
            <a:prstGeom prst="curvedConnector3">
              <a:avLst/>
            </a:prstGeom>
            <a:solidFill>
              <a:schemeClr val="accent1"/>
            </a:solidFill>
            <a:ln w="95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7" name="TextBox 6"/>
            <p:cNvSpPr txBox="1"/>
            <p:nvPr/>
          </p:nvSpPr>
          <p:spPr>
            <a:xfrm>
              <a:off x="6124613" y="2924944"/>
              <a:ext cx="1517267" cy="707886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(ii) Formed after </a:t>
              </a:r>
              <a:r>
                <a:rPr lang="en-US" sz="2000" dirty="0" err="1">
                  <a:solidFill>
                    <a:srgbClr val="0000FF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FF"/>
                  </a:solidFill>
                </a:rPr>
                <a:t>reion</a:t>
              </a:r>
              <a:endParaRPr lang="en-US" sz="2000" dirty="0">
                <a:solidFill>
                  <a:srgbClr val="0000FF"/>
                </a:solidFill>
              </a:endParaRPr>
            </a:p>
          </p:txBody>
        </p:sp>
        <p:cxnSp>
          <p:nvCxnSpPr>
            <p:cNvPr id="8" name="Curved Connector 7"/>
            <p:cNvCxnSpPr/>
            <p:nvPr/>
          </p:nvCxnSpPr>
          <p:spPr bwMode="auto">
            <a:xfrm rot="5400000">
              <a:off x="6757472" y="3779711"/>
              <a:ext cx="469932" cy="344575"/>
            </a:xfrm>
            <a:prstGeom prst="curvedConnector3">
              <a:avLst/>
            </a:prstGeom>
            <a:solidFill>
              <a:schemeClr val="accent1"/>
            </a:solidFill>
            <a:ln w="95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19305767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376696" y="2564904"/>
            <a:ext cx="6939720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buClr>
                <a:srgbClr val="FF0000"/>
              </a:buClr>
              <a:buNone/>
            </a:pPr>
            <a:endParaRPr lang="en-US" dirty="0"/>
          </a:p>
          <a:p>
            <a:pPr algn="l">
              <a:buClr>
                <a:srgbClr val="FF0000"/>
              </a:buClr>
            </a:pPr>
            <a:r>
              <a:rPr lang="en-US" dirty="0"/>
              <a:t> Self-interacting dark matter (SIDM) </a:t>
            </a:r>
          </a:p>
          <a:p>
            <a:pPr algn="l">
              <a:buClr>
                <a:srgbClr val="FF0000"/>
              </a:buClr>
            </a:pPr>
            <a:r>
              <a:rPr lang="en-US" dirty="0"/>
              <a:t> </a:t>
            </a:r>
            <a:r>
              <a:rPr lang="en-US" dirty="0" err="1"/>
              <a:t>Axion</a:t>
            </a:r>
            <a:r>
              <a:rPr lang="en-US" dirty="0"/>
              <a:t>-like particles (ALPS) </a:t>
            </a:r>
          </a:p>
          <a:p>
            <a:pPr algn="l">
              <a:buClr>
                <a:srgbClr val="FF0000"/>
              </a:buClr>
            </a:pPr>
            <a:r>
              <a:rPr lang="en-US" dirty="0"/>
              <a:t> “Fuzzy” dark matter (</a:t>
            </a:r>
            <a:r>
              <a:rPr lang="en-US" dirty="0" err="1"/>
              <a:t>e.g</a:t>
            </a:r>
            <a:r>
              <a:rPr lang="en-US" dirty="0"/>
              <a:t> extremely light bosons)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95536" y="1949931"/>
            <a:ext cx="84969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000090"/>
                </a:solidFill>
              </a:rPr>
              <a:t>Postulated largely to solve the perceived “small-scale crisis” of CDM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CD65C553-D21C-DA47-A98E-67F4C5C86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5871" y="241300"/>
            <a:ext cx="6408554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Other dark matter particle candidates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3FD2B6F-401A-7B42-8009-A96F7B6D6E0E}"/>
              </a:ext>
            </a:extLst>
          </p:cNvPr>
          <p:cNvSpPr txBox="1"/>
          <p:nvPr/>
        </p:nvSpPr>
        <p:spPr>
          <a:xfrm>
            <a:off x="435606" y="5487615"/>
            <a:ext cx="7952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0070C0"/>
                </a:solidFill>
              </a:rPr>
              <a:t>An exception: </a:t>
            </a:r>
            <a:r>
              <a:rPr lang="en-US" dirty="0"/>
              <a:t>warm dark matter </a:t>
            </a:r>
            <a:r>
              <a:rPr lang="en-US" dirty="0">
                <a:solidFill>
                  <a:srgbClr val="0070C0"/>
                </a:solidFill>
              </a:rPr>
              <a:t>(WDM; sterile neutrinos)</a:t>
            </a:r>
          </a:p>
        </p:txBody>
      </p:sp>
    </p:spTree>
    <p:extLst>
      <p:ext uri="{BB962C8B-B14F-4D97-AF65-F5344CB8AC3E}">
        <p14:creationId xmlns:p14="http://schemas.microsoft.com/office/powerpoint/2010/main" val="383701971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28"/>
          <p:cNvSpPr>
            <a:spLocks noChangeArrowheads="1"/>
          </p:cNvSpPr>
          <p:nvPr/>
        </p:nvSpPr>
        <p:spPr bwMode="auto">
          <a:xfrm>
            <a:off x="5842000" y="6529388"/>
            <a:ext cx="3302000" cy="328612"/>
          </a:xfrm>
          <a:prstGeom prst="rect">
            <a:avLst/>
          </a:prstGeom>
          <a:solidFill>
            <a:srgbClr val="C8F6FE"/>
          </a:solidFill>
          <a:ln w="38100">
            <a:solidFill>
              <a:srgbClr val="C5F5FE"/>
            </a:solidFill>
            <a:round/>
            <a:headEnd/>
            <a:tailEnd/>
          </a:ln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2162" name="Rectangle 2"/>
          <p:cNvSpPr>
            <a:spLocks noChangeArrowheads="1"/>
          </p:cNvSpPr>
          <p:nvPr/>
        </p:nvSpPr>
        <p:spPr bwMode="auto">
          <a:xfrm>
            <a:off x="2106613" y="188913"/>
            <a:ext cx="6886575" cy="646112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FF0000"/>
                </a:solidFill>
              </a:rPr>
              <a:t>The dark matter power spectrum</a:t>
            </a:r>
          </a:p>
        </p:txBody>
      </p:sp>
      <p:grpSp>
        <p:nvGrpSpPr>
          <p:cNvPr id="92164" name="Group 31"/>
          <p:cNvGrpSpPr>
            <a:grpSpLocks/>
          </p:cNvGrpSpPr>
          <p:nvPr/>
        </p:nvGrpSpPr>
        <p:grpSpPr bwMode="auto">
          <a:xfrm>
            <a:off x="2568575" y="1381125"/>
            <a:ext cx="6843713" cy="5232400"/>
            <a:chOff x="3346823" y="1425306"/>
            <a:chExt cx="6081059" cy="4620688"/>
          </a:xfrm>
        </p:grpSpPr>
        <p:pic>
          <p:nvPicPr>
            <p:cNvPr id="92180" name="Picture 9" descr="Power_Spectra_2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27"/>
            <a:stretch>
              <a:fillRect/>
            </a:stretch>
          </p:blipFill>
          <p:spPr bwMode="auto">
            <a:xfrm>
              <a:off x="3684114" y="1532729"/>
              <a:ext cx="5487796" cy="4513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181" name="Rectangle 5"/>
            <p:cNvSpPr>
              <a:spLocks noChangeArrowheads="1"/>
            </p:cNvSpPr>
            <p:nvPr/>
          </p:nvSpPr>
          <p:spPr bwMode="auto">
            <a:xfrm>
              <a:off x="3684114" y="3045951"/>
              <a:ext cx="231219" cy="1209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182" name="Rectangle 6"/>
            <p:cNvSpPr>
              <a:spLocks noChangeArrowheads="1"/>
            </p:cNvSpPr>
            <p:nvPr/>
          </p:nvSpPr>
          <p:spPr bwMode="auto">
            <a:xfrm>
              <a:off x="5947666" y="5680400"/>
              <a:ext cx="1285875" cy="2743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183" name="Rectangle 7"/>
            <p:cNvSpPr>
              <a:spLocks noChangeArrowheads="1"/>
            </p:cNvSpPr>
            <p:nvPr/>
          </p:nvSpPr>
          <p:spPr bwMode="auto">
            <a:xfrm>
              <a:off x="3346823" y="1425306"/>
              <a:ext cx="6081059" cy="353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Aft>
                  <a:spcPts val="7200"/>
                </a:spcAft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00"/>
                  </a:solidFill>
                </a:rPr>
                <a:t>The linear power spectrum (</a:t>
              </a:r>
              <a:r>
                <a:rPr lang="ja-JP" altLang="en-US" sz="2000">
                  <a:solidFill>
                    <a:srgbClr val="0000FF"/>
                  </a:solidFill>
                </a:rPr>
                <a:t>“</a:t>
              </a:r>
              <a:r>
                <a:rPr lang="en-US" altLang="ja-JP" sz="2000">
                  <a:solidFill>
                    <a:srgbClr val="0000FF"/>
                  </a:solidFill>
                </a:rPr>
                <a:t>power per octave</a:t>
              </a:r>
              <a:r>
                <a:rPr lang="ja-JP" altLang="en-US" sz="2000">
                  <a:solidFill>
                    <a:srgbClr val="0000FF"/>
                  </a:solidFill>
                </a:rPr>
                <a:t>”</a:t>
              </a:r>
              <a:r>
                <a:rPr lang="en-US" altLang="ja-JP" sz="2000">
                  <a:solidFill>
                    <a:srgbClr val="0000FF"/>
                  </a:solidFill>
                </a:rPr>
                <a:t> </a:t>
              </a:r>
              <a:r>
                <a:rPr lang="en-US" altLang="ja-JP" sz="2000">
                  <a:solidFill>
                    <a:srgbClr val="000000"/>
                  </a:solidFill>
                </a:rPr>
                <a:t>)</a:t>
              </a:r>
              <a:endParaRPr lang="en-US" sz="2000">
                <a:solidFill>
                  <a:srgbClr val="000000"/>
                </a:solidFill>
              </a:endParaRPr>
            </a:p>
          </p:txBody>
        </p:sp>
        <p:sp>
          <p:nvSpPr>
            <p:cNvPr id="92184" name="TextBox 11"/>
            <p:cNvSpPr txBox="1">
              <a:spLocks noChangeArrowheads="1"/>
            </p:cNvSpPr>
            <p:nvPr/>
          </p:nvSpPr>
          <p:spPr bwMode="auto">
            <a:xfrm>
              <a:off x="7771584" y="3377535"/>
              <a:ext cx="824414" cy="353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FF0000"/>
                  </a:solidFill>
                </a:rPr>
                <a:t>warm </a:t>
              </a:r>
            </a:p>
          </p:txBody>
        </p:sp>
        <p:sp>
          <p:nvSpPr>
            <p:cNvPr id="92185" name="TextBox 12"/>
            <p:cNvSpPr txBox="1">
              <a:spLocks noChangeArrowheads="1"/>
            </p:cNvSpPr>
            <p:nvPr/>
          </p:nvSpPr>
          <p:spPr bwMode="auto">
            <a:xfrm>
              <a:off x="8078378" y="1936720"/>
              <a:ext cx="655172" cy="353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00"/>
                  </a:solidFill>
                </a:rPr>
                <a:t>cold</a:t>
              </a:r>
            </a:p>
          </p:txBody>
        </p:sp>
        <p:sp>
          <p:nvSpPr>
            <p:cNvPr id="92186" name="Text Box 9"/>
            <p:cNvSpPr txBox="1">
              <a:spLocks noChangeArrowheads="1"/>
            </p:cNvSpPr>
            <p:nvPr/>
          </p:nvSpPr>
          <p:spPr bwMode="auto">
            <a:xfrm rot="-3532234">
              <a:off x="4316713" y="4254290"/>
              <a:ext cx="953399" cy="328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GB" sz="1800" b="1">
                  <a:solidFill>
                    <a:srgbClr val="0000FF"/>
                  </a:solidFill>
                </a:rPr>
                <a:t>n≈1</a:t>
              </a:r>
            </a:p>
          </p:txBody>
        </p:sp>
        <p:sp>
          <p:nvSpPr>
            <p:cNvPr id="92187" name="Rectangle 14"/>
            <p:cNvSpPr>
              <a:spLocks noChangeArrowheads="1"/>
            </p:cNvSpPr>
            <p:nvPr/>
          </p:nvSpPr>
          <p:spPr bwMode="auto">
            <a:xfrm>
              <a:off x="6790561" y="3117456"/>
              <a:ext cx="962104" cy="6250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3333CC"/>
                  </a:solidFill>
                </a:rPr>
                <a:t>dwarf gals</a:t>
              </a:r>
            </a:p>
          </p:txBody>
        </p:sp>
        <p:sp>
          <p:nvSpPr>
            <p:cNvPr id="92188" name="Line 17"/>
            <p:cNvSpPr>
              <a:spLocks noChangeShapeType="1"/>
            </p:cNvSpPr>
            <p:nvPr/>
          </p:nvSpPr>
          <p:spPr bwMode="auto">
            <a:xfrm rot="21540000" flipV="1">
              <a:off x="7206223" y="2271244"/>
              <a:ext cx="13254" cy="61567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4" name="Text Box 7"/>
          <p:cNvSpPr txBox="1">
            <a:spLocks noChangeArrowheads="1"/>
          </p:cNvSpPr>
          <p:nvPr/>
        </p:nvSpPr>
        <p:spPr bwMode="auto">
          <a:xfrm>
            <a:off x="2217738" y="1441450"/>
            <a:ext cx="908050" cy="376238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sz="1800" dirty="0">
                <a:solidFill>
                  <a:srgbClr val="3333CC"/>
                </a:solidFill>
              </a:rPr>
              <a:t>k</a:t>
            </a:r>
            <a:r>
              <a:rPr lang="en-US" sz="1800" baseline="30000" dirty="0">
                <a:solidFill>
                  <a:srgbClr val="3333CC"/>
                </a:solidFill>
              </a:rPr>
              <a:t>3</a:t>
            </a:r>
            <a:r>
              <a:rPr lang="en-GB" sz="1800" dirty="0">
                <a:solidFill>
                  <a:srgbClr val="3333CC"/>
                </a:solidFill>
              </a:rPr>
              <a:t> </a:t>
            </a:r>
            <a:r>
              <a:rPr lang="en-GB" sz="1800" dirty="0" err="1">
                <a:solidFill>
                  <a:srgbClr val="3333CC"/>
                </a:solidFill>
              </a:rPr>
              <a:t>P(k</a:t>
            </a:r>
            <a:r>
              <a:rPr lang="en-GB" sz="1800" dirty="0">
                <a:solidFill>
                  <a:srgbClr val="3333CC"/>
                </a:solidFill>
              </a:rPr>
              <a:t>)</a:t>
            </a:r>
          </a:p>
        </p:txBody>
      </p:sp>
      <p:cxnSp>
        <p:nvCxnSpPr>
          <p:cNvPr id="92169" name="Straight Connector 25"/>
          <p:cNvCxnSpPr>
            <a:cxnSpLocks noChangeShapeType="1"/>
          </p:cNvCxnSpPr>
          <p:nvPr/>
        </p:nvCxnSpPr>
        <p:spPr bwMode="auto">
          <a:xfrm rot="5400000" flipH="1" flipV="1">
            <a:off x="4843462" y="1373188"/>
            <a:ext cx="2259013" cy="1227138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92170" name="Text Box 4"/>
          <p:cNvSpPr txBox="1">
            <a:spLocks noChangeArrowheads="1"/>
          </p:cNvSpPr>
          <p:nvPr/>
        </p:nvSpPr>
        <p:spPr bwMode="auto">
          <a:xfrm>
            <a:off x="3275013" y="6215063"/>
            <a:ext cx="177165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GB" sz="1600" b="1">
                <a:solidFill>
                  <a:srgbClr val="009900"/>
                </a:solidFill>
              </a:rPr>
              <a:t>Large scales</a:t>
            </a:r>
          </a:p>
        </p:txBody>
      </p:sp>
      <p:sp>
        <p:nvSpPr>
          <p:cNvPr id="92171" name="Text Box 4"/>
          <p:cNvSpPr txBox="1">
            <a:spLocks noChangeArrowheads="1"/>
          </p:cNvSpPr>
          <p:nvPr/>
        </p:nvSpPr>
        <p:spPr bwMode="auto">
          <a:xfrm>
            <a:off x="7372350" y="6154738"/>
            <a:ext cx="177165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GB" sz="1600" b="1">
                <a:solidFill>
                  <a:srgbClr val="009900"/>
                </a:solidFill>
              </a:rPr>
              <a:t>small scales</a:t>
            </a:r>
          </a:p>
        </p:txBody>
      </p:sp>
      <p:sp>
        <p:nvSpPr>
          <p:cNvPr id="92172" name="Rectangle 6"/>
          <p:cNvSpPr>
            <a:spLocks noChangeArrowheads="1"/>
          </p:cNvSpPr>
          <p:nvPr/>
        </p:nvSpPr>
        <p:spPr bwMode="auto">
          <a:xfrm rot="-5400000">
            <a:off x="2282825" y="3481388"/>
            <a:ext cx="2987675" cy="3841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GB" sz="1800" b="1">
                <a:solidFill>
                  <a:srgbClr val="009A00"/>
                </a:solidFill>
              </a:rPr>
              <a:t>Fluctuation amplitude</a:t>
            </a:r>
          </a:p>
        </p:txBody>
      </p:sp>
      <p:sp>
        <p:nvSpPr>
          <p:cNvPr id="92173" name="TextBox 4"/>
          <p:cNvSpPr txBox="1">
            <a:spLocks noChangeArrowheads="1"/>
          </p:cNvSpPr>
          <p:nvPr/>
        </p:nvSpPr>
        <p:spPr bwMode="auto">
          <a:xfrm>
            <a:off x="5516563" y="6069013"/>
            <a:ext cx="18938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0000"/>
                </a:solidFill>
              </a:rPr>
              <a:t>Log k [h Mpc</a:t>
            </a:r>
            <a:r>
              <a:rPr lang="en-US" sz="2000" baseline="30000">
                <a:solidFill>
                  <a:srgbClr val="000000"/>
                </a:solidFill>
              </a:rPr>
              <a:t>-1</a:t>
            </a:r>
            <a:r>
              <a:rPr lang="en-US" sz="200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92174" name="TextBox 3"/>
          <p:cNvSpPr txBox="1">
            <a:spLocks noChangeArrowheads="1"/>
          </p:cNvSpPr>
          <p:nvPr/>
        </p:nvSpPr>
        <p:spPr bwMode="auto">
          <a:xfrm rot="-5400000">
            <a:off x="2382838" y="3595688"/>
            <a:ext cx="14351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0000"/>
                </a:solidFill>
              </a:rPr>
              <a:t>Log k</a:t>
            </a:r>
            <a:r>
              <a:rPr lang="en-US" sz="2000" baseline="30000">
                <a:solidFill>
                  <a:srgbClr val="000000"/>
                </a:solidFill>
              </a:rPr>
              <a:t>3</a:t>
            </a:r>
            <a:r>
              <a:rPr lang="en-US" sz="2000">
                <a:solidFill>
                  <a:srgbClr val="000000"/>
                </a:solidFill>
              </a:rPr>
              <a:t>P(k)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75673C3-1BA8-1A4A-A509-7BE6AFC6A39B}"/>
              </a:ext>
            </a:extLst>
          </p:cNvPr>
          <p:cNvGrpSpPr/>
          <p:nvPr/>
        </p:nvGrpSpPr>
        <p:grpSpPr>
          <a:xfrm>
            <a:off x="-70719" y="1988840"/>
            <a:ext cx="3130551" cy="3943515"/>
            <a:chOff x="-109322" y="1988840"/>
            <a:chExt cx="3130551" cy="3943515"/>
          </a:xfrm>
        </p:grpSpPr>
        <p:sp>
          <p:nvSpPr>
            <p:cNvPr id="92163" name="TextBox 14"/>
            <p:cNvSpPr txBox="1">
              <a:spLocks noChangeArrowheads="1"/>
            </p:cNvSpPr>
            <p:nvPr/>
          </p:nvSpPr>
          <p:spPr bwMode="auto">
            <a:xfrm>
              <a:off x="-109322" y="1988840"/>
              <a:ext cx="3130551" cy="3943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lnSpc>
                  <a:spcPts val="3075"/>
                </a:lnSpc>
                <a:spcAft>
                  <a:spcPts val="600"/>
                </a:spcAft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FF"/>
                  </a:solidFill>
                  <a:cs typeface="Symbol" charset="0"/>
                </a:rPr>
                <a:t>  Free streaming </a:t>
              </a:r>
              <a:r>
                <a:rPr lang="en-US" dirty="0">
                  <a:solidFill>
                    <a:srgbClr val="FF0000"/>
                  </a:solidFill>
                  <a:cs typeface="Symbol" charset="0"/>
                  <a:sym typeface="Wingdings" charset="0"/>
                </a:rPr>
                <a:t></a:t>
              </a:r>
              <a:endParaRPr lang="en-US" dirty="0">
                <a:solidFill>
                  <a:srgbClr val="FF0000"/>
                </a:solidFill>
                <a:cs typeface="Symbol" charset="0"/>
              </a:endParaRPr>
            </a:p>
            <a:p>
              <a:pPr algn="l">
                <a:lnSpc>
                  <a:spcPts val="3075"/>
                </a:lnSpc>
                <a:spcAft>
                  <a:spcPts val="600"/>
                </a:spcAft>
                <a:buClr>
                  <a:srgbClr val="000000"/>
                </a:buClr>
                <a:buFont typeface="Symbol" charset="0"/>
                <a:buChar char=" "/>
              </a:pPr>
              <a:r>
                <a:rPr lang="en-US" dirty="0">
                  <a:solidFill>
                    <a:srgbClr val="000000"/>
                  </a:solidFill>
                  <a:latin typeface="Symbol" charset="0"/>
                  <a:cs typeface="Symbol" charset="0"/>
                </a:rPr>
                <a:t>     </a:t>
              </a:r>
              <a:r>
                <a:rPr lang="en-US" dirty="0" err="1">
                  <a:solidFill>
                    <a:srgbClr val="000000"/>
                  </a:solidFill>
                  <a:latin typeface="Symbol" charset="0"/>
                  <a:cs typeface="Symbol" charset="0"/>
                </a:rPr>
                <a:t>l</a:t>
              </a:r>
              <a:r>
                <a:rPr lang="en-US" baseline="-25000" dirty="0" err="1">
                  <a:solidFill>
                    <a:srgbClr val="000000"/>
                  </a:solidFill>
                  <a:cs typeface="Arial" charset="0"/>
                </a:rPr>
                <a:t>cut</a:t>
              </a:r>
              <a:r>
                <a:rPr lang="en-US" baseline="-25000" dirty="0">
                  <a:solidFill>
                    <a:srgbClr val="000000"/>
                  </a:solidFill>
                  <a:cs typeface="Arial" charset="0"/>
                </a:rPr>
                <a:t>  </a:t>
              </a:r>
              <a:r>
                <a:rPr lang="en-US" dirty="0">
                  <a:solidFill>
                    <a:srgbClr val="000000"/>
                  </a:solidFill>
                  <a:cs typeface="Arial" charset="0"/>
                </a:rPr>
                <a:t>α m</a:t>
              </a:r>
              <a:r>
                <a:rPr lang="en-US" baseline="-25000" dirty="0">
                  <a:solidFill>
                    <a:srgbClr val="000000"/>
                  </a:solidFill>
                  <a:cs typeface="Arial" charset="0"/>
                </a:rPr>
                <a:t>x</a:t>
              </a:r>
              <a:r>
                <a:rPr lang="en-US" baseline="30000" dirty="0">
                  <a:solidFill>
                    <a:srgbClr val="000000"/>
                  </a:solidFill>
                  <a:cs typeface="Arial" charset="0"/>
                </a:rPr>
                <a:t>-1 </a:t>
              </a:r>
              <a:r>
                <a:rPr lang="en-US" dirty="0">
                  <a:solidFill>
                    <a:srgbClr val="000000"/>
                  </a:solidFill>
                  <a:cs typeface="Arial" charset="0"/>
                </a:rPr>
                <a:t>             </a:t>
              </a:r>
            </a:p>
            <a:p>
              <a:pPr algn="l">
                <a:lnSpc>
                  <a:spcPct val="200000"/>
                </a:lnSpc>
                <a:spcAft>
                  <a:spcPts val="600"/>
                </a:spcAft>
                <a:buClr>
                  <a:srgbClr val="000000"/>
                </a:buClr>
                <a:buNone/>
              </a:pPr>
              <a:r>
                <a:rPr lang="en-US" dirty="0">
                  <a:solidFill>
                    <a:srgbClr val="0000FF"/>
                  </a:solidFill>
                  <a:cs typeface="Arial" charset="0"/>
                </a:rPr>
                <a:t>  for thermal relic</a:t>
              </a:r>
            </a:p>
            <a:p>
              <a:pPr algn="l">
                <a:lnSpc>
                  <a:spcPts val="3075"/>
                </a:lnSpc>
                <a:buClr>
                  <a:srgbClr val="000000"/>
                </a:buClr>
                <a:buFont typeface="Symbol" charset="0"/>
                <a:buChar char=" "/>
              </a:pPr>
              <a:r>
                <a:rPr lang="en-US" dirty="0" err="1">
                  <a:solidFill>
                    <a:srgbClr val="000000"/>
                  </a:solidFill>
                  <a:cs typeface="Symbol" charset="0"/>
                </a:rPr>
                <a:t>m</a:t>
              </a:r>
              <a:r>
                <a:rPr lang="en-US" baseline="-25000" dirty="0" err="1">
                  <a:solidFill>
                    <a:srgbClr val="000000"/>
                  </a:solidFill>
                  <a:cs typeface="Symbol" charset="0"/>
                </a:rPr>
                <a:t>WDM</a:t>
              </a:r>
              <a:r>
                <a:rPr lang="en-US" baseline="-25000" dirty="0">
                  <a:solidFill>
                    <a:srgbClr val="000000"/>
                  </a:solidFill>
                  <a:cs typeface="Symbol" charset="0"/>
                </a:rPr>
                <a:t> </a:t>
              </a:r>
              <a:r>
                <a:rPr lang="en-US" dirty="0">
                  <a:solidFill>
                    <a:srgbClr val="000000"/>
                  </a:solidFill>
                  <a:cs typeface="Symbol" charset="0"/>
                </a:rPr>
                <a:t>~ few </a:t>
              </a:r>
              <a:r>
                <a:rPr lang="en-US" dirty="0" err="1">
                  <a:solidFill>
                    <a:srgbClr val="000000"/>
                  </a:solidFill>
                  <a:cs typeface="Symbol" charset="0"/>
                </a:rPr>
                <a:t>keV</a:t>
              </a:r>
              <a:endParaRPr lang="en-US" dirty="0">
                <a:solidFill>
                  <a:srgbClr val="000000"/>
                </a:solidFill>
                <a:cs typeface="Symbol" charset="0"/>
              </a:endParaRPr>
            </a:p>
            <a:p>
              <a:pPr algn="l">
                <a:lnSpc>
                  <a:spcPts val="3075"/>
                </a:lnSpc>
                <a:buClr>
                  <a:srgbClr val="000000"/>
                </a:buClr>
                <a:buFont typeface="Symbol" charset="0"/>
                <a:buChar char=" "/>
              </a:pPr>
              <a:r>
                <a:rPr lang="en-US" dirty="0">
                  <a:solidFill>
                    <a:srgbClr val="0000FF"/>
                  </a:solidFill>
                  <a:cs typeface="Symbol" charset="0"/>
                </a:rPr>
                <a:t>sterile </a:t>
              </a:r>
              <a:r>
                <a:rPr lang="en-US" dirty="0">
                  <a:solidFill>
                    <a:srgbClr val="0000FF"/>
                  </a:solidFill>
                  <a:latin typeface="Symbol" charset="0"/>
                  <a:cs typeface="Symbol" charset="0"/>
                </a:rPr>
                <a:t>n; </a:t>
              </a:r>
              <a:r>
                <a:rPr lang="en-US" dirty="0">
                  <a:solidFill>
                    <a:srgbClr val="0000FF"/>
                  </a:solidFill>
                  <a:cs typeface="Symbol" charset="0"/>
                </a:rPr>
                <a:t>M</a:t>
              </a:r>
              <a:r>
                <a:rPr lang="en-US" baseline="-25000" dirty="0">
                  <a:solidFill>
                    <a:srgbClr val="0000FF"/>
                  </a:solidFill>
                  <a:cs typeface="Symbol" charset="0"/>
                </a:rPr>
                <a:t>cut</a:t>
              </a:r>
              <a:r>
                <a:rPr lang="en-US" dirty="0">
                  <a:solidFill>
                    <a:srgbClr val="0000FF"/>
                  </a:solidFill>
                  <a:cs typeface="Symbol" charset="0"/>
                </a:rPr>
                <a:t>~10</a:t>
              </a:r>
              <a:r>
                <a:rPr lang="en-US" baseline="30000" dirty="0">
                  <a:solidFill>
                    <a:srgbClr val="0000FF"/>
                  </a:solidFill>
                  <a:cs typeface="Symbol" charset="0"/>
                </a:rPr>
                <a:t>9</a:t>
              </a:r>
              <a:r>
                <a:rPr lang="en-US" dirty="0">
                  <a:solidFill>
                    <a:srgbClr val="0000FF"/>
                  </a:solidFill>
                  <a:cs typeface="Symbol" charset="0"/>
                </a:rPr>
                <a:t> M</a:t>
              </a:r>
              <a:r>
                <a:rPr lang="en-US" baseline="-25000" dirty="0">
                  <a:solidFill>
                    <a:srgbClr val="0000FF"/>
                  </a:solidFill>
                  <a:cs typeface="Symbol" charset="0"/>
                </a:rPr>
                <a:t>o</a:t>
              </a:r>
            </a:p>
            <a:p>
              <a:pPr algn="l">
                <a:lnSpc>
                  <a:spcPts val="3075"/>
                </a:lnSpc>
                <a:buClr>
                  <a:srgbClr val="000000"/>
                </a:buClr>
                <a:buFontTx/>
                <a:buNone/>
              </a:pPr>
              <a:endParaRPr lang="en-US" dirty="0">
                <a:solidFill>
                  <a:srgbClr val="0000FF"/>
                </a:solidFill>
                <a:cs typeface="Symbol" charset="0"/>
              </a:endParaRPr>
            </a:p>
          </p:txBody>
        </p:sp>
        <p:sp>
          <p:nvSpPr>
            <p:cNvPr id="92175" name="Rectangle 27"/>
            <p:cNvSpPr>
              <a:spLocks noChangeArrowheads="1"/>
            </p:cNvSpPr>
            <p:nvPr/>
          </p:nvSpPr>
          <p:spPr bwMode="auto">
            <a:xfrm>
              <a:off x="255754" y="2636912"/>
              <a:ext cx="1757363" cy="561975"/>
            </a:xfrm>
            <a:prstGeom prst="rect">
              <a:avLst/>
            </a:prstGeom>
            <a:noFill/>
            <a:ln w="38100">
              <a:solidFill>
                <a:srgbClr val="8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8219829"/>
      </p:ext>
    </p:extLst>
  </p:cSld>
  <p:clrMapOvr>
    <a:masterClrMapping/>
  </p:clrMapOvr>
  <p:transition>
    <p:zoom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4"/>
          <p:cNvSpPr>
            <a:spLocks noChangeArrowheads="1"/>
          </p:cNvSpPr>
          <p:nvPr/>
        </p:nvSpPr>
        <p:spPr bwMode="auto">
          <a:xfrm>
            <a:off x="6408738" y="6453188"/>
            <a:ext cx="2735262" cy="4048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40291" name="Picture 22" descr="delta2_lyalpha.jp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7" r="8105" b="4417"/>
          <a:stretch>
            <a:fillRect/>
          </a:stretch>
        </p:blipFill>
        <p:spPr bwMode="auto">
          <a:xfrm>
            <a:off x="3621088" y="1384300"/>
            <a:ext cx="5153025" cy="544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2" name="Text Box 3"/>
          <p:cNvSpPr txBox="1">
            <a:spLocks noChangeArrowheads="1"/>
          </p:cNvSpPr>
          <p:nvPr/>
        </p:nvSpPr>
        <p:spPr bwMode="auto">
          <a:xfrm>
            <a:off x="2203450" y="176213"/>
            <a:ext cx="6765925" cy="1095375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>
                <a:solidFill>
                  <a:srgbClr val="FF0000"/>
                </a:solidFill>
              </a:rPr>
              <a:t>The cosmic power spectrum: from the CMB to the 2dFGRS</a:t>
            </a:r>
          </a:p>
        </p:txBody>
      </p:sp>
      <p:sp>
        <p:nvSpPr>
          <p:cNvPr id="140295" name="Rectangle 8"/>
          <p:cNvSpPr>
            <a:spLocks noChangeArrowheads="1"/>
          </p:cNvSpPr>
          <p:nvPr/>
        </p:nvSpPr>
        <p:spPr bwMode="auto">
          <a:xfrm>
            <a:off x="1601788" y="6321425"/>
            <a:ext cx="20764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buClrTx/>
              <a:buSzTx/>
              <a:buFontTx/>
              <a:buNone/>
            </a:pPr>
            <a:r>
              <a:rPr lang="en-US" sz="2000">
                <a:solidFill>
                  <a:srgbClr val="009A00"/>
                </a:solidFill>
              </a:rPr>
              <a:t>Sanchez et al 06</a:t>
            </a:r>
          </a:p>
        </p:txBody>
      </p:sp>
      <p:sp>
        <p:nvSpPr>
          <p:cNvPr id="140296" name="Rectangle 12"/>
          <p:cNvSpPr>
            <a:spLocks noChangeArrowheads="1"/>
          </p:cNvSpPr>
          <p:nvPr/>
        </p:nvSpPr>
        <p:spPr bwMode="auto">
          <a:xfrm>
            <a:off x="0" y="4679950"/>
            <a:ext cx="3516313" cy="167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200">
                <a:solidFill>
                  <a:srgbClr val="FF0000"/>
                </a:solidFill>
                <a:sym typeface="Symbol" charset="0"/>
              </a:rPr>
              <a:t></a:t>
            </a:r>
            <a:r>
              <a:rPr lang="en-US">
                <a:solidFill>
                  <a:srgbClr val="000000"/>
                </a:solidFill>
                <a:sym typeface="Symbol" charset="0"/>
              </a:rPr>
              <a:t> </a:t>
            </a:r>
            <a:r>
              <a:rPr lang="en-US">
                <a:solidFill>
                  <a:srgbClr val="000000"/>
                </a:solidFill>
                <a:latin typeface="Symbol" charset="0"/>
                <a:sym typeface="Symbol" charset="0"/>
              </a:rPr>
              <a:t>L</a:t>
            </a:r>
            <a:r>
              <a:rPr lang="en-US">
                <a:solidFill>
                  <a:srgbClr val="000000"/>
                </a:solidFill>
              </a:rPr>
              <a:t>CDM provides an excellent description of mass power spectrum from 10-1000 Mpc</a:t>
            </a:r>
          </a:p>
        </p:txBody>
      </p:sp>
      <p:grpSp>
        <p:nvGrpSpPr>
          <p:cNvPr id="140298" name="Group 17"/>
          <p:cNvGrpSpPr>
            <a:grpSpLocks/>
          </p:cNvGrpSpPr>
          <p:nvPr/>
        </p:nvGrpSpPr>
        <p:grpSpPr bwMode="auto">
          <a:xfrm>
            <a:off x="6594475" y="3303588"/>
            <a:ext cx="933450" cy="731837"/>
            <a:chOff x="3771" y="1596"/>
            <a:chExt cx="588" cy="461"/>
          </a:xfrm>
        </p:grpSpPr>
        <p:sp>
          <p:nvSpPr>
            <p:cNvPr id="140312" name="Text Box 18"/>
            <p:cNvSpPr txBox="1">
              <a:spLocks noChangeArrowheads="1"/>
            </p:cNvSpPr>
            <p:nvPr/>
          </p:nvSpPr>
          <p:spPr bwMode="auto">
            <a:xfrm>
              <a:off x="3771" y="1766"/>
              <a:ext cx="5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190800" rIns="90000" bIns="118800" anchor="ctr" anchorCtr="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lnSpc>
                  <a:spcPct val="50000"/>
                </a:lnSpc>
                <a:buClrTx/>
                <a:buSzTx/>
                <a:buFontTx/>
                <a:buNone/>
              </a:pPr>
              <a:r>
                <a:rPr lang="en-US" sz="200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2000">
                  <a:solidFill>
                    <a:srgbClr val="000000"/>
                  </a:solidFill>
                </a:rPr>
                <a:t>CDM</a:t>
              </a:r>
            </a:p>
          </p:txBody>
        </p:sp>
        <p:sp>
          <p:nvSpPr>
            <p:cNvPr id="140313" name="Line 19"/>
            <p:cNvSpPr>
              <a:spLocks noChangeShapeType="1"/>
            </p:cNvSpPr>
            <p:nvPr/>
          </p:nvSpPr>
          <p:spPr bwMode="auto">
            <a:xfrm flipH="1" flipV="1">
              <a:off x="3787" y="1596"/>
              <a:ext cx="179" cy="2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lIns="90000" tIns="190800" rIns="90000" bIns="118800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0299" name="Rectangle 20"/>
          <p:cNvSpPr>
            <a:spLocks noChangeArrowheads="1"/>
          </p:cNvSpPr>
          <p:nvPr/>
        </p:nvSpPr>
        <p:spPr bwMode="auto">
          <a:xfrm>
            <a:off x="4779963" y="6569075"/>
            <a:ext cx="3240087" cy="288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0300" name="Rectangle 21"/>
          <p:cNvSpPr>
            <a:spLocks noChangeArrowheads="1"/>
          </p:cNvSpPr>
          <p:nvPr/>
        </p:nvSpPr>
        <p:spPr bwMode="auto">
          <a:xfrm>
            <a:off x="4652963" y="6419850"/>
            <a:ext cx="3817937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 dirty="0">
                <a:solidFill>
                  <a:srgbClr val="000000"/>
                </a:solidFill>
              </a:rPr>
              <a:t>wavenumber k (</a:t>
            </a:r>
            <a:r>
              <a:rPr lang="en-US" sz="1800" dirty="0" err="1">
                <a:solidFill>
                  <a:srgbClr val="000000"/>
                </a:solidFill>
              </a:rPr>
              <a:t>comoving</a:t>
            </a:r>
            <a:r>
              <a:rPr lang="en-US" sz="1800" dirty="0">
                <a:solidFill>
                  <a:srgbClr val="000000"/>
                </a:solidFill>
              </a:rPr>
              <a:t> h</a:t>
            </a:r>
            <a:r>
              <a:rPr lang="en-US" sz="1800" baseline="30000" dirty="0">
                <a:solidFill>
                  <a:srgbClr val="000000"/>
                </a:solidFill>
              </a:rPr>
              <a:t>-1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Mpc</a:t>
            </a:r>
            <a:r>
              <a:rPr lang="en-US" sz="1800" dirty="0">
                <a:solidFill>
                  <a:srgbClr val="000000"/>
                </a:solidFill>
              </a:rPr>
              <a:t>)</a:t>
            </a:r>
            <a:r>
              <a:rPr lang="en-US" sz="1800" baseline="30000" dirty="0">
                <a:solidFill>
                  <a:srgbClr val="000000"/>
                </a:solidFill>
              </a:rPr>
              <a:t>-1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140301" name="Rectangle 23"/>
          <p:cNvSpPr>
            <a:spLocks noChangeArrowheads="1"/>
          </p:cNvSpPr>
          <p:nvPr/>
        </p:nvSpPr>
        <p:spPr bwMode="auto">
          <a:xfrm>
            <a:off x="5043488" y="1363663"/>
            <a:ext cx="576262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400">
                <a:solidFill>
                  <a:srgbClr val="000000"/>
                </a:solidFill>
              </a:rPr>
              <a:t>1000</a:t>
            </a:r>
          </a:p>
        </p:txBody>
      </p:sp>
      <p:sp>
        <p:nvSpPr>
          <p:cNvPr id="140302" name="Rectangle 24"/>
          <p:cNvSpPr>
            <a:spLocks noChangeArrowheads="1"/>
          </p:cNvSpPr>
          <p:nvPr/>
        </p:nvSpPr>
        <p:spPr bwMode="auto">
          <a:xfrm>
            <a:off x="8156575" y="1354138"/>
            <a:ext cx="379413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400">
                <a:solidFill>
                  <a:srgbClr val="000000"/>
                </a:solidFill>
              </a:rPr>
              <a:t>10</a:t>
            </a:r>
          </a:p>
        </p:txBody>
      </p:sp>
      <p:sp>
        <p:nvSpPr>
          <p:cNvPr id="140303" name="Rectangle 25"/>
          <p:cNvSpPr>
            <a:spLocks noChangeArrowheads="1"/>
          </p:cNvSpPr>
          <p:nvPr/>
        </p:nvSpPr>
        <p:spPr bwMode="auto">
          <a:xfrm>
            <a:off x="3719513" y="2452688"/>
            <a:ext cx="247650" cy="33004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0304" name="Rectangle 26"/>
          <p:cNvSpPr>
            <a:spLocks noChangeArrowheads="1"/>
          </p:cNvSpPr>
          <p:nvPr/>
        </p:nvSpPr>
        <p:spPr bwMode="auto">
          <a:xfrm rot="-5400000">
            <a:off x="2072481" y="3837782"/>
            <a:ext cx="3373437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>
                <a:solidFill>
                  <a:srgbClr val="000000"/>
                </a:solidFill>
              </a:rPr>
              <a:t>Power spectrum P(k) (h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r>
              <a:rPr lang="en-US" sz="1800">
                <a:solidFill>
                  <a:srgbClr val="000000"/>
                </a:solidFill>
              </a:rPr>
              <a:t> Mpc)</a:t>
            </a:r>
            <a:r>
              <a:rPr lang="en-US" sz="1800" baseline="30000">
                <a:solidFill>
                  <a:srgbClr val="000000"/>
                </a:solidFill>
              </a:rPr>
              <a:t>3</a:t>
            </a:r>
            <a:endParaRPr lang="en-US" sz="1800">
              <a:solidFill>
                <a:srgbClr val="000000"/>
              </a:solidFill>
            </a:endParaRPr>
          </a:p>
        </p:txBody>
      </p:sp>
      <p:pic>
        <p:nvPicPr>
          <p:cNvPr id="140305" name="Picture 123" descr=" wedge.jpg                                                      0005C3F3Macintosh HD                   BCFB972B: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88" t="4816" r="2950"/>
          <a:stretch>
            <a:fillRect/>
          </a:stretch>
        </p:blipFill>
        <p:spPr bwMode="auto">
          <a:xfrm>
            <a:off x="14288" y="2908300"/>
            <a:ext cx="2524125" cy="183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0306" name="Picture 12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" y="1316038"/>
            <a:ext cx="2484438" cy="146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307" name="Text Box 125"/>
          <p:cNvSpPr txBox="1">
            <a:spLocks noChangeArrowheads="1"/>
          </p:cNvSpPr>
          <p:nvPr/>
        </p:nvSpPr>
        <p:spPr bwMode="auto">
          <a:xfrm>
            <a:off x="2598738" y="1433513"/>
            <a:ext cx="946150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1800">
                <a:solidFill>
                  <a:srgbClr val="000000"/>
                </a:solidFill>
              </a:rPr>
              <a:t>z~1000</a:t>
            </a:r>
          </a:p>
        </p:txBody>
      </p:sp>
      <p:sp>
        <p:nvSpPr>
          <p:cNvPr id="140308" name="Text Box 125"/>
          <p:cNvSpPr txBox="1">
            <a:spLocks noChangeArrowheads="1"/>
          </p:cNvSpPr>
          <p:nvPr/>
        </p:nvSpPr>
        <p:spPr bwMode="auto">
          <a:xfrm>
            <a:off x="2657475" y="3038475"/>
            <a:ext cx="560388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1800">
                <a:solidFill>
                  <a:srgbClr val="000000"/>
                </a:solidFill>
              </a:rPr>
              <a:t>z~0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579207" y="1449388"/>
            <a:ext cx="4364768" cy="2340808"/>
            <a:chOff x="4579207" y="1449388"/>
            <a:chExt cx="4364768" cy="2340808"/>
          </a:xfrm>
        </p:grpSpPr>
        <p:sp>
          <p:nvSpPr>
            <p:cNvPr id="140293" name="Rectangle 6"/>
            <p:cNvSpPr>
              <a:spLocks noChangeArrowheads="1"/>
            </p:cNvSpPr>
            <p:nvPr/>
          </p:nvSpPr>
          <p:spPr bwMode="auto">
            <a:xfrm>
              <a:off x="5302250" y="2165350"/>
              <a:ext cx="176212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Gal clustering </a:t>
              </a:r>
              <a:r>
                <a:rPr lang="en-US" sz="1800" dirty="0">
                  <a:solidFill>
                    <a:srgbClr val="0000FF"/>
                  </a:solidFill>
                </a:rPr>
                <a:t>(2dFGRS)</a:t>
              </a:r>
              <a:endParaRPr lang="en-US" sz="2000" dirty="0">
                <a:solidFill>
                  <a:srgbClr val="0000FF"/>
                </a:solidFill>
              </a:endParaRPr>
            </a:p>
          </p:txBody>
        </p:sp>
        <p:sp>
          <p:nvSpPr>
            <p:cNvPr id="140294" name="Rectangle 7"/>
            <p:cNvSpPr>
              <a:spLocks noChangeArrowheads="1"/>
            </p:cNvSpPr>
            <p:nvPr/>
          </p:nvSpPr>
          <p:spPr bwMode="auto">
            <a:xfrm>
              <a:off x="4579207" y="2043261"/>
              <a:ext cx="68421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z=0</a:t>
              </a:r>
            </a:p>
          </p:txBody>
        </p:sp>
        <p:sp>
          <p:nvSpPr>
            <p:cNvPr id="140297" name="Rectangle 16"/>
            <p:cNvSpPr>
              <a:spLocks noChangeArrowheads="1"/>
            </p:cNvSpPr>
            <p:nvPr/>
          </p:nvSpPr>
          <p:spPr bwMode="auto">
            <a:xfrm>
              <a:off x="4635500" y="3113088"/>
              <a:ext cx="115887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CMB </a:t>
              </a:r>
              <a:r>
                <a:rPr lang="en-US" sz="1800" dirty="0">
                  <a:solidFill>
                    <a:srgbClr val="FF0000"/>
                  </a:solidFill>
                </a:rPr>
                <a:t>(WMAP)</a:t>
              </a:r>
            </a:p>
          </p:txBody>
        </p:sp>
        <p:sp>
          <p:nvSpPr>
            <p:cNvPr id="140309" name="Rectangle 20"/>
            <p:cNvSpPr>
              <a:spLocks noChangeArrowheads="1"/>
            </p:cNvSpPr>
            <p:nvPr/>
          </p:nvSpPr>
          <p:spPr bwMode="auto">
            <a:xfrm>
              <a:off x="5135563" y="1466850"/>
              <a:ext cx="3549650" cy="3143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000" tIns="46800" rIns="90000" bIns="46800"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0310" name="Rectangle 22"/>
            <p:cNvSpPr>
              <a:spLocks noChangeArrowheads="1"/>
            </p:cNvSpPr>
            <p:nvPr/>
          </p:nvSpPr>
          <p:spPr bwMode="auto">
            <a:xfrm>
              <a:off x="5178425" y="1449388"/>
              <a:ext cx="3765550" cy="393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0"/>
                <a:buNone/>
              </a:pPr>
              <a:r>
                <a:rPr lang="en-US" sz="1800">
                  <a:solidFill>
                    <a:srgbClr val="000000"/>
                  </a:solidFill>
                </a:rPr>
                <a:t> wavelength k</a:t>
              </a:r>
              <a:r>
                <a:rPr lang="en-US" sz="1800" baseline="30000">
                  <a:solidFill>
                    <a:srgbClr val="000000"/>
                  </a:solidFill>
                </a:rPr>
                <a:t>-1</a:t>
              </a:r>
              <a:r>
                <a:rPr lang="en-US" sz="1800">
                  <a:solidFill>
                    <a:srgbClr val="000000"/>
                  </a:solidFill>
                </a:rPr>
                <a:t> (comoving h</a:t>
              </a:r>
              <a:r>
                <a:rPr lang="en-US" sz="1800" baseline="30000">
                  <a:solidFill>
                    <a:srgbClr val="000000"/>
                  </a:solidFill>
                </a:rPr>
                <a:t>-1</a:t>
              </a:r>
              <a:r>
                <a:rPr lang="en-US" sz="1800">
                  <a:solidFill>
                    <a:srgbClr val="000000"/>
                  </a:solidFill>
                </a:rPr>
                <a:t> Mpc)</a:t>
              </a:r>
            </a:p>
          </p:txBody>
        </p:sp>
      </p:grpSp>
      <p:sp>
        <p:nvSpPr>
          <p:cNvPr id="24" name="TextBox 3"/>
          <p:cNvSpPr txBox="1">
            <a:spLocks noChangeArrowheads="1"/>
          </p:cNvSpPr>
          <p:nvPr/>
        </p:nvSpPr>
        <p:spPr bwMode="auto">
          <a:xfrm>
            <a:off x="3592513" y="1433513"/>
            <a:ext cx="143510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sz="2000" dirty="0">
                <a:solidFill>
                  <a:srgbClr val="000000"/>
                </a:solidFill>
              </a:rPr>
              <a:t>Log k</a:t>
            </a:r>
            <a:r>
              <a:rPr lang="en-US" sz="2000" baseline="30000" dirty="0">
                <a:solidFill>
                  <a:srgbClr val="000000"/>
                </a:solidFill>
              </a:rPr>
              <a:t>3</a:t>
            </a:r>
            <a:r>
              <a:rPr lang="en-US" sz="2000" dirty="0">
                <a:solidFill>
                  <a:srgbClr val="000000"/>
                </a:solidFill>
              </a:rPr>
              <a:t>P(k)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6732240" y="4221088"/>
            <a:ext cx="936104" cy="792088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228184" y="4005064"/>
            <a:ext cx="576064" cy="800800"/>
            <a:chOff x="6228184" y="4005064"/>
            <a:chExt cx="576064" cy="800800"/>
          </a:xfrm>
        </p:grpSpPr>
        <p:sp>
          <p:nvSpPr>
            <p:cNvPr id="3" name="TextBox 2"/>
            <p:cNvSpPr txBox="1"/>
            <p:nvPr/>
          </p:nvSpPr>
          <p:spPr>
            <a:xfrm>
              <a:off x="6228184" y="4221088"/>
              <a:ext cx="412893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200" dirty="0">
                  <a:solidFill>
                    <a:srgbClr val="FF0000"/>
                  </a:solidFill>
                </a:rPr>
                <a:t>?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 flipV="1">
              <a:off x="6588224" y="4005064"/>
              <a:ext cx="216024" cy="288032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12" name="Group 11"/>
          <p:cNvGrpSpPr/>
          <p:nvPr/>
        </p:nvGrpSpPr>
        <p:grpSpPr>
          <a:xfrm>
            <a:off x="7092280" y="4005064"/>
            <a:ext cx="1063352" cy="944816"/>
            <a:chOff x="7092280" y="4005064"/>
            <a:chExt cx="1063352" cy="944816"/>
          </a:xfrm>
        </p:grpSpPr>
        <p:sp>
          <p:nvSpPr>
            <p:cNvPr id="31" name="TextBox 30"/>
            <p:cNvSpPr txBox="1"/>
            <p:nvPr/>
          </p:nvSpPr>
          <p:spPr>
            <a:xfrm>
              <a:off x="7164288" y="4365104"/>
              <a:ext cx="991344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200" dirty="0">
                  <a:solidFill>
                    <a:srgbClr val="FF0000"/>
                  </a:solidFill>
                </a:rPr>
                <a:t>?</a:t>
              </a:r>
            </a:p>
          </p:txBody>
        </p:sp>
        <p:cxnSp>
          <p:nvCxnSpPr>
            <p:cNvPr id="34" name="Straight Arrow Connector 33"/>
            <p:cNvCxnSpPr/>
            <p:nvPr/>
          </p:nvCxnSpPr>
          <p:spPr bwMode="auto">
            <a:xfrm flipH="1" flipV="1">
              <a:off x="7092280" y="4005064"/>
              <a:ext cx="360040" cy="36004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0047013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36"/>
          <p:cNvSpPr>
            <a:spLocks noChangeArrowheads="1"/>
          </p:cNvSpPr>
          <p:nvPr/>
        </p:nvSpPr>
        <p:spPr bwMode="auto">
          <a:xfrm>
            <a:off x="6408738" y="6453188"/>
            <a:ext cx="2735262" cy="4048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44387" name="Picture 22" descr="delta2_lyalpha.jp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7" r="8105" b="4417"/>
          <a:stretch>
            <a:fillRect/>
          </a:stretch>
        </p:blipFill>
        <p:spPr bwMode="auto">
          <a:xfrm>
            <a:off x="3621088" y="1384300"/>
            <a:ext cx="5153025" cy="544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8" name="Text Box 3"/>
          <p:cNvSpPr txBox="1">
            <a:spLocks noChangeArrowheads="1"/>
          </p:cNvSpPr>
          <p:nvPr/>
        </p:nvSpPr>
        <p:spPr bwMode="auto">
          <a:xfrm>
            <a:off x="2203450" y="176213"/>
            <a:ext cx="6765925" cy="1095375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>
                <a:solidFill>
                  <a:srgbClr val="FF0000"/>
                </a:solidFill>
              </a:rPr>
              <a:t>The cosmic power spectrum: from the CMB to the 2dFGRS</a:t>
            </a:r>
          </a:p>
        </p:txBody>
      </p:sp>
      <p:grpSp>
        <p:nvGrpSpPr>
          <p:cNvPr id="144390" name="Group 17"/>
          <p:cNvGrpSpPr>
            <a:grpSpLocks/>
          </p:cNvGrpSpPr>
          <p:nvPr/>
        </p:nvGrpSpPr>
        <p:grpSpPr bwMode="auto">
          <a:xfrm>
            <a:off x="6594475" y="3303588"/>
            <a:ext cx="933450" cy="731837"/>
            <a:chOff x="3771" y="1596"/>
            <a:chExt cx="588" cy="461"/>
          </a:xfrm>
        </p:grpSpPr>
        <p:sp>
          <p:nvSpPr>
            <p:cNvPr id="144412" name="Text Box 18"/>
            <p:cNvSpPr txBox="1">
              <a:spLocks noChangeArrowheads="1"/>
            </p:cNvSpPr>
            <p:nvPr/>
          </p:nvSpPr>
          <p:spPr bwMode="auto">
            <a:xfrm>
              <a:off x="3771" y="1766"/>
              <a:ext cx="5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190800" rIns="90000" bIns="118800" anchor="ctr" anchorCtr="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lnSpc>
                  <a:spcPct val="50000"/>
                </a:lnSpc>
                <a:buClrTx/>
                <a:buSzTx/>
                <a:buFontTx/>
                <a:buNone/>
              </a:pPr>
              <a:r>
                <a:rPr lang="en-US" sz="200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2000">
                  <a:solidFill>
                    <a:srgbClr val="000000"/>
                  </a:solidFill>
                </a:rPr>
                <a:t>CDM</a:t>
              </a:r>
            </a:p>
          </p:txBody>
        </p:sp>
        <p:sp>
          <p:nvSpPr>
            <p:cNvPr id="144413" name="Line 19"/>
            <p:cNvSpPr>
              <a:spLocks noChangeShapeType="1"/>
            </p:cNvSpPr>
            <p:nvPr/>
          </p:nvSpPr>
          <p:spPr bwMode="auto">
            <a:xfrm flipH="1" flipV="1">
              <a:off x="3787" y="1596"/>
              <a:ext cx="179" cy="2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lIns="90000" tIns="190800" rIns="90000" bIns="118800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4391" name="Rectangle 20"/>
          <p:cNvSpPr>
            <a:spLocks noChangeArrowheads="1"/>
          </p:cNvSpPr>
          <p:nvPr/>
        </p:nvSpPr>
        <p:spPr bwMode="auto">
          <a:xfrm>
            <a:off x="4883150" y="6540500"/>
            <a:ext cx="3240088" cy="288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4392" name="Rectangle 21"/>
          <p:cNvSpPr>
            <a:spLocks noChangeArrowheads="1"/>
          </p:cNvSpPr>
          <p:nvPr/>
        </p:nvSpPr>
        <p:spPr bwMode="auto">
          <a:xfrm>
            <a:off x="4764088" y="6464300"/>
            <a:ext cx="3817937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>
                <a:solidFill>
                  <a:srgbClr val="000000"/>
                </a:solidFill>
              </a:rPr>
              <a:t>wavenumber k (comoving h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r>
              <a:rPr lang="en-US" sz="1800">
                <a:solidFill>
                  <a:srgbClr val="000000"/>
                </a:solidFill>
              </a:rPr>
              <a:t> Mpc)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44393" name="Rectangle 23"/>
          <p:cNvSpPr>
            <a:spLocks noChangeArrowheads="1"/>
          </p:cNvSpPr>
          <p:nvPr/>
        </p:nvSpPr>
        <p:spPr bwMode="auto">
          <a:xfrm>
            <a:off x="5043488" y="1363663"/>
            <a:ext cx="576262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400">
                <a:solidFill>
                  <a:srgbClr val="000000"/>
                </a:solidFill>
              </a:rPr>
              <a:t>1000</a:t>
            </a:r>
          </a:p>
        </p:txBody>
      </p:sp>
      <p:sp>
        <p:nvSpPr>
          <p:cNvPr id="144394" name="Rectangle 24"/>
          <p:cNvSpPr>
            <a:spLocks noChangeArrowheads="1"/>
          </p:cNvSpPr>
          <p:nvPr/>
        </p:nvSpPr>
        <p:spPr bwMode="auto">
          <a:xfrm>
            <a:off x="8156575" y="1354138"/>
            <a:ext cx="379413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400">
                <a:solidFill>
                  <a:srgbClr val="000000"/>
                </a:solidFill>
              </a:rPr>
              <a:t>10</a:t>
            </a:r>
          </a:p>
        </p:txBody>
      </p:sp>
      <p:sp>
        <p:nvSpPr>
          <p:cNvPr id="144395" name="Rectangle 25"/>
          <p:cNvSpPr>
            <a:spLocks noChangeArrowheads="1"/>
          </p:cNvSpPr>
          <p:nvPr/>
        </p:nvSpPr>
        <p:spPr bwMode="auto">
          <a:xfrm>
            <a:off x="3733800" y="2497138"/>
            <a:ext cx="247650" cy="33004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4396" name="Rectangle 20"/>
          <p:cNvSpPr>
            <a:spLocks noChangeArrowheads="1"/>
          </p:cNvSpPr>
          <p:nvPr/>
        </p:nvSpPr>
        <p:spPr bwMode="auto">
          <a:xfrm>
            <a:off x="5135563" y="1466850"/>
            <a:ext cx="3549650" cy="3143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4397" name="Rectangle 22"/>
          <p:cNvSpPr>
            <a:spLocks noChangeArrowheads="1"/>
          </p:cNvSpPr>
          <p:nvPr/>
        </p:nvSpPr>
        <p:spPr bwMode="auto">
          <a:xfrm>
            <a:off x="5178425" y="1449388"/>
            <a:ext cx="376555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>
                <a:solidFill>
                  <a:srgbClr val="000000"/>
                </a:solidFill>
              </a:rPr>
              <a:t> wavelength k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r>
              <a:rPr lang="en-US" sz="1800">
                <a:solidFill>
                  <a:srgbClr val="000000"/>
                </a:solidFill>
              </a:rPr>
              <a:t> (comoving h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r>
              <a:rPr lang="en-US" sz="1800">
                <a:solidFill>
                  <a:srgbClr val="000000"/>
                </a:solidFill>
              </a:rPr>
              <a:t> Mpc)</a:t>
            </a:r>
          </a:p>
        </p:txBody>
      </p:sp>
      <p:sp>
        <p:nvSpPr>
          <p:cNvPr id="144400" name="TextBox 14"/>
          <p:cNvSpPr txBox="1">
            <a:spLocks noChangeArrowheads="1"/>
          </p:cNvSpPr>
          <p:nvPr/>
        </p:nvSpPr>
        <p:spPr bwMode="auto">
          <a:xfrm>
            <a:off x="309563" y="1720850"/>
            <a:ext cx="3130550" cy="441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ts val="3075"/>
              </a:lnSpc>
              <a:spcAft>
                <a:spcPts val="600"/>
              </a:spcAft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  <a:cs typeface="Symbol" charset="0"/>
              </a:rPr>
              <a:t>Free streaming </a:t>
            </a:r>
            <a:r>
              <a:rPr lang="en-US" dirty="0">
                <a:solidFill>
                  <a:srgbClr val="000000"/>
                </a:solidFill>
                <a:cs typeface="Symbol" charset="0"/>
                <a:sym typeface="Wingdings" charset="0"/>
              </a:rPr>
              <a:t></a:t>
            </a:r>
            <a:endParaRPr lang="en-US" dirty="0">
              <a:solidFill>
                <a:srgbClr val="000000"/>
              </a:solidFill>
              <a:cs typeface="Symbol" charset="0"/>
            </a:endParaRPr>
          </a:p>
          <a:p>
            <a:pPr algn="l">
              <a:lnSpc>
                <a:spcPts val="4175"/>
              </a:lnSpc>
              <a:spcAft>
                <a:spcPts val="600"/>
              </a:spcAft>
              <a:buClr>
                <a:srgbClr val="000000"/>
              </a:buClr>
              <a:buFont typeface="Symbol" charset="0"/>
              <a:buChar char=" "/>
            </a:pPr>
            <a:r>
              <a:rPr lang="en-US" dirty="0" err="1">
                <a:solidFill>
                  <a:srgbClr val="000000"/>
                </a:solidFill>
                <a:latin typeface="Symbol" charset="0"/>
                <a:cs typeface="Symbol" charset="0"/>
              </a:rPr>
              <a:t>l</a:t>
            </a:r>
            <a:r>
              <a:rPr lang="en-US" baseline="-25000" dirty="0" err="1">
                <a:solidFill>
                  <a:srgbClr val="000000"/>
                </a:solidFill>
                <a:cs typeface="Arial" charset="0"/>
              </a:rPr>
              <a:t>cut</a:t>
            </a:r>
            <a:r>
              <a:rPr lang="en-US" baseline="-25000" dirty="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α m</a:t>
            </a:r>
            <a:r>
              <a:rPr lang="en-US" baseline="-25000" dirty="0">
                <a:solidFill>
                  <a:srgbClr val="000000"/>
                </a:solidFill>
                <a:cs typeface="Arial" charset="0"/>
              </a:rPr>
              <a:t>x</a:t>
            </a:r>
            <a:r>
              <a:rPr lang="en-US" baseline="30000" dirty="0">
                <a:solidFill>
                  <a:srgbClr val="000000"/>
                </a:solidFill>
                <a:cs typeface="Arial" charset="0"/>
              </a:rPr>
              <a:t>-1 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             </a:t>
            </a:r>
            <a:r>
              <a:rPr lang="en-US" dirty="0">
                <a:solidFill>
                  <a:srgbClr val="0000FF"/>
                </a:solidFill>
                <a:cs typeface="Arial" charset="0"/>
              </a:rPr>
              <a:t>for thermal relic</a:t>
            </a:r>
          </a:p>
          <a:p>
            <a:pPr algn="l">
              <a:lnSpc>
                <a:spcPts val="3075"/>
              </a:lnSpc>
              <a:buClr>
                <a:srgbClr val="000000"/>
              </a:buClr>
              <a:buFont typeface="Symbol" charset="0"/>
              <a:buChar char=" "/>
            </a:pPr>
            <a:r>
              <a:rPr lang="en-US" dirty="0" err="1">
                <a:solidFill>
                  <a:srgbClr val="000000"/>
                </a:solidFill>
                <a:cs typeface="Arial" charset="0"/>
              </a:rPr>
              <a:t>m</a:t>
            </a:r>
            <a:r>
              <a:rPr lang="en-US" baseline="-25000" dirty="0" err="1">
                <a:solidFill>
                  <a:srgbClr val="000000"/>
                </a:solidFill>
                <a:cs typeface="Arial" charset="0"/>
              </a:rPr>
              <a:t>CDM</a:t>
            </a:r>
            <a:r>
              <a:rPr lang="en-US" baseline="-250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~ 100GeV </a:t>
            </a:r>
            <a:r>
              <a:rPr lang="en-US" dirty="0" err="1">
                <a:solidFill>
                  <a:srgbClr val="0000FF"/>
                </a:solidFill>
                <a:cs typeface="Arial" charset="0"/>
              </a:rPr>
              <a:t>susy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; </a:t>
            </a:r>
            <a:r>
              <a:rPr lang="en-US" dirty="0" err="1">
                <a:solidFill>
                  <a:srgbClr val="0000FF"/>
                </a:solidFill>
                <a:cs typeface="Symbol" charset="0"/>
              </a:rPr>
              <a:t>M</a:t>
            </a:r>
            <a:r>
              <a:rPr lang="en-US" baseline="-25000" dirty="0" err="1">
                <a:solidFill>
                  <a:srgbClr val="0000FF"/>
                </a:solidFill>
                <a:cs typeface="Symbol" charset="0"/>
              </a:rPr>
              <a:t>cut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~ 10</a:t>
            </a:r>
            <a:r>
              <a:rPr lang="en-US" baseline="30000" dirty="0">
                <a:solidFill>
                  <a:srgbClr val="0000FF"/>
                </a:solidFill>
                <a:cs typeface="Symbol" charset="0"/>
              </a:rPr>
              <a:t>-6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o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 </a:t>
            </a:r>
            <a:endParaRPr lang="en-US" dirty="0">
              <a:solidFill>
                <a:srgbClr val="0000FF"/>
              </a:solidFill>
              <a:cs typeface="Symbol" charset="0"/>
            </a:endParaRPr>
          </a:p>
          <a:p>
            <a:pPr algn="l">
              <a:lnSpc>
                <a:spcPts val="3075"/>
              </a:lnSpc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cs typeface="Symbol" charset="0"/>
              </a:rPr>
              <a:t> </a:t>
            </a:r>
            <a:r>
              <a:rPr lang="en-US" dirty="0" err="1">
                <a:solidFill>
                  <a:srgbClr val="000000"/>
                </a:solidFill>
                <a:cs typeface="Symbol" charset="0"/>
              </a:rPr>
              <a:t>m</a:t>
            </a:r>
            <a:r>
              <a:rPr lang="en-US" baseline="-25000" dirty="0" err="1">
                <a:solidFill>
                  <a:srgbClr val="000000"/>
                </a:solidFill>
                <a:cs typeface="Symbol" charset="0"/>
              </a:rPr>
              <a:t>WDM</a:t>
            </a:r>
            <a:r>
              <a:rPr lang="en-US" baseline="-25000" dirty="0">
                <a:solidFill>
                  <a:srgbClr val="000000"/>
                </a:solidFill>
                <a:cs typeface="Symbol" charset="0"/>
              </a:rPr>
              <a:t> </a:t>
            </a:r>
            <a:r>
              <a:rPr lang="en-US" dirty="0">
                <a:solidFill>
                  <a:srgbClr val="000000"/>
                </a:solidFill>
                <a:cs typeface="Symbol" charset="0"/>
              </a:rPr>
              <a:t>~ few </a:t>
            </a:r>
            <a:r>
              <a:rPr lang="en-US" dirty="0" err="1">
                <a:solidFill>
                  <a:srgbClr val="000000"/>
                </a:solidFill>
                <a:cs typeface="Symbol" charset="0"/>
              </a:rPr>
              <a:t>keV</a:t>
            </a:r>
            <a:r>
              <a:rPr lang="en-US" dirty="0">
                <a:solidFill>
                  <a:srgbClr val="000000"/>
                </a:solidFill>
                <a:cs typeface="Symbol" charset="0"/>
              </a:rPr>
              <a:t>  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sterile 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n; 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cut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~10</a:t>
            </a:r>
            <a:r>
              <a:rPr lang="en-US" baseline="30000" dirty="0">
                <a:solidFill>
                  <a:srgbClr val="0000FF"/>
                </a:solidFill>
                <a:cs typeface="Symbol" charset="0"/>
              </a:rPr>
              <a:t>9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o</a:t>
            </a:r>
          </a:p>
          <a:p>
            <a:pPr algn="l">
              <a:lnSpc>
                <a:spcPts val="3075"/>
              </a:lnSpc>
              <a:buClr>
                <a:srgbClr val="000000"/>
              </a:buClr>
              <a:buFontTx/>
              <a:buNone/>
            </a:pPr>
            <a:endParaRPr lang="en-US" dirty="0">
              <a:solidFill>
                <a:srgbClr val="0000FF"/>
              </a:solidFill>
              <a:cs typeface="Symbol" charset="0"/>
            </a:endParaRPr>
          </a:p>
        </p:txBody>
      </p:sp>
      <p:sp>
        <p:nvSpPr>
          <p:cNvPr id="144401" name="Rectangle 72"/>
          <p:cNvSpPr>
            <a:spLocks noChangeArrowheads="1"/>
          </p:cNvSpPr>
          <p:nvPr/>
        </p:nvSpPr>
        <p:spPr bwMode="auto">
          <a:xfrm>
            <a:off x="400050" y="2505075"/>
            <a:ext cx="1757363" cy="561975"/>
          </a:xfrm>
          <a:prstGeom prst="rect">
            <a:avLst/>
          </a:prstGeom>
          <a:noFill/>
          <a:ln w="381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4402" name="Rectangle 26"/>
          <p:cNvSpPr>
            <a:spLocks noChangeArrowheads="1"/>
          </p:cNvSpPr>
          <p:nvPr/>
        </p:nvSpPr>
        <p:spPr bwMode="auto">
          <a:xfrm rot="-5400000">
            <a:off x="2072481" y="3837782"/>
            <a:ext cx="3373437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>
                <a:solidFill>
                  <a:srgbClr val="000000"/>
                </a:solidFill>
              </a:rPr>
              <a:t>Power spectrum P(k) (h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r>
              <a:rPr lang="en-US" sz="1800">
                <a:solidFill>
                  <a:srgbClr val="000000"/>
                </a:solidFill>
              </a:rPr>
              <a:t> Mpc)</a:t>
            </a:r>
            <a:r>
              <a:rPr lang="en-US" sz="1800" baseline="30000">
                <a:solidFill>
                  <a:srgbClr val="000000"/>
                </a:solidFill>
              </a:rPr>
              <a:t>3</a:t>
            </a: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" name="TextBox 3"/>
          <p:cNvSpPr txBox="1">
            <a:spLocks noChangeArrowheads="1"/>
          </p:cNvSpPr>
          <p:nvPr/>
        </p:nvSpPr>
        <p:spPr bwMode="auto">
          <a:xfrm>
            <a:off x="3592513" y="1433513"/>
            <a:ext cx="143510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sz="2000" dirty="0">
                <a:solidFill>
                  <a:srgbClr val="000000"/>
                </a:solidFill>
              </a:rPr>
              <a:t>Log k</a:t>
            </a:r>
            <a:r>
              <a:rPr lang="en-US" sz="2000" baseline="30000" dirty="0">
                <a:solidFill>
                  <a:srgbClr val="000000"/>
                </a:solidFill>
              </a:rPr>
              <a:t>3</a:t>
            </a:r>
            <a:r>
              <a:rPr lang="en-US" sz="2000" dirty="0">
                <a:solidFill>
                  <a:srgbClr val="000000"/>
                </a:solidFill>
              </a:rPr>
              <a:t>P(k)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4579207" y="1449388"/>
            <a:ext cx="4364768" cy="2340808"/>
            <a:chOff x="4579207" y="1449388"/>
            <a:chExt cx="4364768" cy="2340808"/>
          </a:xfrm>
        </p:grpSpPr>
        <p:sp>
          <p:nvSpPr>
            <p:cNvPr id="32" name="Rectangle 6"/>
            <p:cNvSpPr>
              <a:spLocks noChangeArrowheads="1"/>
            </p:cNvSpPr>
            <p:nvPr/>
          </p:nvSpPr>
          <p:spPr bwMode="auto">
            <a:xfrm>
              <a:off x="5302250" y="2165350"/>
              <a:ext cx="176212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Gal clustering </a:t>
              </a:r>
              <a:r>
                <a:rPr lang="en-US" sz="1800" dirty="0">
                  <a:solidFill>
                    <a:srgbClr val="0000FF"/>
                  </a:solidFill>
                </a:rPr>
                <a:t>(2dFGRS)</a:t>
              </a:r>
              <a:endParaRPr lang="en-US" sz="2000" dirty="0">
                <a:solidFill>
                  <a:srgbClr val="0000FF"/>
                </a:solidFill>
              </a:endParaRPr>
            </a:p>
          </p:txBody>
        </p:sp>
        <p:sp>
          <p:nvSpPr>
            <p:cNvPr id="33" name="Rectangle 7"/>
            <p:cNvSpPr>
              <a:spLocks noChangeArrowheads="1"/>
            </p:cNvSpPr>
            <p:nvPr/>
          </p:nvSpPr>
          <p:spPr bwMode="auto">
            <a:xfrm>
              <a:off x="4579207" y="2043261"/>
              <a:ext cx="68421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z=0</a:t>
              </a:r>
            </a:p>
          </p:txBody>
        </p:sp>
        <p:sp>
          <p:nvSpPr>
            <p:cNvPr id="34" name="Rectangle 16"/>
            <p:cNvSpPr>
              <a:spLocks noChangeArrowheads="1"/>
            </p:cNvSpPr>
            <p:nvPr/>
          </p:nvSpPr>
          <p:spPr bwMode="auto">
            <a:xfrm>
              <a:off x="4635500" y="3113088"/>
              <a:ext cx="115887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CMB </a:t>
              </a:r>
              <a:r>
                <a:rPr lang="en-US" sz="1800" dirty="0">
                  <a:solidFill>
                    <a:srgbClr val="FF0000"/>
                  </a:solidFill>
                </a:rPr>
                <a:t>(WMAP)</a:t>
              </a:r>
            </a:p>
          </p:txBody>
        </p:sp>
        <p:sp>
          <p:nvSpPr>
            <p:cNvPr id="35" name="Rectangle 20"/>
            <p:cNvSpPr>
              <a:spLocks noChangeArrowheads="1"/>
            </p:cNvSpPr>
            <p:nvPr/>
          </p:nvSpPr>
          <p:spPr bwMode="auto">
            <a:xfrm>
              <a:off x="5135563" y="1466850"/>
              <a:ext cx="3549650" cy="3143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000" tIns="46800" rIns="90000" bIns="46800"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7" name="Rectangle 22"/>
            <p:cNvSpPr>
              <a:spLocks noChangeArrowheads="1"/>
            </p:cNvSpPr>
            <p:nvPr/>
          </p:nvSpPr>
          <p:spPr bwMode="auto">
            <a:xfrm>
              <a:off x="5178425" y="1449388"/>
              <a:ext cx="3765550" cy="393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0"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 wavelength k</a:t>
              </a:r>
              <a:r>
                <a:rPr lang="en-US" sz="1800" baseline="30000" dirty="0">
                  <a:solidFill>
                    <a:srgbClr val="000000"/>
                  </a:solidFill>
                </a:rPr>
                <a:t>-1</a:t>
              </a:r>
              <a:r>
                <a:rPr lang="en-US" sz="1800" dirty="0">
                  <a:solidFill>
                    <a:srgbClr val="000000"/>
                  </a:solidFill>
                </a:rPr>
                <a:t> (</a:t>
              </a:r>
              <a:r>
                <a:rPr lang="en-US" sz="1800" dirty="0" err="1">
                  <a:solidFill>
                    <a:srgbClr val="000000"/>
                  </a:solidFill>
                </a:rPr>
                <a:t>comoving</a:t>
              </a:r>
              <a:r>
                <a:rPr lang="en-US" sz="1800" dirty="0">
                  <a:solidFill>
                    <a:srgbClr val="000000"/>
                  </a:solidFill>
                </a:rPr>
                <a:t> h</a:t>
              </a:r>
              <a:r>
                <a:rPr lang="en-US" sz="1800" baseline="30000" dirty="0">
                  <a:solidFill>
                    <a:srgbClr val="000000"/>
                  </a:solidFill>
                </a:rPr>
                <a:t>-1</a:t>
              </a:r>
              <a:r>
                <a:rPr lang="en-US" sz="1800" dirty="0">
                  <a:solidFill>
                    <a:srgbClr val="000000"/>
                  </a:solidFill>
                </a:rPr>
                <a:t> </a:t>
              </a:r>
              <a:r>
                <a:rPr lang="en-US" sz="1800" dirty="0" err="1">
                  <a:solidFill>
                    <a:srgbClr val="000000"/>
                  </a:solidFill>
                </a:rPr>
                <a:t>Mpc</a:t>
              </a:r>
              <a:r>
                <a:rPr lang="en-US" sz="1800" dirty="0">
                  <a:solidFill>
                    <a:srgbClr val="000000"/>
                  </a:solidFill>
                </a:rPr>
                <a:t>)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620000" y="2303463"/>
            <a:ext cx="1549400" cy="2643187"/>
            <a:chOff x="7620000" y="2303463"/>
            <a:chExt cx="1549400" cy="2643187"/>
          </a:xfrm>
        </p:grpSpPr>
        <p:sp>
          <p:nvSpPr>
            <p:cNvPr id="144399" name="TextBox 11"/>
            <p:cNvSpPr txBox="1">
              <a:spLocks noChangeArrowheads="1"/>
            </p:cNvSpPr>
            <p:nvPr/>
          </p:nvSpPr>
          <p:spPr bwMode="auto">
            <a:xfrm rot="4456567">
              <a:off x="7282423" y="3587868"/>
              <a:ext cx="13895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warm DM</a:t>
              </a: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7620000" y="2303463"/>
              <a:ext cx="1549400" cy="2643187"/>
              <a:chOff x="7620000" y="2303463"/>
              <a:chExt cx="1549400" cy="2643187"/>
            </a:xfrm>
          </p:grpSpPr>
          <p:grpSp>
            <p:nvGrpSpPr>
              <p:cNvPr id="4" name="Group 30"/>
              <p:cNvGrpSpPr>
                <a:grpSpLocks/>
              </p:cNvGrpSpPr>
              <p:nvPr/>
            </p:nvGrpSpPr>
            <p:grpSpPr bwMode="auto">
              <a:xfrm>
                <a:off x="7620000" y="2303463"/>
                <a:ext cx="1549400" cy="2643187"/>
                <a:chOff x="7619379" y="2303836"/>
                <a:chExt cx="1550456" cy="2643515"/>
              </a:xfrm>
            </p:grpSpPr>
            <p:sp>
              <p:nvSpPr>
                <p:cNvPr id="144407" name="Freeform 31"/>
                <p:cNvSpPr>
                  <a:spLocks noChangeArrowheads="1"/>
                </p:cNvSpPr>
                <p:nvPr/>
              </p:nvSpPr>
              <p:spPr bwMode="auto">
                <a:xfrm>
                  <a:off x="7619379" y="2303836"/>
                  <a:ext cx="1550456" cy="2643515"/>
                </a:xfrm>
                <a:custGeom>
                  <a:avLst/>
                  <a:gdLst>
                    <a:gd name="T0" fmla="*/ 0 w 1550456"/>
                    <a:gd name="T1" fmla="*/ 132914 h 2643515"/>
                    <a:gd name="T2" fmla="*/ 516819 w 1550456"/>
                    <a:gd name="T3" fmla="*/ 310133 h 2643515"/>
                    <a:gd name="T4" fmla="*/ 959806 w 1550456"/>
                    <a:gd name="T5" fmla="*/ 1993712 h 2643515"/>
                    <a:gd name="T6" fmla="*/ 959806 w 1550456"/>
                    <a:gd name="T7" fmla="*/ 1993712 h 2643515"/>
                    <a:gd name="T8" fmla="*/ 1314196 w 1550456"/>
                    <a:gd name="T9" fmla="*/ 2185699 h 2643515"/>
                    <a:gd name="T10" fmla="*/ 1314196 w 1550456"/>
                    <a:gd name="T11" fmla="*/ 2185699 h 2643515"/>
                    <a:gd name="T12" fmla="*/ 1550456 w 1550456"/>
                    <a:gd name="T13" fmla="*/ 2643515 h 2643515"/>
                    <a:gd name="T14" fmla="*/ 1550456 w 1550456"/>
                    <a:gd name="T15" fmla="*/ 2643515 h 2643515"/>
                    <a:gd name="T16" fmla="*/ 1550456 w 1550456"/>
                    <a:gd name="T17" fmla="*/ 2643515 h 26435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0456"/>
                    <a:gd name="T28" fmla="*/ 0 h 2643515"/>
                    <a:gd name="T29" fmla="*/ 1550456 w 1550456"/>
                    <a:gd name="T30" fmla="*/ 2643515 h 26435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0456" h="2643515">
                      <a:moveTo>
                        <a:pt x="0" y="132914"/>
                      </a:moveTo>
                      <a:cubicBezTo>
                        <a:pt x="178425" y="66457"/>
                        <a:pt x="356851" y="0"/>
                        <a:pt x="516819" y="310133"/>
                      </a:cubicBezTo>
                      <a:cubicBezTo>
                        <a:pt x="676787" y="620266"/>
                        <a:pt x="959806" y="1993712"/>
                        <a:pt x="959806" y="1993712"/>
                      </a:cubicBezTo>
                      <a:lnTo>
                        <a:pt x="1314196" y="2185699"/>
                      </a:lnTo>
                      <a:lnTo>
                        <a:pt x="1550456" y="26435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ysDash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lIns="90000" tIns="46800" rIns="90000" bIns="46800">
                  <a:sp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408" name="TextBox 33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8256055" y="3193991"/>
                  <a:ext cx="1251514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>
                      <a:solidFill>
                        <a:srgbClr val="000000"/>
                      </a:solidFill>
                    </a:rPr>
                    <a:t>sterile </a:t>
                  </a:r>
                  <a:r>
                    <a:rPr lang="en-US">
                      <a:solidFill>
                        <a:srgbClr val="000000"/>
                      </a:solidFill>
                      <a:latin typeface="Symbol" charset="0"/>
                      <a:cs typeface="Symbol" charset="0"/>
                    </a:rPr>
                    <a:t>n</a:t>
                  </a:r>
                  <a:endParaRPr lang="en-US">
                    <a:solidFill>
                      <a:srgbClr val="000000"/>
                    </a:solidFill>
                    <a:cs typeface="Symbol" charset="0"/>
                  </a:endParaRPr>
                </a:p>
              </p:txBody>
            </p:sp>
          </p:grpSp>
          <p:sp>
            <p:nvSpPr>
              <p:cNvPr id="38" name="Line 19"/>
              <p:cNvSpPr>
                <a:spLocks noChangeShapeType="1"/>
              </p:cNvSpPr>
              <p:nvPr/>
            </p:nvSpPr>
            <p:spPr bwMode="auto">
              <a:xfrm flipV="1">
                <a:off x="8028384" y="3212975"/>
                <a:ext cx="216024" cy="3600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190800" rIns="90000" bIns="118800" anchor="ctr"/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39" name="Group 38"/>
          <p:cNvGrpSpPr/>
          <p:nvPr/>
        </p:nvGrpSpPr>
        <p:grpSpPr>
          <a:xfrm>
            <a:off x="6660232" y="1988840"/>
            <a:ext cx="1698490" cy="1224136"/>
            <a:chOff x="6660232" y="1988840"/>
            <a:chExt cx="1698490" cy="1224136"/>
          </a:xfrm>
        </p:grpSpPr>
        <p:grpSp>
          <p:nvGrpSpPr>
            <p:cNvPr id="40" name="Group 39"/>
            <p:cNvGrpSpPr/>
            <p:nvPr/>
          </p:nvGrpSpPr>
          <p:grpSpPr>
            <a:xfrm>
              <a:off x="6660232" y="1988840"/>
              <a:ext cx="1698490" cy="1224136"/>
              <a:chOff x="5344493" y="1988840"/>
              <a:chExt cx="1698490" cy="1224136"/>
            </a:xfrm>
          </p:grpSpPr>
          <p:sp>
            <p:nvSpPr>
              <p:cNvPr id="42" name="TextBox 41"/>
              <p:cNvSpPr txBox="1"/>
              <p:nvPr/>
            </p:nvSpPr>
            <p:spPr>
              <a:xfrm>
                <a:off x="5704533" y="2843644"/>
                <a:ext cx="13097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 dirty="0">
                    <a:solidFill>
                      <a:srgbClr val="800000"/>
                    </a:solidFill>
                  </a:rPr>
                  <a:t>~ 5×10</a:t>
                </a:r>
                <a:r>
                  <a:rPr lang="en-US" sz="1800" baseline="30000" dirty="0">
                    <a:solidFill>
                      <a:srgbClr val="800000"/>
                    </a:solidFill>
                  </a:rPr>
                  <a:t>9 </a:t>
                </a:r>
                <a:r>
                  <a:rPr lang="en-US" sz="1800" dirty="0">
                    <a:solidFill>
                      <a:srgbClr val="800000"/>
                    </a:solidFill>
                  </a:rPr>
                  <a:t>M</a:t>
                </a:r>
                <a:r>
                  <a:rPr lang="en-US" sz="1800" baseline="-25000" dirty="0">
                    <a:solidFill>
                      <a:srgbClr val="800000"/>
                    </a:solidFill>
                  </a:rPr>
                  <a:t>o</a:t>
                </a:r>
                <a:endParaRPr lang="en-US" sz="1800" dirty="0">
                  <a:solidFill>
                    <a:srgbClr val="800000"/>
                  </a:solidFill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5344493" y="1988840"/>
                <a:ext cx="16984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 dirty="0">
                    <a:solidFill>
                      <a:srgbClr val="800000"/>
                    </a:solidFill>
                  </a:rPr>
                  <a:t>Dwarf galaxies</a:t>
                </a:r>
              </a:p>
            </p:txBody>
          </p:sp>
        </p:grpSp>
        <p:cxnSp>
          <p:nvCxnSpPr>
            <p:cNvPr id="41" name="Straight Arrow Connector 40"/>
            <p:cNvCxnSpPr/>
            <p:nvPr/>
          </p:nvCxnSpPr>
          <p:spPr bwMode="auto">
            <a:xfrm flipV="1">
              <a:off x="7668344" y="2492896"/>
              <a:ext cx="0" cy="360040"/>
            </a:xfrm>
            <a:prstGeom prst="straightConnector1">
              <a:avLst/>
            </a:prstGeom>
            <a:noFill/>
            <a:ln w="19050" cap="flat" cmpd="sng" algn="ctr">
              <a:solidFill>
                <a:srgbClr val="80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44" name="Rectangle 43"/>
          <p:cNvSpPr/>
          <p:nvPr/>
        </p:nvSpPr>
        <p:spPr bwMode="auto">
          <a:xfrm>
            <a:off x="6516216" y="4293096"/>
            <a:ext cx="1368152" cy="792088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286829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cdm+wdm.mov" descr="/Users/csf/Movies/lovell/cdm+wdm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7575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Box 2"/>
          <p:cNvSpPr txBox="1">
            <a:spLocks noChangeArrowheads="1"/>
          </p:cNvSpPr>
          <p:nvPr/>
        </p:nvSpPr>
        <p:spPr bwMode="auto">
          <a:xfrm>
            <a:off x="1195388" y="358775"/>
            <a:ext cx="2390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9204" name="TextBox 3"/>
          <p:cNvSpPr txBox="1">
            <a:spLocks noChangeArrowheads="1"/>
          </p:cNvSpPr>
          <p:nvPr/>
        </p:nvSpPr>
        <p:spPr bwMode="auto">
          <a:xfrm>
            <a:off x="5257800" y="363538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9205" name="TextBox 4"/>
          <p:cNvSpPr txBox="1">
            <a:spLocks noChangeArrowheads="1"/>
          </p:cNvSpPr>
          <p:nvPr/>
        </p:nvSpPr>
        <p:spPr bwMode="auto">
          <a:xfrm>
            <a:off x="1009650" y="6102350"/>
            <a:ext cx="70262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Wang, White, Theuns, Boyarski &amp; Ruchayskiy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011199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6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1761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130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6130"/>
                </p:tgtEl>
              </p:cMediaNode>
            </p:video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6" descr="Aq-A-1-114_1536x1152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 Box 2">
            <a:extLst>
              <a:ext uri="{FF2B5EF4-FFF2-40B4-BE49-F238E27FC236}">
                <a16:creationId xmlns:a16="http://schemas.microsoft.com/office/drawing/2014/main" id="{B18FFCB0-D523-E44D-86A2-9E2412B313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560" y="764704"/>
            <a:ext cx="8047606" cy="1600438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“Missing satellites” problem: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2800" dirty="0">
                <a:solidFill>
                  <a:srgbClr val="0000FF"/>
                </a:solidFill>
              </a:rPr>
              <a:t>CDM predicts many more </a:t>
            </a:r>
            <a:r>
              <a:rPr lang="en-GB" sz="2800" dirty="0" err="1">
                <a:solidFill>
                  <a:srgbClr val="0000FF"/>
                </a:solidFill>
              </a:rPr>
              <a:t>subhalos</a:t>
            </a:r>
            <a:r>
              <a:rPr lang="en-GB" sz="2800" dirty="0">
                <a:solidFill>
                  <a:srgbClr val="0000FF"/>
                </a:solidFill>
              </a:rPr>
              <a:t> in the </a:t>
            </a: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Milky </a:t>
            </a:r>
            <a:r>
              <a:rPr lang="en-GB" sz="2800" dirty="0">
                <a:solidFill>
                  <a:srgbClr val="0000FF"/>
                </a:solidFill>
              </a:rPr>
              <a:t>W</a:t>
            </a: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ay than there are observed satellites</a:t>
            </a: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charset="0"/>
              <a:ea typeface="ＭＳ Ｐゴシック" charset="0"/>
              <a:cs typeface="Wingdings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7618D37-EBD7-BE4D-9EE4-0AEE319FDADA}"/>
              </a:ext>
            </a:extLst>
          </p:cNvPr>
          <p:cNvSpPr txBox="1"/>
          <p:nvPr/>
        </p:nvSpPr>
        <p:spPr>
          <a:xfrm>
            <a:off x="1058919" y="3734407"/>
            <a:ext cx="7473521" cy="584775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rtlCol="0">
            <a:spAutoFit/>
          </a:bodyPr>
          <a:lstStyle/>
          <a:p>
            <a:pPr algn="l">
              <a:buClr>
                <a:srgbClr val="FF0000"/>
              </a:buClr>
              <a:buFontTx/>
              <a:buNone/>
            </a:pPr>
            <a:r>
              <a:rPr lang="en-US" sz="3200" dirty="0">
                <a:solidFill>
                  <a:srgbClr val="FFFFFF"/>
                </a:solidFill>
              </a:rPr>
              <a:t>How any satellites does the MW have?</a:t>
            </a:r>
          </a:p>
        </p:txBody>
      </p:sp>
    </p:spTree>
    <p:extLst>
      <p:ext uri="{BB962C8B-B14F-4D97-AF65-F5344CB8AC3E}">
        <p14:creationId xmlns:p14="http://schemas.microsoft.com/office/powerpoint/2010/main" val="282335876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E367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107504" y="2325533"/>
            <a:ext cx="2448272" cy="599411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s-I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 Ogden Centre at Durham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id="{93FB3739-9D85-654A-BBF5-4321F0B9A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784" y="260647"/>
            <a:ext cx="5544616" cy="8856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s-IS" sz="3200" b="0" i="0" u="none" strike="noStrike" kern="1200" cap="none" spc="0" normalizeH="0" baseline="0" noProof="0" dirty="0">
                <a:ln>
                  <a:noFill/>
                </a:ln>
                <a:solidFill>
                  <a:srgbClr val="B5251D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Dwarfs: the giants of cosmology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B5251D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C39C20-0AA2-9D4D-A115-54EC4AE7E2B9}"/>
              </a:ext>
            </a:extLst>
          </p:cNvPr>
          <p:cNvSpPr txBox="1"/>
          <p:nvPr/>
        </p:nvSpPr>
        <p:spPr>
          <a:xfrm>
            <a:off x="251520" y="1167135"/>
            <a:ext cx="3746538" cy="461665"/>
          </a:xfrm>
          <a:prstGeom prst="rect">
            <a:avLst/>
          </a:prstGeom>
          <a:solidFill>
            <a:srgbClr val="E4E4E4">
              <a:alpha val="80000"/>
            </a:srgbClr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Conference key questions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CD95AB4-8FCC-684F-B735-8A8F6C0D725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907" r="6456" b="6611"/>
          <a:stretch/>
        </p:blipFill>
        <p:spPr>
          <a:xfrm>
            <a:off x="35496" y="1628800"/>
            <a:ext cx="9054456" cy="5231736"/>
          </a:xfrm>
          <a:prstGeom prst="rect">
            <a:avLst/>
          </a:prstGeom>
        </p:spPr>
      </p:pic>
      <p:sp>
        <p:nvSpPr>
          <p:cNvPr id="11" name="Text Box 7">
            <a:extLst>
              <a:ext uri="{FF2B5EF4-FFF2-40B4-BE49-F238E27FC236}">
                <a16:creationId xmlns:a16="http://schemas.microsoft.com/office/drawing/2014/main" id="{6A3FA884-C669-5041-AF91-6F38BF341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576" y="2348880"/>
            <a:ext cx="8064896" cy="4245537"/>
          </a:xfrm>
          <a:prstGeom prst="rect">
            <a:avLst/>
          </a:prstGeom>
          <a:solidFill>
            <a:srgbClr val="E4E4E4">
              <a:alpha val="84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Is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Symbol" pitchFamily="2" charset="2"/>
                <a:ea typeface="ＭＳ Ｐゴシック" charset="0"/>
              </a:rPr>
              <a:t>L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CDM correct? What can dwarf galaxies tell us about the identity of dark matter?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Can we identify signatures of reionization in the dwarf population? What role did dwarfs play in  reionization?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What do the star formation histories and chemical properties of dwarfs tell us about galaxy formation?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How will the next generation of surveys and simulations answer the above questions?</a:t>
            </a:r>
          </a:p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709819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6" descr="Aq-A-1-114_1536x1152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1030"/>
          <p:cNvSpPr txBox="1">
            <a:spLocks noChangeArrowheads="1"/>
          </p:cNvSpPr>
          <p:nvPr/>
        </p:nvSpPr>
        <p:spPr bwMode="auto">
          <a:xfrm>
            <a:off x="1187624" y="1969021"/>
            <a:ext cx="6704012" cy="523875"/>
          </a:xfrm>
          <a:prstGeom prst="rect">
            <a:avLst/>
          </a:prstGeom>
          <a:solidFill>
            <a:srgbClr val="FF9CF4">
              <a:alpha val="5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sz="2800" dirty="0">
                <a:solidFill>
                  <a:srgbClr val="000090"/>
                </a:solidFill>
              </a:rPr>
              <a:t>Most </a:t>
            </a:r>
            <a:r>
              <a:rPr lang="en-US" sz="2800" dirty="0" err="1">
                <a:solidFill>
                  <a:srgbClr val="000090"/>
                </a:solidFill>
              </a:rPr>
              <a:t>subhalos</a:t>
            </a:r>
            <a:r>
              <a:rPr lang="en-US" sz="2800" dirty="0">
                <a:solidFill>
                  <a:srgbClr val="000090"/>
                </a:solidFill>
              </a:rPr>
              <a:t> never make a galaxy! </a:t>
            </a:r>
          </a:p>
        </p:txBody>
      </p:sp>
    </p:spTree>
    <p:extLst>
      <p:ext uri="{BB962C8B-B14F-4D97-AF65-F5344CB8AC3E}">
        <p14:creationId xmlns:p14="http://schemas.microsoft.com/office/powerpoint/2010/main" val="141755306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6" descr="Aq-A-1-114_1536x1152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55" name="Text Box 1030"/>
          <p:cNvSpPr txBox="1">
            <a:spLocks noChangeArrowheads="1"/>
          </p:cNvSpPr>
          <p:nvPr/>
        </p:nvSpPr>
        <p:spPr bwMode="auto">
          <a:xfrm>
            <a:off x="179512" y="3068960"/>
            <a:ext cx="8856984" cy="2031325"/>
          </a:xfrm>
          <a:prstGeom prst="rect">
            <a:avLst/>
          </a:prstGeom>
          <a:solidFill>
            <a:srgbClr val="FF9CF4">
              <a:alpha val="5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457200" indent="-457200" algn="l">
              <a:buClr>
                <a:srgbClr val="000090"/>
              </a:buClr>
            </a:pPr>
            <a:r>
              <a:rPr lang="en-US" sz="2800" dirty="0" err="1">
                <a:solidFill>
                  <a:srgbClr val="000000"/>
                </a:solidFill>
              </a:rPr>
              <a:t>Reionization</a:t>
            </a:r>
            <a:r>
              <a:rPr lang="en-US" sz="2800" dirty="0">
                <a:solidFill>
                  <a:srgbClr val="000000"/>
                </a:solidFill>
              </a:rPr>
              <a:t> heats gas to 10</a:t>
            </a:r>
            <a:r>
              <a:rPr lang="en-US" sz="2800" baseline="30000" dirty="0">
                <a:solidFill>
                  <a:srgbClr val="000000"/>
                </a:solidFill>
              </a:rPr>
              <a:t>4</a:t>
            </a:r>
            <a:r>
              <a:rPr lang="en-US" sz="2800" dirty="0">
                <a:solidFill>
                  <a:srgbClr val="000000"/>
                </a:solidFill>
              </a:rPr>
              <a:t>K, preventing it from cooling and forming stars in small halos (</a:t>
            </a:r>
            <a:r>
              <a:rPr lang="en-US" sz="2800" dirty="0" err="1">
                <a:solidFill>
                  <a:srgbClr val="000000"/>
                </a:solidFill>
              </a:rPr>
              <a:t>T</a:t>
            </a:r>
            <a:r>
              <a:rPr lang="en-US" sz="2800" baseline="-25000" dirty="0" err="1">
                <a:solidFill>
                  <a:srgbClr val="000000"/>
                </a:solidFill>
              </a:rPr>
              <a:t>vir</a:t>
            </a:r>
            <a:r>
              <a:rPr lang="en-US" sz="2800" baseline="-25000" dirty="0">
                <a:solidFill>
                  <a:srgbClr val="000000"/>
                </a:solidFill>
              </a:rPr>
              <a:t> </a:t>
            </a:r>
            <a:r>
              <a:rPr lang="en-US" sz="2800" dirty="0">
                <a:solidFill>
                  <a:srgbClr val="000000"/>
                </a:solidFill>
              </a:rPr>
              <a:t>&lt;</a:t>
            </a:r>
            <a:r>
              <a:rPr lang="en-US" sz="2800" baseline="-25000" dirty="0">
                <a:solidFill>
                  <a:srgbClr val="000000"/>
                </a:solidFill>
              </a:rPr>
              <a:t> </a:t>
            </a:r>
            <a:r>
              <a:rPr lang="en-US" sz="2800" dirty="0">
                <a:solidFill>
                  <a:srgbClr val="000000"/>
                </a:solidFill>
              </a:rPr>
              <a:t>10</a:t>
            </a:r>
            <a:r>
              <a:rPr lang="en-US" sz="2800" baseline="30000" dirty="0">
                <a:solidFill>
                  <a:srgbClr val="000000"/>
                </a:solidFill>
              </a:rPr>
              <a:t>4</a:t>
            </a:r>
            <a:r>
              <a:rPr lang="en-US" sz="2800" dirty="0">
                <a:solidFill>
                  <a:srgbClr val="000000"/>
                </a:solidFill>
              </a:rPr>
              <a:t>K)</a:t>
            </a:r>
          </a:p>
          <a:p>
            <a:pPr>
              <a:buClr>
                <a:srgbClr val="000090"/>
              </a:buClr>
              <a:buFont typeface="Arial" charset="0"/>
              <a:buChar char="•"/>
            </a:pPr>
            <a:r>
              <a:rPr lang="en-US" sz="2800" dirty="0">
                <a:solidFill>
                  <a:srgbClr val="000000"/>
                </a:solidFill>
              </a:rPr>
              <a:t>   Supernovae feedback expels residual gas in slightly                larger halos </a:t>
            </a:r>
          </a:p>
        </p:txBody>
      </p:sp>
      <p:sp>
        <p:nvSpPr>
          <p:cNvPr id="20" name="Text Box 1030"/>
          <p:cNvSpPr txBox="1">
            <a:spLocks noChangeArrowheads="1"/>
          </p:cNvSpPr>
          <p:nvPr/>
        </p:nvSpPr>
        <p:spPr bwMode="auto">
          <a:xfrm>
            <a:off x="1180356" y="332656"/>
            <a:ext cx="6704012" cy="523875"/>
          </a:xfrm>
          <a:prstGeom prst="rect">
            <a:avLst/>
          </a:prstGeom>
          <a:solidFill>
            <a:srgbClr val="FF9CF4">
              <a:alpha val="5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sz="2800" dirty="0">
                <a:solidFill>
                  <a:srgbClr val="000090"/>
                </a:solidFill>
              </a:rPr>
              <a:t>Most </a:t>
            </a:r>
            <a:r>
              <a:rPr lang="en-US" sz="2800" dirty="0" err="1">
                <a:solidFill>
                  <a:srgbClr val="000090"/>
                </a:solidFill>
              </a:rPr>
              <a:t>subhalos</a:t>
            </a:r>
            <a:r>
              <a:rPr lang="en-US" sz="2800" dirty="0">
                <a:solidFill>
                  <a:srgbClr val="000090"/>
                </a:solidFill>
              </a:rPr>
              <a:t> never make a galaxy!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00794" y="2132856"/>
            <a:ext cx="16817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800" dirty="0">
                <a:solidFill>
                  <a:schemeClr val="bg1"/>
                </a:solidFill>
              </a:rPr>
              <a:t>Because:</a:t>
            </a:r>
          </a:p>
        </p:txBody>
      </p:sp>
    </p:spTree>
    <p:extLst>
      <p:ext uri="{BB962C8B-B14F-4D97-AF65-F5344CB8AC3E}">
        <p14:creationId xmlns:p14="http://schemas.microsoft.com/office/powerpoint/2010/main" val="82746433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2027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2027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2027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55" grpId="0" build="p" animBg="1"/>
      <p:bldP spid="20" grpId="0" animBg="1"/>
      <p:bldP spid="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tars_halo_3_snap127.png" descr="/Users/csf/text/auriga/rob/figures/projections/stars_halo_3_snap127.png"/>
          <p:cNvPicPr>
            <a:picLocks noChangeAspect="1"/>
          </p:cNvPicPr>
          <p:nvPr/>
        </p:nvPicPr>
        <p:blipFill rotWithShape="1"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75" t="3333" r="4800" b="2917"/>
          <a:stretch/>
        </p:blipFill>
        <p:spPr>
          <a:xfrm>
            <a:off x="2199307" y="1470461"/>
            <a:ext cx="3164781" cy="4910867"/>
          </a:xfrm>
          <a:prstGeom prst="rect">
            <a:avLst/>
          </a:prstGeom>
        </p:spPr>
      </p:pic>
      <p:pic>
        <p:nvPicPr>
          <p:cNvPr id="5" name="stars_halo_7_snap127.png" descr="/Users/csf/text/auriga/rob/figures/projections/stars_halo_7_snap127.png"/>
          <p:cNvPicPr>
            <a:picLocks noChangeAspect="1"/>
          </p:cNvPicPr>
          <p:nvPr/>
        </p:nvPicPr>
        <p:blipFill rotWithShape="1">
          <a:blip r:embed="rId4" r:link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39" t="3056" r="4648" b="2777"/>
          <a:stretch/>
        </p:blipFill>
        <p:spPr>
          <a:xfrm>
            <a:off x="5796136" y="1484784"/>
            <a:ext cx="3096344" cy="4842715"/>
          </a:xfrm>
          <a:prstGeom prst="rect">
            <a:avLst/>
          </a:prstGeom>
        </p:spPr>
      </p:pic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555776" y="210706"/>
            <a:ext cx="6192688" cy="553998"/>
          </a:xfrm>
          <a:prstGeom prst="rect">
            <a:avLst/>
          </a:prstGeom>
          <a:solidFill>
            <a:srgbClr val="FFCC00"/>
          </a:solidFill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The </a:t>
            </a:r>
            <a:r>
              <a:rPr lang="en-GB" sz="3600" dirty="0" err="1">
                <a:solidFill>
                  <a:srgbClr val="FF0000"/>
                </a:solidFill>
              </a:rPr>
              <a:t>Auriga</a:t>
            </a:r>
            <a:r>
              <a:rPr lang="en-GB" sz="3600" dirty="0">
                <a:solidFill>
                  <a:srgbClr val="FF0000"/>
                </a:solidFill>
              </a:rPr>
              <a:t> MW-like galaxies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51520" y="3735030"/>
            <a:ext cx="158417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rgbClr val="EAAA43"/>
                </a:solidFill>
              </a:rPr>
              <a:t>D. Campbell C. Frenk    F. Gomez  R. Grand    A. Jenkins  F. </a:t>
            </a:r>
            <a:r>
              <a:rPr lang="en-US" sz="2000" dirty="0" err="1">
                <a:solidFill>
                  <a:srgbClr val="EAAA43"/>
                </a:solidFill>
              </a:rPr>
              <a:t>Marinacci</a:t>
            </a:r>
            <a:r>
              <a:rPr lang="en-US" sz="2000" dirty="0">
                <a:solidFill>
                  <a:srgbClr val="EAAA43"/>
                </a:solidFill>
              </a:rPr>
              <a:t> R. </a:t>
            </a:r>
            <a:r>
              <a:rPr lang="en-US" sz="2000" dirty="0" err="1">
                <a:solidFill>
                  <a:srgbClr val="EAAA43"/>
                </a:solidFill>
              </a:rPr>
              <a:t>Pakmor</a:t>
            </a:r>
            <a:r>
              <a:rPr lang="en-US" sz="2000" dirty="0">
                <a:solidFill>
                  <a:srgbClr val="EAAA43"/>
                </a:solidFill>
              </a:rPr>
              <a:t>  V. </a:t>
            </a:r>
            <a:r>
              <a:rPr lang="en-US" sz="2000" dirty="0" err="1">
                <a:solidFill>
                  <a:srgbClr val="EAAA43"/>
                </a:solidFill>
              </a:rPr>
              <a:t>Springel</a:t>
            </a:r>
            <a:r>
              <a:rPr lang="en-US" sz="2000" dirty="0">
                <a:solidFill>
                  <a:srgbClr val="EAAA43"/>
                </a:solidFill>
              </a:rPr>
              <a:t> S. White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07504" y="1591632"/>
            <a:ext cx="206172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FFFFFF"/>
                </a:solidFill>
              </a:rPr>
              <a:t>30 very high res  </a:t>
            </a:r>
            <a:r>
              <a:rPr lang="en-US" sz="2000" dirty="0" err="1">
                <a:solidFill>
                  <a:srgbClr val="FFFFFF"/>
                </a:solidFill>
              </a:rPr>
              <a:t>Arepo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sims</a:t>
            </a:r>
            <a:endParaRPr lang="en-US" sz="2000" dirty="0">
              <a:solidFill>
                <a:srgbClr val="FFFFFF"/>
              </a:solidFill>
            </a:endParaRPr>
          </a:p>
          <a:p>
            <a:pPr>
              <a:buNone/>
            </a:pPr>
            <a:r>
              <a:rPr lang="en-US" sz="2000" dirty="0">
                <a:solidFill>
                  <a:srgbClr val="FFFFFF"/>
                </a:solidFill>
              </a:rPr>
              <a:t>6 even higher res </a:t>
            </a:r>
            <a:r>
              <a:rPr lang="en-US" sz="2000" dirty="0" err="1">
                <a:solidFill>
                  <a:srgbClr val="FFFFFF"/>
                </a:solidFill>
              </a:rPr>
              <a:t>sims</a:t>
            </a:r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832948" y="951111"/>
            <a:ext cx="22035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EAAA43"/>
                </a:solidFill>
              </a:rPr>
              <a:t>Grand et al ‘16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540314" y="1556792"/>
            <a:ext cx="5848110" cy="4486300"/>
            <a:chOff x="2468306" y="1628800"/>
            <a:chExt cx="5848110" cy="4486300"/>
          </a:xfrm>
        </p:grpSpPr>
        <p:pic>
          <p:nvPicPr>
            <p:cNvPr id="18" name="Picture 17" descr="cumulative_distr_R200.pdf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983" r="66722" b="2284"/>
            <a:stretch/>
          </p:blipFill>
          <p:spPr>
            <a:xfrm>
              <a:off x="2468306" y="1628800"/>
              <a:ext cx="5848110" cy="4486300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4283968" y="1743199"/>
              <a:ext cx="254558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dirty="0">
                  <a:solidFill>
                    <a:srgbClr val="008000"/>
                  </a:solidFill>
                </a:rPr>
                <a:t>Simpson et al ‘17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602064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AutoShape 2"/>
          <p:cNvSpPr>
            <a:spLocks noChangeArrowheads="1"/>
          </p:cNvSpPr>
          <p:nvPr/>
        </p:nvSpPr>
        <p:spPr bwMode="auto">
          <a:xfrm>
            <a:off x="1857375" y="1014413"/>
            <a:ext cx="976313" cy="485775"/>
          </a:xfrm>
          <a:prstGeom prst="rightArrow">
            <a:avLst>
              <a:gd name="adj1" fmla="val 50000"/>
              <a:gd name="adj2" fmla="val 50245"/>
            </a:avLst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>
              <a:solidFill>
                <a:srgbClr val="FF0000"/>
              </a:solidFill>
              <a:latin typeface="Symbol" charset="0"/>
            </a:endParaRPr>
          </a:p>
        </p:txBody>
      </p:sp>
      <p:sp>
        <p:nvSpPr>
          <p:cNvPr id="185347" name="Rectangle 3"/>
          <p:cNvSpPr>
            <a:spLocks noChangeArrowheads="1"/>
          </p:cNvSpPr>
          <p:nvPr/>
        </p:nvSpPr>
        <p:spPr bwMode="auto">
          <a:xfrm>
            <a:off x="1691680" y="3140968"/>
            <a:ext cx="5832648" cy="107721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200" dirty="0"/>
              <a:t>CDM</a:t>
            </a:r>
            <a:r>
              <a:rPr lang="en-US" sz="3200" dirty="0">
                <a:solidFill>
                  <a:srgbClr val="DE0A0D"/>
                </a:solidFill>
              </a:rPr>
              <a:t> predicts the observed </a:t>
            </a:r>
            <a:r>
              <a:rPr lang="en-US" sz="3200" dirty="0"/>
              <a:t>abundance of </a:t>
            </a:r>
            <a:r>
              <a:rPr lang="en-US" sz="3200" dirty="0">
                <a:solidFill>
                  <a:srgbClr val="DE0A0D"/>
                </a:solidFill>
              </a:rPr>
              <a:t>satellites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620376" y="980728"/>
            <a:ext cx="6983285" cy="2076038"/>
            <a:chOff x="620376" y="1148551"/>
            <a:chExt cx="6983285" cy="2076038"/>
          </a:xfrm>
        </p:grpSpPr>
        <p:sp>
          <p:nvSpPr>
            <p:cNvPr id="6" name="TextBox 5"/>
            <p:cNvSpPr txBox="1"/>
            <p:nvPr/>
          </p:nvSpPr>
          <p:spPr>
            <a:xfrm>
              <a:off x="620376" y="2516703"/>
              <a:ext cx="91082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</a:pPr>
              <a:r>
                <a:rPr lang="en-US" sz="4000" dirty="0">
                  <a:solidFill>
                    <a:srgbClr val="FF0000"/>
                  </a:solidFill>
                  <a:sym typeface="Wingdings"/>
                </a:rPr>
                <a:t></a:t>
              </a:r>
              <a:endParaRPr lang="en-US" sz="4000" dirty="0">
                <a:solidFill>
                  <a:srgbClr val="FF0000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547664" y="1148551"/>
              <a:ext cx="6055997" cy="1077218"/>
            </a:xfrm>
            <a:prstGeom prst="rect">
              <a:avLst/>
            </a:prstGeom>
            <a:solidFill>
              <a:srgbClr val="EC7CBC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200" dirty="0">
                  <a:solidFill>
                    <a:srgbClr val="000000"/>
                  </a:solidFill>
                </a:rPr>
                <a:t>When galaxy formation is taken into account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6512" y="4581128"/>
            <a:ext cx="8352928" cy="1677089"/>
            <a:chOff x="-36512" y="4581128"/>
            <a:chExt cx="8352928" cy="1677089"/>
          </a:xfrm>
        </p:grpSpPr>
        <p:sp>
          <p:nvSpPr>
            <p:cNvPr id="9" name="TextBox 8"/>
            <p:cNvSpPr txBox="1"/>
            <p:nvPr/>
          </p:nvSpPr>
          <p:spPr>
            <a:xfrm>
              <a:off x="971600" y="5180999"/>
              <a:ext cx="7344816" cy="1077218"/>
            </a:xfrm>
            <a:prstGeom prst="rect">
              <a:avLst/>
            </a:prstGeom>
            <a:solidFill>
              <a:srgbClr val="EC7CBC"/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200" dirty="0">
                  <a:solidFill>
                    <a:srgbClr val="000000"/>
                  </a:solidFill>
                </a:rPr>
                <a:t>There is </a:t>
              </a:r>
              <a:r>
                <a:rPr lang="en-US" sz="3200" dirty="0">
                  <a:solidFill>
                    <a:srgbClr val="FF0000"/>
                  </a:solidFill>
                </a:rPr>
                <a:t>no</a:t>
              </a:r>
              <a:r>
                <a:rPr lang="en-US" sz="3200" dirty="0">
                  <a:solidFill>
                    <a:srgbClr val="000000"/>
                  </a:solidFill>
                </a:rPr>
                <a:t> such thing as the </a:t>
              </a:r>
              <a:r>
                <a:rPr lang="en-US" sz="3200" dirty="0">
                  <a:solidFill>
                    <a:srgbClr val="FF0000"/>
                  </a:solidFill>
                </a:rPr>
                <a:t>“satellite problem”</a:t>
              </a:r>
              <a:r>
                <a:rPr lang="en-US" sz="3200" dirty="0">
                  <a:solidFill>
                    <a:srgbClr val="000000"/>
                  </a:solidFill>
                </a:rPr>
                <a:t> in CDM!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-36512" y="4581128"/>
              <a:ext cx="92845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</a:pPr>
              <a:r>
                <a:rPr lang="en-US" sz="4400" dirty="0">
                  <a:solidFill>
                    <a:srgbClr val="FF0000"/>
                  </a:solidFill>
                  <a:sym typeface="Wingdings"/>
                </a:rPr>
                <a:t></a:t>
              </a:r>
              <a:endParaRPr lang="en-US" sz="44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470154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5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7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AutoShape 2"/>
          <p:cNvSpPr>
            <a:spLocks noChangeArrowheads="1"/>
          </p:cNvSpPr>
          <p:nvPr/>
        </p:nvSpPr>
        <p:spPr bwMode="auto">
          <a:xfrm>
            <a:off x="1857375" y="1014413"/>
            <a:ext cx="976313" cy="485775"/>
          </a:xfrm>
          <a:prstGeom prst="rightArrow">
            <a:avLst>
              <a:gd name="adj1" fmla="val 50000"/>
              <a:gd name="adj2" fmla="val 50245"/>
            </a:avLst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>
              <a:solidFill>
                <a:srgbClr val="FF0000"/>
              </a:solidFill>
              <a:latin typeface="Symbol" charset="0"/>
            </a:endParaRPr>
          </a:p>
        </p:txBody>
      </p:sp>
      <p:sp>
        <p:nvSpPr>
          <p:cNvPr id="185347" name="Rectangle 3"/>
          <p:cNvSpPr>
            <a:spLocks noChangeArrowheads="1"/>
          </p:cNvSpPr>
          <p:nvPr/>
        </p:nvSpPr>
        <p:spPr bwMode="auto">
          <a:xfrm>
            <a:off x="2771800" y="156300"/>
            <a:ext cx="5616624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How about in WDM?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56941" y="1349099"/>
            <a:ext cx="4172425" cy="4660644"/>
            <a:chOff x="356941" y="1349099"/>
            <a:chExt cx="4172425" cy="4660644"/>
          </a:xfrm>
        </p:grpSpPr>
        <p:pic>
          <p:nvPicPr>
            <p:cNvPr id="10" name="Picture 9" descr="sats_pop.jp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500" t="11765" r="10754" b="33769"/>
            <a:stretch/>
          </p:blipFill>
          <p:spPr bwMode="auto">
            <a:xfrm>
              <a:off x="356941" y="2083262"/>
              <a:ext cx="4172425" cy="3926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/>
          </p:nvSpPr>
          <p:spPr>
            <a:xfrm>
              <a:off x="653094" y="1349099"/>
              <a:ext cx="3251461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  <a:latin typeface="Calibri"/>
                  <a:cs typeface="Calibri"/>
                </a:rPr>
                <a:t>The satellites of the MW</a:t>
              </a:r>
            </a:p>
            <a:p>
              <a:pPr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34F5FF"/>
                  </a:solidFill>
                  <a:latin typeface="Calibri"/>
                  <a:cs typeface="Calibri"/>
                </a:rPr>
                <a:t>(~55 discovered so far)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238386" y="1335876"/>
            <a:ext cx="5083200" cy="5419500"/>
            <a:chOff x="4238386" y="1335876"/>
            <a:chExt cx="5083200" cy="5419500"/>
          </a:xfrm>
        </p:grpSpPr>
        <p:pic>
          <p:nvPicPr>
            <p:cNvPr id="17" name="Picture 8" descr="cdm_wdm_images.jpe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63" t="3999" r="1263"/>
            <a:stretch>
              <a:fillRect/>
            </a:stretch>
          </p:blipFill>
          <p:spPr bwMode="auto">
            <a:xfrm>
              <a:off x="4238386" y="1652196"/>
              <a:ext cx="5083200" cy="510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Box 8"/>
            <p:cNvSpPr txBox="1"/>
            <p:nvPr/>
          </p:nvSpPr>
          <p:spPr>
            <a:xfrm>
              <a:off x="4978959" y="1335876"/>
              <a:ext cx="4063883" cy="8976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  <a:latin typeface="Calibri"/>
                  <a:cs typeface="Calibri"/>
                </a:rPr>
                <a:t>Dark </a:t>
              </a:r>
              <a:r>
                <a:rPr lang="en-US" dirty="0" err="1">
                  <a:solidFill>
                    <a:srgbClr val="FFFFFF"/>
                  </a:solidFill>
                  <a:latin typeface="Calibri"/>
                  <a:cs typeface="Calibri"/>
                </a:rPr>
                <a:t>mattter</a:t>
              </a:r>
              <a:r>
                <a:rPr lang="en-US" dirty="0">
                  <a:solidFill>
                    <a:srgbClr val="FFFFFF"/>
                  </a:solidFill>
                  <a:latin typeface="Calibri"/>
                  <a:cs typeface="Calibri"/>
                </a:rPr>
                <a:t> </a:t>
              </a:r>
              <a:r>
                <a:rPr lang="en-US" dirty="0" err="1">
                  <a:solidFill>
                    <a:srgbClr val="FFFFFF"/>
                  </a:solidFill>
                  <a:latin typeface="Calibri"/>
                  <a:cs typeface="Calibri"/>
                </a:rPr>
                <a:t>subhalos</a:t>
              </a:r>
              <a:r>
                <a:rPr lang="en-US" dirty="0">
                  <a:solidFill>
                    <a:srgbClr val="FFFFFF"/>
                  </a:solidFill>
                  <a:latin typeface="Calibri"/>
                  <a:cs typeface="Calibri"/>
                </a:rPr>
                <a:t> in WDM</a:t>
              </a:r>
              <a:endParaRPr lang="en-US" dirty="0">
                <a:solidFill>
                  <a:srgbClr val="34F5FF"/>
                </a:solidFill>
                <a:latin typeface="Calibri"/>
                <a:cs typeface="Calibri"/>
              </a:endParaRPr>
            </a:p>
            <a:p>
              <a:pPr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34F5FF"/>
                  </a:solidFill>
                  <a:latin typeface="Calibri"/>
                  <a:cs typeface="Calibri"/>
                </a:rPr>
                <a:t>(a few tens)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851920" y="2132856"/>
            <a:ext cx="1728192" cy="720080"/>
            <a:chOff x="4788024" y="3429000"/>
            <a:chExt cx="1728192" cy="720080"/>
          </a:xfrm>
        </p:grpSpPr>
        <p:sp>
          <p:nvSpPr>
            <p:cNvPr id="3" name="TextBox 2"/>
            <p:cNvSpPr txBox="1"/>
            <p:nvPr/>
          </p:nvSpPr>
          <p:spPr>
            <a:xfrm>
              <a:off x="4894699" y="3501008"/>
              <a:ext cx="154616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 err="1">
                  <a:solidFill>
                    <a:srgbClr val="FFFFFF"/>
                  </a:solidFill>
                  <a:latin typeface="Symbol" charset="0"/>
                  <a:cs typeface="Symbol" charset="0"/>
                </a:rPr>
                <a:t>l</a:t>
              </a:r>
              <a:r>
                <a:rPr lang="en-US" baseline="-25000" dirty="0" err="1">
                  <a:solidFill>
                    <a:srgbClr val="FFFFFF"/>
                  </a:solidFill>
                  <a:cs typeface="Arial" charset="0"/>
                </a:rPr>
                <a:t>cut</a:t>
              </a:r>
              <a:r>
                <a:rPr lang="en-US" baseline="-250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dirty="0">
                  <a:solidFill>
                    <a:srgbClr val="FFFFFF"/>
                  </a:solidFill>
                  <a:cs typeface="Arial" charset="0"/>
                </a:rPr>
                <a:t>α m</a:t>
              </a:r>
              <a:r>
                <a:rPr lang="en-US" baseline="-25000" dirty="0">
                  <a:solidFill>
                    <a:srgbClr val="FFFFFF"/>
                  </a:solidFill>
                  <a:cs typeface="Arial" charset="0"/>
                </a:rPr>
                <a:t>x</a:t>
              </a:r>
              <a:r>
                <a:rPr lang="en-US" baseline="30000" dirty="0">
                  <a:solidFill>
                    <a:srgbClr val="FFFFFF"/>
                  </a:solidFill>
                  <a:cs typeface="Arial" charset="0"/>
                </a:rPr>
                <a:t>-1</a:t>
              </a:r>
              <a:endParaRPr lang="en-US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>
              <a:off x="4788024" y="3429000"/>
              <a:ext cx="1728192" cy="720080"/>
            </a:xfrm>
            <a:prstGeom prst="rect">
              <a:avLst/>
            </a:prstGeom>
            <a:noFill/>
            <a:ln w="38100" cap="flat" cmpd="sng" algn="ctr">
              <a:solidFill>
                <a:srgbClr val="34F5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5436096" y="5589240"/>
            <a:ext cx="3456384" cy="707886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>
              <a:buClr>
                <a:srgbClr val="FF0000"/>
              </a:buClr>
              <a:buFontTx/>
              <a:buNone/>
            </a:pPr>
            <a:r>
              <a:rPr lang="en-US" sz="2000" dirty="0">
                <a:solidFill>
                  <a:srgbClr val="FFFFFF"/>
                </a:solidFill>
              </a:rPr>
              <a:t>Can rule out low WDM particle masses</a:t>
            </a:r>
          </a:p>
        </p:txBody>
      </p:sp>
    </p:spTree>
    <p:extLst>
      <p:ext uri="{BB962C8B-B14F-4D97-AF65-F5344CB8AC3E}">
        <p14:creationId xmlns:p14="http://schemas.microsoft.com/office/powerpoint/2010/main" val="74909022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37"/>
          <p:cNvSpPr>
            <a:spLocks noChangeArrowheads="1"/>
          </p:cNvSpPr>
          <p:nvPr/>
        </p:nvSpPr>
        <p:spPr bwMode="auto">
          <a:xfrm>
            <a:off x="5286375" y="6275388"/>
            <a:ext cx="3751263" cy="5524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64867" name="Text Box 2"/>
          <p:cNvSpPr txBox="1">
            <a:spLocks noChangeArrowheads="1"/>
          </p:cNvSpPr>
          <p:nvPr/>
        </p:nvSpPr>
        <p:spPr bwMode="auto">
          <a:xfrm>
            <a:off x="2700338" y="241300"/>
            <a:ext cx="5873750" cy="64611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Warm DM: different </a:t>
            </a:r>
            <a:r>
              <a:rPr lang="en-GB" sz="3600" dirty="0">
                <a:solidFill>
                  <a:srgbClr val="FF0000"/>
                </a:solidFill>
                <a:latin typeface="Symbol" charset="0"/>
                <a:cs typeface="Symbol" charset="0"/>
              </a:rPr>
              <a:t>n</a:t>
            </a:r>
            <a:r>
              <a:rPr lang="en-GB" sz="3600" dirty="0">
                <a:solidFill>
                  <a:srgbClr val="FF0000"/>
                </a:solidFill>
                <a:cs typeface="Symbol" charset="0"/>
              </a:rPr>
              <a:t> mass</a:t>
            </a:r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-187325" y="931863"/>
            <a:ext cx="9324975" cy="5748337"/>
            <a:chOff x="-187506" y="931365"/>
            <a:chExt cx="9325261" cy="5748222"/>
          </a:xfrm>
        </p:grpSpPr>
        <p:sp>
          <p:nvSpPr>
            <p:cNvPr id="164873" name="Rectangle 6"/>
            <p:cNvSpPr>
              <a:spLocks noChangeArrowheads="1"/>
            </p:cNvSpPr>
            <p:nvPr/>
          </p:nvSpPr>
          <p:spPr bwMode="auto">
            <a:xfrm>
              <a:off x="0" y="1198563"/>
              <a:ext cx="125413" cy="46196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grpSp>
          <p:nvGrpSpPr>
            <p:cNvPr id="164874" name="Group 9"/>
            <p:cNvGrpSpPr>
              <a:grpSpLocks/>
            </p:cNvGrpSpPr>
            <p:nvPr/>
          </p:nvGrpSpPr>
          <p:grpSpPr bwMode="auto">
            <a:xfrm>
              <a:off x="1585897" y="931365"/>
              <a:ext cx="7551858" cy="5748222"/>
              <a:chOff x="808965" y="916424"/>
              <a:chExt cx="7551858" cy="5748222"/>
            </a:xfrm>
          </p:grpSpPr>
          <p:pic>
            <p:nvPicPr>
              <p:cNvPr id="164877" name="Picture 1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8965" y="4056488"/>
                <a:ext cx="2563200" cy="256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4878" name="Picture 12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37859" y="4071429"/>
                <a:ext cx="2563200" cy="256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4879" name="Picture 13" descr="W7A2a9_431_14p2.jp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1223" y="4061326"/>
                <a:ext cx="2559600" cy="255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15" name="Straight Connector 14"/>
              <p:cNvCxnSpPr/>
              <p:nvPr/>
            </p:nvCxnSpPr>
            <p:spPr>
              <a:xfrm>
                <a:off x="808854" y="1716508"/>
                <a:ext cx="0" cy="2479625"/>
              </a:xfrm>
              <a:prstGeom prst="line">
                <a:avLst/>
              </a:prstGeom>
              <a:ln w="38100" cmpd="sng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 flipH="1">
                <a:off x="5758831" y="6664646"/>
                <a:ext cx="2476576" cy="0"/>
              </a:xfrm>
              <a:prstGeom prst="line">
                <a:avLst/>
              </a:prstGeom>
              <a:ln w="38100" cmpd="sng">
                <a:solidFill>
                  <a:schemeClr val="tx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64882" name="Picture 2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6503" y="1478184"/>
                <a:ext cx="2563200" cy="256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4883" name="TextBox 26"/>
              <p:cNvSpPr txBox="1">
                <a:spLocks noChangeArrowheads="1"/>
              </p:cNvSpPr>
              <p:nvPr/>
            </p:nvSpPr>
            <p:spPr bwMode="auto">
              <a:xfrm>
                <a:off x="7105597" y="3547831"/>
                <a:ext cx="1119683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Calibri" charset="0"/>
                  </a:rPr>
                  <a:t>1.4keV</a:t>
                </a:r>
                <a:endParaRPr lang="en-US">
                  <a:solidFill>
                    <a:srgbClr val="0000FF"/>
                  </a:solidFill>
                  <a:latin typeface="Calibri" charset="0"/>
                </a:endParaRPr>
              </a:p>
            </p:txBody>
          </p:sp>
          <p:sp>
            <p:nvSpPr>
              <p:cNvPr id="164884" name="TextBox 27"/>
              <p:cNvSpPr txBox="1">
                <a:spLocks noChangeArrowheads="1"/>
              </p:cNvSpPr>
              <p:nvPr/>
            </p:nvSpPr>
            <p:spPr bwMode="auto">
              <a:xfrm>
                <a:off x="7127331" y="6177331"/>
                <a:ext cx="110881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FF6600"/>
                    </a:solidFill>
                    <a:latin typeface="Calibri" charset="0"/>
                  </a:rPr>
                  <a:t>1.6keV</a:t>
                </a:r>
                <a:endParaRPr lang="en-US">
                  <a:solidFill>
                    <a:srgbClr val="0000FF"/>
                  </a:solidFill>
                  <a:latin typeface="Calibri" charset="0"/>
                </a:endParaRPr>
              </a:p>
            </p:txBody>
          </p:sp>
          <p:sp>
            <p:nvSpPr>
              <p:cNvPr id="164885" name="TextBox 28"/>
              <p:cNvSpPr txBox="1">
                <a:spLocks noChangeArrowheads="1"/>
              </p:cNvSpPr>
              <p:nvPr/>
            </p:nvSpPr>
            <p:spPr bwMode="auto">
              <a:xfrm>
                <a:off x="4639732" y="6160777"/>
                <a:ext cx="137160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008000"/>
                    </a:solidFill>
                    <a:latin typeface="Calibri" charset="0"/>
                  </a:rPr>
                  <a:t>2.0keV</a:t>
                </a:r>
                <a:r>
                  <a:rPr lang="en-US">
                    <a:solidFill>
                      <a:srgbClr val="000000"/>
                    </a:solidFill>
                    <a:latin typeface="Calibri" charset="0"/>
                  </a:rPr>
                  <a:t>,</a:t>
                </a:r>
                <a:endParaRPr lang="en-US">
                  <a:solidFill>
                    <a:srgbClr val="0000FF"/>
                  </a:solidFill>
                  <a:latin typeface="Calibri" charset="0"/>
                </a:endParaRPr>
              </a:p>
            </p:txBody>
          </p:sp>
          <p:sp>
            <p:nvSpPr>
              <p:cNvPr id="164886" name="TextBox 29"/>
              <p:cNvSpPr txBox="1">
                <a:spLocks noChangeArrowheads="1"/>
              </p:cNvSpPr>
              <p:nvPr/>
            </p:nvSpPr>
            <p:spPr bwMode="auto">
              <a:xfrm>
                <a:off x="2111347" y="6162390"/>
                <a:ext cx="1119683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3366FF"/>
                    </a:solidFill>
                    <a:latin typeface="Calibri" charset="0"/>
                  </a:rPr>
                  <a:t>2.3keV</a:t>
                </a:r>
              </a:p>
            </p:txBody>
          </p:sp>
          <p:sp>
            <p:nvSpPr>
              <p:cNvPr id="164887" name="TextBox 32"/>
              <p:cNvSpPr txBox="1">
                <a:spLocks noChangeArrowheads="1"/>
              </p:cNvSpPr>
              <p:nvPr/>
            </p:nvSpPr>
            <p:spPr bwMode="auto">
              <a:xfrm>
                <a:off x="7191370" y="916424"/>
                <a:ext cx="65060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FFFFFF"/>
                    </a:solidFill>
                    <a:latin typeface="Calibri" charset="0"/>
                  </a:rPr>
                  <a:t>z=3</a:t>
                </a:r>
              </a:p>
            </p:txBody>
          </p:sp>
        </p:grpSp>
        <p:grpSp>
          <p:nvGrpSpPr>
            <p:cNvPr id="4" name="Group 23"/>
            <p:cNvGrpSpPr/>
            <p:nvPr/>
          </p:nvGrpSpPr>
          <p:grpSpPr>
            <a:xfrm>
              <a:off x="-187506" y="1863941"/>
              <a:ext cx="1673859" cy="3231654"/>
              <a:chOff x="185338" y="1938221"/>
              <a:chExt cx="1673859" cy="3231654"/>
            </a:xfrm>
            <a:solidFill>
              <a:schemeClr val="bg1"/>
            </a:solidFill>
          </p:grpSpPr>
          <p:grpSp>
            <p:nvGrpSpPr>
              <p:cNvPr id="5" name="Group 21"/>
              <p:cNvGrpSpPr/>
              <p:nvPr/>
            </p:nvGrpSpPr>
            <p:grpSpPr>
              <a:xfrm>
                <a:off x="185338" y="2146786"/>
                <a:ext cx="402921" cy="2271095"/>
                <a:chOff x="276058" y="2146786"/>
                <a:chExt cx="402921" cy="2271095"/>
              </a:xfrm>
              <a:grpFill/>
            </p:grpSpPr>
            <p:cxnSp>
              <p:nvCxnSpPr>
                <p:cNvPr id="40" name="Straight Connector 39"/>
                <p:cNvCxnSpPr/>
                <p:nvPr/>
              </p:nvCxnSpPr>
              <p:spPr bwMode="auto">
                <a:xfrm>
                  <a:off x="316092" y="2146786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1" name="Straight Connector 40"/>
                <p:cNvCxnSpPr/>
                <p:nvPr/>
              </p:nvCxnSpPr>
              <p:spPr bwMode="auto">
                <a:xfrm>
                  <a:off x="302348" y="2707377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" name="Straight Connector 41"/>
                <p:cNvCxnSpPr/>
                <p:nvPr/>
              </p:nvCxnSpPr>
              <p:spPr bwMode="auto">
                <a:xfrm>
                  <a:off x="288604" y="3340467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3" name="Straight Connector 42"/>
                <p:cNvCxnSpPr/>
                <p:nvPr/>
              </p:nvCxnSpPr>
              <p:spPr bwMode="auto">
                <a:xfrm>
                  <a:off x="289623" y="3825467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FF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4" name="Straight Connector 43"/>
                <p:cNvCxnSpPr/>
                <p:nvPr/>
              </p:nvCxnSpPr>
              <p:spPr bwMode="auto">
                <a:xfrm>
                  <a:off x="276058" y="4416293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39" name="TextBox 38"/>
              <p:cNvSpPr txBox="1"/>
              <p:nvPr/>
            </p:nvSpPr>
            <p:spPr>
              <a:xfrm>
                <a:off x="630826" y="1938221"/>
                <a:ext cx="1228371" cy="3231654"/>
              </a:xfrm>
              <a:prstGeom prst="rect">
                <a:avLst/>
              </a:prstGeom>
              <a:grpFill/>
            </p:spPr>
            <p:txBody>
              <a:bodyPr wrap="none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WDM</a:t>
                </a: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2.3 </a:t>
                </a:r>
                <a:r>
                  <a:rPr lang="en-US" dirty="0" err="1">
                    <a:solidFill>
                      <a:srgbClr val="000000"/>
                    </a:solidFill>
                  </a:rPr>
                  <a:t>keV</a:t>
                </a:r>
                <a:endParaRPr lang="en-US" dirty="0">
                  <a:solidFill>
                    <a:srgbClr val="000000"/>
                  </a:solidFill>
                </a:endParaRP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2.0 </a:t>
                </a:r>
                <a:r>
                  <a:rPr lang="en-US" dirty="0" err="1">
                    <a:solidFill>
                      <a:srgbClr val="000000"/>
                    </a:solidFill>
                  </a:rPr>
                  <a:t>keV</a:t>
                </a:r>
                <a:endParaRPr lang="en-US" dirty="0">
                  <a:solidFill>
                    <a:srgbClr val="000000"/>
                  </a:solidFill>
                </a:endParaRP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1.6 </a:t>
                </a:r>
                <a:r>
                  <a:rPr lang="en-US" dirty="0" err="1">
                    <a:solidFill>
                      <a:srgbClr val="000000"/>
                    </a:solidFill>
                  </a:rPr>
                  <a:t>keV</a:t>
                </a:r>
                <a:endParaRPr lang="en-US" dirty="0">
                  <a:solidFill>
                    <a:srgbClr val="000000"/>
                  </a:solidFill>
                </a:endParaRP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1.4 </a:t>
                </a:r>
                <a:r>
                  <a:rPr lang="en-US" dirty="0" err="1">
                    <a:solidFill>
                      <a:srgbClr val="000000"/>
                    </a:solidFill>
                  </a:rPr>
                  <a:t>keV</a:t>
                </a:r>
                <a:endParaRPr lang="en-US" dirty="0">
                  <a:solidFill>
                    <a:srgbClr val="000000"/>
                  </a:solidFill>
                </a:endParaRP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64876" name="TextBox 45"/>
            <p:cNvSpPr txBox="1">
              <a:spLocks noChangeArrowheads="1"/>
            </p:cNvSpPr>
            <p:nvPr/>
          </p:nvSpPr>
          <p:spPr bwMode="auto">
            <a:xfrm>
              <a:off x="4885275" y="2305517"/>
              <a:ext cx="9866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>
                  <a:solidFill>
                    <a:srgbClr val="FFFFFF"/>
                  </a:solidFill>
                  <a:latin typeface="Calibri" charset="0"/>
                </a:rPr>
                <a:t>WDM</a:t>
              </a:r>
            </a:p>
          </p:txBody>
        </p:sp>
      </p:grpSp>
      <p:grpSp>
        <p:nvGrpSpPr>
          <p:cNvPr id="164869" name="Group 33"/>
          <p:cNvGrpSpPr>
            <a:grpSpLocks/>
          </p:cNvGrpSpPr>
          <p:nvPr/>
        </p:nvGrpSpPr>
        <p:grpSpPr bwMode="auto">
          <a:xfrm>
            <a:off x="1585913" y="1501775"/>
            <a:ext cx="2578100" cy="2708275"/>
            <a:chOff x="1585898" y="1501451"/>
            <a:chExt cx="2578144" cy="2709285"/>
          </a:xfrm>
        </p:grpSpPr>
        <p:pic>
          <p:nvPicPr>
            <p:cNvPr id="164870" name="Picture 34" descr="W7A2a0_053_14p2.jpg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842" y="1501451"/>
              <a:ext cx="2563200" cy="256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36" name="Straight Connector 35"/>
            <p:cNvCxnSpPr/>
            <p:nvPr/>
          </p:nvCxnSpPr>
          <p:spPr>
            <a:xfrm>
              <a:off x="1585898" y="1731725"/>
              <a:ext cx="0" cy="2479011"/>
            </a:xfrm>
            <a:prstGeom prst="line">
              <a:avLst/>
            </a:prstGeom>
            <a:ln w="38100" cmpd="sng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4872" name="TextBox 36"/>
            <p:cNvSpPr txBox="1">
              <a:spLocks noChangeArrowheads="1"/>
            </p:cNvSpPr>
            <p:nvPr/>
          </p:nvSpPr>
          <p:spPr bwMode="auto">
            <a:xfrm>
              <a:off x="2491696" y="1600293"/>
              <a:ext cx="9298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>
                  <a:solidFill>
                    <a:srgbClr val="FFFFFF"/>
                  </a:solidFill>
                  <a:latin typeface="Calibri" charset="0"/>
                </a:rPr>
                <a:t>CDM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9940369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W7A2a1_127_14p2L.eps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0112" y="-6091"/>
            <a:ext cx="3524250" cy="3524250"/>
          </a:xfrm>
          <a:prstGeom prst="rect">
            <a:avLst/>
          </a:prstGeom>
        </p:spPr>
      </p:pic>
      <p:pic>
        <p:nvPicPr>
          <p:cNvPr id="6" name="Picture 5" descr="W7A2a2_127_14p2L.eps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8104" y="3361134"/>
            <a:ext cx="3524250" cy="352425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 bwMode="auto">
          <a:xfrm>
            <a:off x="535317" y="2708920"/>
            <a:ext cx="1228371" cy="2123658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WDM</a:t>
            </a:r>
          </a:p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2.3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endParaRPr lang="en-US" dirty="0">
              <a:solidFill>
                <a:srgbClr val="000000"/>
              </a:solidFill>
            </a:endParaRPr>
          </a:p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2.0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endParaRPr lang="en-US" dirty="0">
              <a:solidFill>
                <a:srgbClr val="000000"/>
              </a:solidFill>
            </a:endParaRPr>
          </a:p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1.5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-36512" y="1589891"/>
            <a:ext cx="2376264" cy="830997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dirty="0">
                <a:solidFill>
                  <a:srgbClr val="FF0000"/>
                </a:solidFill>
              </a:rPr>
              <a:t>Warm DM: different </a:t>
            </a:r>
            <a:r>
              <a:rPr lang="en-GB" dirty="0">
                <a:solidFill>
                  <a:srgbClr val="FF0000"/>
                </a:solidFill>
                <a:latin typeface="Symbol" charset="0"/>
                <a:cs typeface="Symbol" charset="0"/>
              </a:rPr>
              <a:t>n</a:t>
            </a:r>
            <a:r>
              <a:rPr lang="en-GB" dirty="0">
                <a:solidFill>
                  <a:srgbClr val="FF0000"/>
                </a:solidFill>
                <a:cs typeface="Symbol" charset="0"/>
              </a:rPr>
              <a:t> mass</a:t>
            </a:r>
          </a:p>
        </p:txBody>
      </p:sp>
      <p:sp>
        <p:nvSpPr>
          <p:cNvPr id="12" name="TextBox 29"/>
          <p:cNvSpPr txBox="1">
            <a:spLocks noChangeArrowheads="1"/>
          </p:cNvSpPr>
          <p:nvPr/>
        </p:nvSpPr>
        <p:spPr bwMode="auto">
          <a:xfrm>
            <a:off x="6804248" y="260648"/>
            <a:ext cx="1119649" cy="4616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dirty="0">
                <a:solidFill>
                  <a:srgbClr val="FFFFFF"/>
                </a:solidFill>
                <a:latin typeface="Calibri" charset="0"/>
              </a:rPr>
              <a:t>2.3keV</a:t>
            </a:r>
          </a:p>
        </p:txBody>
      </p:sp>
      <p:sp>
        <p:nvSpPr>
          <p:cNvPr id="13" name="TextBox 29"/>
          <p:cNvSpPr txBox="1">
            <a:spLocks noChangeArrowheads="1"/>
          </p:cNvSpPr>
          <p:nvPr/>
        </p:nvSpPr>
        <p:spPr bwMode="auto">
          <a:xfrm>
            <a:off x="6804248" y="3501008"/>
            <a:ext cx="1119649" cy="4616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dirty="0">
                <a:solidFill>
                  <a:srgbClr val="FFFFFF"/>
                </a:solidFill>
                <a:latin typeface="Calibri" charset="0"/>
              </a:rPr>
              <a:t>2 </a:t>
            </a:r>
            <a:r>
              <a:rPr lang="en-US" dirty="0" err="1">
                <a:solidFill>
                  <a:srgbClr val="FFFFFF"/>
                </a:solidFill>
                <a:latin typeface="Calibri" charset="0"/>
              </a:rPr>
              <a:t>keV</a:t>
            </a:r>
            <a:endParaRPr lang="en-US" dirty="0">
              <a:solidFill>
                <a:srgbClr val="FFFFFF"/>
              </a:solidFill>
              <a:latin typeface="Calibri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267744" y="0"/>
            <a:ext cx="3524250" cy="6885384"/>
            <a:chOff x="2631926" y="0"/>
            <a:chExt cx="3524250" cy="6885384"/>
          </a:xfrm>
        </p:grpSpPr>
        <p:grpSp>
          <p:nvGrpSpPr>
            <p:cNvPr id="2" name="Group 1"/>
            <p:cNvGrpSpPr/>
            <p:nvPr/>
          </p:nvGrpSpPr>
          <p:grpSpPr>
            <a:xfrm>
              <a:off x="2631926" y="0"/>
              <a:ext cx="3524250" cy="6885384"/>
              <a:chOff x="2055862" y="0"/>
              <a:chExt cx="3524250" cy="6885384"/>
            </a:xfrm>
          </p:grpSpPr>
          <p:pic>
            <p:nvPicPr>
              <p:cNvPr id="8" name="Picture 7" descr="W7A2a3_127_14p2L1.eps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55862" y="3361134"/>
                <a:ext cx="3524250" cy="3524250"/>
              </a:xfrm>
              <a:prstGeom prst="rect">
                <a:avLst/>
              </a:prstGeom>
            </p:spPr>
          </p:pic>
          <p:pic>
            <p:nvPicPr>
              <p:cNvPr id="4" name="Picture 3" descr="W7A2a0_127_14p2L.eps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55862" y="0"/>
                <a:ext cx="3524250" cy="3524250"/>
              </a:xfrm>
              <a:prstGeom prst="rect">
                <a:avLst/>
              </a:prstGeom>
            </p:spPr>
          </p:pic>
          <p:sp>
            <p:nvSpPr>
              <p:cNvPr id="9" name="TextBox 36"/>
              <p:cNvSpPr txBox="1">
                <a:spLocks noChangeArrowheads="1"/>
              </p:cNvSpPr>
              <p:nvPr/>
            </p:nvSpPr>
            <p:spPr bwMode="auto">
              <a:xfrm>
                <a:off x="3275856" y="188640"/>
                <a:ext cx="929817" cy="4614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dirty="0">
                    <a:solidFill>
                      <a:srgbClr val="FFFFFF"/>
                    </a:solidFill>
                    <a:latin typeface="Calibri" charset="0"/>
                  </a:rPr>
                  <a:t>CDM</a:t>
                </a:r>
              </a:p>
            </p:txBody>
          </p:sp>
        </p:grpSp>
        <p:sp>
          <p:nvSpPr>
            <p:cNvPr id="11" name="TextBox 26"/>
            <p:cNvSpPr txBox="1">
              <a:spLocks noChangeArrowheads="1"/>
            </p:cNvSpPr>
            <p:nvPr/>
          </p:nvSpPr>
          <p:spPr bwMode="auto">
            <a:xfrm>
              <a:off x="3668375" y="3501008"/>
              <a:ext cx="1119649" cy="4616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  <a:latin typeface="Calibri" charset="0"/>
                </a:rPr>
                <a:t>1.5 </a:t>
              </a:r>
              <a:r>
                <a:rPr lang="en-US" dirty="0" err="1">
                  <a:solidFill>
                    <a:srgbClr val="FFFFFF"/>
                  </a:solidFill>
                  <a:latin typeface="Calibri" charset="0"/>
                </a:rPr>
                <a:t>keV</a:t>
              </a:r>
              <a:endParaRPr lang="en-US" dirty="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3" name="Rectangle 2"/>
            <p:cNvSpPr/>
            <p:nvPr/>
          </p:nvSpPr>
          <p:spPr bwMode="auto">
            <a:xfrm>
              <a:off x="2699792" y="116632"/>
              <a:ext cx="432048" cy="216024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2843808" y="3573016"/>
              <a:ext cx="432048" cy="216024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</p:grpSp>
      <p:sp>
        <p:nvSpPr>
          <p:cNvPr id="16" name="Rectangle 15"/>
          <p:cNvSpPr/>
          <p:nvPr/>
        </p:nvSpPr>
        <p:spPr bwMode="auto">
          <a:xfrm>
            <a:off x="5724128" y="188640"/>
            <a:ext cx="432048" cy="216024"/>
          </a:xfrm>
          <a:prstGeom prst="rect">
            <a:avLst/>
          </a:prstGeom>
          <a:solidFill>
            <a:schemeClr val="tx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5652120" y="3501008"/>
            <a:ext cx="432048" cy="216024"/>
          </a:xfrm>
          <a:prstGeom prst="rect">
            <a:avLst/>
          </a:prstGeom>
          <a:solidFill>
            <a:schemeClr val="tx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5051181"/>
      </p:ext>
    </p:extLst>
  </p:cSld>
  <p:clrMapOvr>
    <a:masterClrMapping/>
  </p:clrMapOvr>
  <p:transition>
    <p:zoom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V1HRCDM_127LG_0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-20960"/>
            <a:ext cx="3810000" cy="3810000"/>
          </a:xfrm>
          <a:prstGeom prst="rect">
            <a:avLst/>
          </a:prstGeom>
        </p:spPr>
      </p:pic>
      <p:pic>
        <p:nvPicPr>
          <p:cNvPr id="5" name="Picture 4" descr="V1HRL11p2_127LG_001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83" y="3039501"/>
            <a:ext cx="3810000" cy="3810000"/>
          </a:xfrm>
          <a:prstGeom prst="rect">
            <a:avLst/>
          </a:prstGeom>
        </p:spPr>
      </p:pic>
      <p:pic>
        <p:nvPicPr>
          <p:cNvPr id="2" name="Picture 1" descr="V1HRL9_127LG_00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593" y="3075384"/>
            <a:ext cx="3810000" cy="3810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-36512" y="2751311"/>
            <a:ext cx="30315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7 </a:t>
            </a:r>
            <a:r>
              <a:rPr lang="en-US" dirty="0" err="1">
                <a:solidFill>
                  <a:schemeClr val="bg1"/>
                </a:solidFill>
              </a:rPr>
              <a:t>keV</a:t>
            </a:r>
            <a:r>
              <a:rPr lang="en-US" dirty="0">
                <a:solidFill>
                  <a:schemeClr val="bg1"/>
                </a:solidFill>
              </a:rPr>
              <a:t> sterile </a:t>
            </a:r>
            <a:r>
              <a:rPr lang="en-US" dirty="0">
                <a:solidFill>
                  <a:schemeClr val="bg1"/>
                </a:solidFill>
                <a:latin typeface="Symbol" charset="2"/>
                <a:cs typeface="Symbol" charset="2"/>
              </a:rPr>
              <a:t>n;</a:t>
            </a:r>
            <a:r>
              <a:rPr lang="en-US" dirty="0">
                <a:solidFill>
                  <a:schemeClr val="bg1"/>
                </a:solidFill>
              </a:rPr>
              <a:t> L</a:t>
            </a:r>
            <a:r>
              <a:rPr lang="en-US" baseline="-25000" dirty="0">
                <a:solidFill>
                  <a:schemeClr val="bg1"/>
                </a:solidFill>
              </a:rPr>
              <a:t>6</a:t>
            </a:r>
            <a:r>
              <a:rPr lang="en-US" dirty="0">
                <a:solidFill>
                  <a:schemeClr val="bg1"/>
                </a:solidFill>
              </a:rPr>
              <a:t>=9</a:t>
            </a:r>
          </a:p>
        </p:txBody>
      </p:sp>
      <p:sp>
        <p:nvSpPr>
          <p:cNvPr id="6" name="TextBox 36"/>
          <p:cNvSpPr txBox="1">
            <a:spLocks noChangeArrowheads="1"/>
          </p:cNvSpPr>
          <p:nvPr/>
        </p:nvSpPr>
        <p:spPr bwMode="auto">
          <a:xfrm>
            <a:off x="4139952" y="116632"/>
            <a:ext cx="929817" cy="4614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dirty="0">
                <a:solidFill>
                  <a:srgbClr val="FFFFFF"/>
                </a:solidFill>
                <a:latin typeface="Calibri" charset="0"/>
              </a:rPr>
              <a:t>CDM</a:t>
            </a:r>
          </a:p>
        </p:txBody>
      </p:sp>
      <p:sp>
        <p:nvSpPr>
          <p:cNvPr id="7" name="Rectangle 6"/>
          <p:cNvSpPr/>
          <p:nvPr/>
        </p:nvSpPr>
        <p:spPr>
          <a:xfrm>
            <a:off x="5626588" y="2780928"/>
            <a:ext cx="34547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7 </a:t>
            </a:r>
            <a:r>
              <a:rPr lang="en-US" dirty="0" err="1">
                <a:solidFill>
                  <a:schemeClr val="bg1"/>
                </a:solidFill>
              </a:rPr>
              <a:t>keV</a:t>
            </a:r>
            <a:r>
              <a:rPr lang="en-US" dirty="0">
                <a:solidFill>
                  <a:schemeClr val="bg1"/>
                </a:solidFill>
              </a:rPr>
              <a:t> sterile </a:t>
            </a:r>
            <a:r>
              <a:rPr lang="en-US" dirty="0">
                <a:solidFill>
                  <a:schemeClr val="bg1"/>
                </a:solidFill>
                <a:latin typeface="Symbol" charset="2"/>
                <a:cs typeface="Symbol" charset="2"/>
              </a:rPr>
              <a:t>n;</a:t>
            </a:r>
            <a:r>
              <a:rPr lang="en-US" dirty="0">
                <a:solidFill>
                  <a:schemeClr val="bg1"/>
                </a:solidFill>
              </a:rPr>
              <a:t> L</a:t>
            </a:r>
            <a:r>
              <a:rPr lang="en-US" baseline="-25000" dirty="0">
                <a:solidFill>
                  <a:schemeClr val="bg1"/>
                </a:solidFill>
              </a:rPr>
              <a:t>6</a:t>
            </a:r>
            <a:r>
              <a:rPr lang="en-US" dirty="0">
                <a:solidFill>
                  <a:schemeClr val="bg1"/>
                </a:solidFill>
              </a:rPr>
              <a:t>=11.2</a:t>
            </a:r>
          </a:p>
        </p:txBody>
      </p:sp>
    </p:spTree>
    <p:extLst>
      <p:ext uri="{BB962C8B-B14F-4D97-AF65-F5344CB8AC3E}">
        <p14:creationId xmlns:p14="http://schemas.microsoft.com/office/powerpoint/2010/main" val="1147907420"/>
      </p:ext>
    </p:extLst>
  </p:cSld>
  <p:clrMapOvr>
    <a:masterClrMapping/>
  </p:clrMapOvr>
  <p:transition>
    <p:zoom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603500" y="127000"/>
            <a:ext cx="6243638" cy="10033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200" dirty="0">
                <a:solidFill>
                  <a:srgbClr val="FF0000"/>
                </a:solidFill>
              </a:rPr>
              <a:t>Luminosity Function of Local Group Satellites in WDM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96440" y="2132856"/>
            <a:ext cx="9012064" cy="3657600"/>
            <a:chOff x="165100" y="2204864"/>
            <a:chExt cx="9012064" cy="3657600"/>
          </a:xfrm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grpSpPr>
        <p:pic>
          <p:nvPicPr>
            <p:cNvPr id="2" name="Picture 1" descr="SatOnly_luminosity_functions4.png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3"/>
            <a:stretch/>
          </p:blipFill>
          <p:spPr>
            <a:xfrm>
              <a:off x="165100" y="2204864"/>
              <a:ext cx="9012064" cy="3657600"/>
            </a:xfrm>
            <a:prstGeom prst="rect">
              <a:avLst/>
            </a:prstGeom>
          </p:spPr>
        </p:pic>
        <p:grpSp>
          <p:nvGrpSpPr>
            <p:cNvPr id="10" name="Group 9"/>
            <p:cNvGrpSpPr/>
            <p:nvPr/>
          </p:nvGrpSpPr>
          <p:grpSpPr>
            <a:xfrm>
              <a:off x="1835696" y="2852936"/>
              <a:ext cx="1078379" cy="1296144"/>
              <a:chOff x="1835696" y="2852936"/>
              <a:chExt cx="1078379" cy="1296144"/>
            </a:xfrm>
          </p:grpSpPr>
          <p:sp>
            <p:nvSpPr>
              <p:cNvPr id="5" name="TextBox 4"/>
              <p:cNvSpPr txBox="1"/>
              <p:nvPr/>
            </p:nvSpPr>
            <p:spPr>
              <a:xfrm>
                <a:off x="2267744" y="3429000"/>
                <a:ext cx="64633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F0000"/>
                    </a:solidFill>
                  </a:rPr>
                  <a:t>MW</a:t>
                </a:r>
              </a:p>
            </p:txBody>
          </p:sp>
          <p:sp>
            <p:nvSpPr>
              <p:cNvPr id="6" name="TextBox 5"/>
              <p:cNvSpPr txBox="1"/>
              <p:nvPr/>
            </p:nvSpPr>
            <p:spPr>
              <a:xfrm>
                <a:off x="1979712" y="2852936"/>
                <a:ext cx="68360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2951C"/>
                    </a:solidFill>
                  </a:rPr>
                  <a:t>M31</a:t>
                </a:r>
              </a:p>
            </p:txBody>
          </p:sp>
          <p:cxnSp>
            <p:nvCxnSpPr>
              <p:cNvPr id="8" name="Straight Arrow Connector 7"/>
              <p:cNvCxnSpPr/>
              <p:nvPr/>
            </p:nvCxnSpPr>
            <p:spPr bwMode="auto">
              <a:xfrm flipH="1">
                <a:off x="2123728" y="3789040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" name="Straight Arrow Connector 8"/>
              <p:cNvCxnSpPr/>
              <p:nvPr/>
            </p:nvCxnSpPr>
            <p:spPr bwMode="auto">
              <a:xfrm flipH="1">
                <a:off x="1835696" y="3212976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66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grpSp>
          <p:nvGrpSpPr>
            <p:cNvPr id="11" name="Group 10"/>
            <p:cNvGrpSpPr/>
            <p:nvPr/>
          </p:nvGrpSpPr>
          <p:grpSpPr>
            <a:xfrm>
              <a:off x="4499992" y="2780928"/>
              <a:ext cx="1006371" cy="1296144"/>
              <a:chOff x="1907704" y="2852936"/>
              <a:chExt cx="1006371" cy="1296144"/>
            </a:xfrm>
          </p:grpSpPr>
          <p:sp>
            <p:nvSpPr>
              <p:cNvPr id="12" name="TextBox 11"/>
              <p:cNvSpPr txBox="1"/>
              <p:nvPr/>
            </p:nvSpPr>
            <p:spPr>
              <a:xfrm>
                <a:off x="2267744" y="3429000"/>
                <a:ext cx="64633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F0000"/>
                    </a:solidFill>
                  </a:rPr>
                  <a:t>MW</a:t>
                </a: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1979712" y="2852936"/>
                <a:ext cx="68360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2951C"/>
                    </a:solidFill>
                  </a:rPr>
                  <a:t>M31</a:t>
                </a:r>
              </a:p>
            </p:txBody>
          </p:sp>
          <p:cxnSp>
            <p:nvCxnSpPr>
              <p:cNvPr id="14" name="Straight Arrow Connector 13"/>
              <p:cNvCxnSpPr/>
              <p:nvPr/>
            </p:nvCxnSpPr>
            <p:spPr bwMode="auto">
              <a:xfrm flipH="1">
                <a:off x="2123728" y="3789040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15" name="Straight Arrow Connector 14"/>
              <p:cNvCxnSpPr/>
              <p:nvPr/>
            </p:nvCxnSpPr>
            <p:spPr bwMode="auto">
              <a:xfrm flipH="1">
                <a:off x="1907704" y="3212976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66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grpSp>
          <p:nvGrpSpPr>
            <p:cNvPr id="16" name="Group 15"/>
            <p:cNvGrpSpPr/>
            <p:nvPr/>
          </p:nvGrpSpPr>
          <p:grpSpPr>
            <a:xfrm>
              <a:off x="7164288" y="2708920"/>
              <a:ext cx="1078379" cy="1296144"/>
              <a:chOff x="1835696" y="2852936"/>
              <a:chExt cx="1078379" cy="1296144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2267744" y="3429000"/>
                <a:ext cx="64633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F0000"/>
                    </a:solidFill>
                  </a:rPr>
                  <a:t>MW</a:t>
                </a: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1979712" y="2852936"/>
                <a:ext cx="68360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2951C"/>
                    </a:solidFill>
                  </a:rPr>
                  <a:t>M31</a:t>
                </a:r>
              </a:p>
            </p:txBody>
          </p:sp>
          <p:cxnSp>
            <p:nvCxnSpPr>
              <p:cNvPr id="19" name="Straight Arrow Connector 18"/>
              <p:cNvCxnSpPr/>
              <p:nvPr/>
            </p:nvCxnSpPr>
            <p:spPr bwMode="auto">
              <a:xfrm flipH="1">
                <a:off x="1979712" y="3789040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20" name="Straight Arrow Connector 19"/>
              <p:cNvCxnSpPr/>
              <p:nvPr/>
            </p:nvCxnSpPr>
            <p:spPr bwMode="auto">
              <a:xfrm flipH="1">
                <a:off x="1835696" y="3212976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66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  <p:sp>
        <p:nvSpPr>
          <p:cNvPr id="22" name="TextBox 21"/>
          <p:cNvSpPr txBox="1"/>
          <p:nvPr/>
        </p:nvSpPr>
        <p:spPr>
          <a:xfrm>
            <a:off x="1187624" y="1484784"/>
            <a:ext cx="530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From “Warm Apostle:”   7keV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804248" y="5949280"/>
            <a:ext cx="18956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Lovell et al. ‘16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804248" y="1484784"/>
            <a:ext cx="18469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M</a:t>
            </a:r>
            <a:r>
              <a:rPr lang="en-US" baseline="-25000" dirty="0" err="1">
                <a:solidFill>
                  <a:srgbClr val="000000"/>
                </a:solidFill>
              </a:rPr>
              <a:t>h</a:t>
            </a:r>
            <a:r>
              <a:rPr lang="en-US" dirty="0">
                <a:solidFill>
                  <a:srgbClr val="000000"/>
                </a:solidFill>
              </a:rPr>
              <a:t> ~ 10</a:t>
            </a:r>
            <a:r>
              <a:rPr lang="en-US" baseline="30000" dirty="0">
                <a:solidFill>
                  <a:srgbClr val="000000"/>
                </a:solidFill>
              </a:rPr>
              <a:t>12</a:t>
            </a:r>
            <a:r>
              <a:rPr lang="en-US" dirty="0">
                <a:solidFill>
                  <a:srgbClr val="000000"/>
                </a:solidFill>
              </a:rPr>
              <a:t>M</a:t>
            </a:r>
            <a:r>
              <a:rPr lang="en-US" baseline="-25000" dirty="0">
                <a:solidFill>
                  <a:srgbClr val="000000"/>
                </a:solidFill>
              </a:rPr>
              <a:t>o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5095498" y="2348880"/>
            <a:ext cx="916662" cy="400110"/>
          </a:xfrm>
          <a:prstGeom prst="rect">
            <a:avLst/>
          </a:prstGeom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0090"/>
                </a:solidFill>
                <a:latin typeface="Symbol" charset="2"/>
                <a:cs typeface="Symbol" charset="2"/>
              </a:rPr>
              <a:t>ν</a:t>
            </a:r>
            <a:r>
              <a:rPr lang="en-US" sz="2000" dirty="0" err="1">
                <a:solidFill>
                  <a:srgbClr val="000090"/>
                </a:solidFill>
              </a:rPr>
              <a:t>MSM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740352" y="2358000"/>
            <a:ext cx="916662" cy="400110"/>
          </a:xfrm>
          <a:prstGeom prst="rect">
            <a:avLst/>
          </a:prstGeom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0090"/>
                </a:solidFill>
                <a:latin typeface="Symbol" charset="2"/>
                <a:cs typeface="Symbol" charset="2"/>
              </a:rPr>
              <a:t>ν</a:t>
            </a:r>
            <a:r>
              <a:rPr lang="en-US" sz="2000" dirty="0" err="1">
                <a:solidFill>
                  <a:srgbClr val="000090"/>
                </a:solidFill>
              </a:rPr>
              <a:t>MSM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28" name="Rectangle 27"/>
          <p:cNvSpPr/>
          <p:nvPr/>
        </p:nvSpPr>
        <p:spPr bwMode="auto">
          <a:xfrm>
            <a:off x="2627784" y="2636912"/>
            <a:ext cx="576064" cy="288032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651112" y="2380818"/>
            <a:ext cx="768760" cy="400110"/>
          </a:xfrm>
          <a:prstGeom prst="rect">
            <a:avLst/>
          </a:prstGeom>
          <a:noFill/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CDM</a:t>
            </a:r>
          </a:p>
        </p:txBody>
      </p:sp>
    </p:spTree>
    <p:extLst>
      <p:ext uri="{BB962C8B-B14F-4D97-AF65-F5344CB8AC3E}">
        <p14:creationId xmlns:p14="http://schemas.microsoft.com/office/powerpoint/2010/main" val="3495612136"/>
      </p:ext>
    </p:extLst>
  </p:cSld>
  <p:clrMapOvr>
    <a:masterClrMapping/>
  </p:clrMapOvr>
  <p:transition>
    <p:zoom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071141" y="2514226"/>
            <a:ext cx="16193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3200" dirty="0"/>
              <a:t>10 mins</a:t>
            </a:r>
          </a:p>
        </p:txBody>
      </p:sp>
    </p:spTree>
    <p:extLst>
      <p:ext uri="{BB962C8B-B14F-4D97-AF65-F5344CB8AC3E}">
        <p14:creationId xmlns:p14="http://schemas.microsoft.com/office/powerpoint/2010/main" val="927338275"/>
      </p:ext>
    </p:extLst>
  </p:cSld>
  <p:clrMapOvr>
    <a:masterClrMapping/>
  </p:clrMapOvr>
  <p:transition>
    <p:zoom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E367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107504" y="2325533"/>
            <a:ext cx="2448272" cy="599411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s-I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 Ogden Centre at Durham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id="{93FB3739-9D85-654A-BBF5-4321F0B9A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784" y="260647"/>
            <a:ext cx="5544616" cy="8856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s-IS" sz="3200" b="0" i="0" u="none" strike="noStrike" kern="1200" cap="none" spc="0" normalizeH="0" baseline="0" noProof="0" dirty="0">
                <a:ln>
                  <a:noFill/>
                </a:ln>
                <a:solidFill>
                  <a:srgbClr val="B5251D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Dwarfs: the giants of cosmology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B5251D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C39C20-0AA2-9D4D-A115-54EC4AE7E2B9}"/>
              </a:ext>
            </a:extLst>
          </p:cNvPr>
          <p:cNvSpPr txBox="1"/>
          <p:nvPr/>
        </p:nvSpPr>
        <p:spPr>
          <a:xfrm>
            <a:off x="251520" y="1167135"/>
            <a:ext cx="3746538" cy="461665"/>
          </a:xfrm>
          <a:prstGeom prst="rect">
            <a:avLst/>
          </a:prstGeom>
          <a:solidFill>
            <a:srgbClr val="E4E4E4">
              <a:alpha val="80000"/>
            </a:srgbClr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Conference key questions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CD95AB4-8FCC-684F-B735-8A8F6C0D725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907" r="6456" b="6611"/>
          <a:stretch/>
        </p:blipFill>
        <p:spPr>
          <a:xfrm>
            <a:off x="35496" y="1628800"/>
            <a:ext cx="9054456" cy="5231736"/>
          </a:xfrm>
          <a:prstGeom prst="rect">
            <a:avLst/>
          </a:prstGeom>
        </p:spPr>
      </p:pic>
      <p:sp>
        <p:nvSpPr>
          <p:cNvPr id="11" name="Text Box 7">
            <a:extLst>
              <a:ext uri="{FF2B5EF4-FFF2-40B4-BE49-F238E27FC236}">
                <a16:creationId xmlns:a16="http://schemas.microsoft.com/office/drawing/2014/main" id="{6A3FA884-C669-5041-AF91-6F38BF341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576" y="2348880"/>
            <a:ext cx="8064896" cy="4245537"/>
          </a:xfrm>
          <a:prstGeom prst="rect">
            <a:avLst/>
          </a:prstGeom>
          <a:solidFill>
            <a:srgbClr val="E4E4E4">
              <a:alpha val="84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Symbol" pitchFamily="2" charset="2"/>
                <a:ea typeface="ＭＳ Ｐゴシック" charset="0"/>
              </a:rPr>
              <a:t>L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CDM correct? What can dwarf galaxies tell us about the identity of dark matter?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Can we identify signatures of reionization in the dwarf population?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What role did dwarfs play in  reionization?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What do the star formation histories and chemical properties of dwarfs tell us about galaxy formation?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How will the next generation of surveys and simulations answer the above questions?</a:t>
            </a:r>
          </a:p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570276"/>
      </p:ext>
    </p:extLst>
  </p:cSld>
  <p:clrMapOvr>
    <a:masterClrMapping/>
  </p:clrMapOvr>
  <p:transition>
    <p:zoom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50700" y="406405"/>
            <a:ext cx="656977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“small-scale crisis” of CDM</a:t>
            </a:r>
            <a:endParaRPr kumimoji="0" lang="en-GB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ＭＳ Ｐゴシック" charset="0"/>
              <a:cs typeface="Symbo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94653" y="2539964"/>
            <a:ext cx="5763116" cy="24622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“missing satellites”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“too-big-to-fail”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“plane of satellites”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“core-cusp” problem 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34A9349A-E571-5C4A-AC38-4A699093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1514815"/>
            <a:ext cx="4337524" cy="461665"/>
          </a:xfrm>
          <a:prstGeom prst="rect">
            <a:avLst/>
          </a:prstGeom>
          <a:solidFill>
            <a:srgbClr val="F2B35D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 four “problems” of CDM</a:t>
            </a: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Symbo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9250290"/>
      </p:ext>
    </p:extLst>
  </p:cSld>
  <p:clrMapOvr>
    <a:masterClrMapping/>
  </p:clrMapOvr>
  <p:transition>
    <p:zoom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7" name="Rectangle 3"/>
          <p:cNvSpPr>
            <a:spLocks noChangeArrowheads="1"/>
          </p:cNvSpPr>
          <p:nvPr/>
        </p:nvSpPr>
        <p:spPr bwMode="auto">
          <a:xfrm>
            <a:off x="2207578" y="156300"/>
            <a:ext cx="676874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DE0A0D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“too-big-to-fail” problem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56941" y="1740809"/>
            <a:ext cx="4172425" cy="4268934"/>
            <a:chOff x="356941" y="1740809"/>
            <a:chExt cx="4172425" cy="4268934"/>
          </a:xfrm>
        </p:grpSpPr>
        <p:pic>
          <p:nvPicPr>
            <p:cNvPr id="10" name="Picture 9" descr="sats_pop.jpg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500" t="11765" r="10754" b="33769"/>
            <a:stretch/>
          </p:blipFill>
          <p:spPr bwMode="auto">
            <a:xfrm>
              <a:off x="356941" y="2083262"/>
              <a:ext cx="4172425" cy="3926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/>
          </p:nvSpPr>
          <p:spPr>
            <a:xfrm>
              <a:off x="617484" y="1740809"/>
              <a:ext cx="325146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rPr>
                <a:t>The satellites of the MW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022503" y="1458991"/>
            <a:ext cx="5081606" cy="5020009"/>
            <a:chOff x="4022503" y="1458991"/>
            <a:chExt cx="5081606" cy="5020009"/>
          </a:xfrm>
        </p:grpSpPr>
        <p:pic>
          <p:nvPicPr>
            <p:cNvPr id="6" name="Picture 10" descr="cdm_wdm_images.jpeg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99" r="51244"/>
            <a:stretch>
              <a:fillRect/>
            </a:stretch>
          </p:blipFill>
          <p:spPr bwMode="auto">
            <a:xfrm>
              <a:off x="4022503" y="1458991"/>
              <a:ext cx="5081606" cy="5020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4742578" y="1622099"/>
              <a:ext cx="39541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rPr>
                <a:t>Dark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rPr>
                <a:t>mattter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rPr>
                <a:t>subhalos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charset="0"/>
                  <a:cs typeface="Calibri"/>
                </a:rPr>
                <a:t> in CDM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4868810" y="5412321"/>
            <a:ext cx="39160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Why did these not make a galaxy?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242605" y="927416"/>
            <a:ext cx="1598326" cy="856198"/>
            <a:chOff x="171250" y="1141451"/>
            <a:chExt cx="1598326" cy="856198"/>
          </a:xfrm>
        </p:grpSpPr>
        <p:sp>
          <p:nvSpPr>
            <p:cNvPr id="17" name="Rectangle 16"/>
            <p:cNvSpPr/>
            <p:nvPr/>
          </p:nvSpPr>
          <p:spPr bwMode="auto">
            <a:xfrm>
              <a:off x="171250" y="1141514"/>
              <a:ext cx="1598326" cy="856135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65" charset="0"/>
                <a:ea typeface="ＭＳ Ｐゴシック" charset="0"/>
              </a:endParaRPr>
            </a:p>
          </p:txBody>
        </p:sp>
        <p:graphicFrame>
          <p:nvGraphicFramePr>
            <p:cNvPr id="18" name="Object 2"/>
            <p:cNvGraphicFramePr>
              <a:graphicFrameLocks noChangeAspect="1"/>
            </p:cNvGraphicFramePr>
            <p:nvPr>
              <p:extLst/>
            </p:nvPr>
          </p:nvGraphicFramePr>
          <p:xfrm>
            <a:off x="252471" y="1141451"/>
            <a:ext cx="1357313" cy="8239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7029" name="Equation" r:id="rId6" imgW="711200" imgH="431800" progId="Equation.3">
                    <p:embed/>
                  </p:oleObj>
                </mc:Choice>
                <mc:Fallback>
                  <p:oleObj name="Equation" r:id="rId6" imgW="711200" imgH="431800" progId="Equation.3">
                    <p:embed/>
                    <p:pic>
                      <p:nvPicPr>
                        <p:cNvPr id="18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2471" y="1141451"/>
                          <a:ext cx="1357313" cy="8239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9" name="Text Box 2"/>
          <p:cNvSpPr txBox="1">
            <a:spLocks noChangeArrowheads="1"/>
          </p:cNvSpPr>
          <p:nvPr/>
        </p:nvSpPr>
        <p:spPr bwMode="auto">
          <a:xfrm>
            <a:off x="826910" y="2845750"/>
            <a:ext cx="8047606" cy="1815882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“Too-big-to-fail” problem: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Milky way has only  3 satellites with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</a:t>
            </a:r>
            <a:r>
              <a:rPr kumimoji="0" lang="en-US" sz="2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max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&gt;30 km/s</a:t>
            </a: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BUT:</a:t>
            </a: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CDM has ~10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subhalos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with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</a:t>
            </a:r>
            <a:r>
              <a:rPr kumimoji="0" lang="en-US" sz="2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max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&gt;30 km/s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16471" y="1036935"/>
            <a:ext cx="2160167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V </a:t>
            </a:r>
            <a:r>
              <a:rPr kumimoji="0" lang="en-GB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max 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= max </a:t>
            </a:r>
            <a:r>
              <a:rPr kumimoji="0" lang="en-GB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V</a:t>
            </a:r>
            <a:r>
              <a:rPr kumimoji="0" lang="en-GB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c</a:t>
            </a: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20" name="TextBox 3">
            <a:extLst>
              <a:ext uri="{FF2B5EF4-FFF2-40B4-BE49-F238E27FC236}">
                <a16:creationId xmlns:a16="http://schemas.microsoft.com/office/drawing/2014/main" id="{0ED5BA6A-E39C-9E40-A87E-29E2174F28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520" y="6252969"/>
            <a:ext cx="270670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Boylan-Kolchin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et al. </a:t>
            </a:r>
            <a:r>
              <a:rPr kumimoji="0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‘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278148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970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4325" y="1314450"/>
            <a:ext cx="7572375" cy="554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971" name="TextBox 14"/>
          <p:cNvSpPr txBox="1">
            <a:spLocks noChangeArrowheads="1"/>
          </p:cNvSpPr>
          <p:nvPr/>
        </p:nvSpPr>
        <p:spPr bwMode="auto">
          <a:xfrm>
            <a:off x="1116013" y="61913"/>
            <a:ext cx="6959600" cy="58420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Rotation curves of Aquarius subhalos </a:t>
            </a:r>
          </a:p>
        </p:txBody>
      </p:sp>
      <p:sp>
        <p:nvSpPr>
          <p:cNvPr id="211972" name="TextBox 3"/>
          <p:cNvSpPr txBox="1">
            <a:spLocks noChangeArrowheads="1"/>
          </p:cNvSpPr>
          <p:nvPr/>
        </p:nvSpPr>
        <p:spPr bwMode="auto">
          <a:xfrm>
            <a:off x="5778500" y="758825"/>
            <a:ext cx="29178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Boylan-Kolchin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et al. </a:t>
            </a:r>
            <a:r>
              <a:rPr kumimoji="0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‘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11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8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974" name="TextBox 15"/>
          <p:cNvSpPr txBox="1">
            <a:spLocks noChangeArrowheads="1"/>
          </p:cNvSpPr>
          <p:nvPr/>
        </p:nvSpPr>
        <p:spPr bwMode="auto">
          <a:xfrm>
            <a:off x="-44450" y="2100263"/>
            <a:ext cx="179228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9 dwarf satellites of Milky Way: mass within half-light radius </a:t>
            </a:r>
          </a:p>
        </p:txBody>
      </p:sp>
      <p:cxnSp>
        <p:nvCxnSpPr>
          <p:cNvPr id="211975" name="Straight Arrow Connector 8"/>
          <p:cNvCxnSpPr>
            <a:cxnSpLocks noChangeShapeType="1"/>
          </p:cNvCxnSpPr>
          <p:nvPr/>
        </p:nvCxnSpPr>
        <p:spPr bwMode="auto">
          <a:xfrm>
            <a:off x="1568450" y="2838450"/>
            <a:ext cx="1598613" cy="388938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211976" name="TextBox 10"/>
          <p:cNvSpPr txBox="1">
            <a:spLocks noChangeArrowheads="1"/>
          </p:cNvSpPr>
          <p:nvPr/>
        </p:nvSpPr>
        <p:spPr bwMode="auto">
          <a:xfrm>
            <a:off x="-165100" y="4751388"/>
            <a:ext cx="20605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Excludes LMC, SMC, Sagittarius</a:t>
            </a:r>
          </a:p>
        </p:txBody>
      </p:sp>
      <p:graphicFrame>
        <p:nvGraphicFramePr>
          <p:cNvPr id="211977" name="Object 2"/>
          <p:cNvGraphicFramePr>
            <a:graphicFrameLocks noChangeAspect="1"/>
          </p:cNvGraphicFramePr>
          <p:nvPr/>
        </p:nvGraphicFramePr>
        <p:xfrm>
          <a:off x="284163" y="1193800"/>
          <a:ext cx="1381125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0100" name="Equation" r:id="rId5" imgW="723900" imgH="406400" progId="Equation.3">
                  <p:embed/>
                </p:oleObj>
              </mc:Choice>
              <mc:Fallback>
                <p:oleObj name="Equation" r:id="rId5" imgW="723900" imgH="406400" progId="Equation.3">
                  <p:embed/>
                  <p:pic>
                    <p:nvPicPr>
                      <p:cNvPr id="211977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163" y="1193800"/>
                        <a:ext cx="1381125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297892822"/>
      </p:ext>
    </p:extLst>
  </p:cSld>
  <p:clrMapOvr>
    <a:masterClrMapping/>
  </p:clrMapOvr>
  <p:transition>
    <p:zoom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-148375" y="1805915"/>
            <a:ext cx="18021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DM-only simulation</a:t>
            </a:r>
          </a:p>
        </p:txBody>
      </p:sp>
      <p:pic>
        <p:nvPicPr>
          <p:cNvPr id="26" name="Picture 25" descr="dm_stars_side_by_side_with_insets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269" r="49730"/>
          <a:stretch/>
        </p:blipFill>
        <p:spPr>
          <a:xfrm>
            <a:off x="88600" y="3000042"/>
            <a:ext cx="1320604" cy="1365062"/>
          </a:xfrm>
          <a:prstGeom prst="rect">
            <a:avLst/>
          </a:prstGeom>
        </p:spPr>
      </p:pic>
      <p:sp>
        <p:nvSpPr>
          <p:cNvPr id="24" name="TextBox 14">
            <a:extLst>
              <a:ext uri="{FF2B5EF4-FFF2-40B4-BE49-F238E27FC236}">
                <a16:creationId xmlns:a16="http://schemas.microsoft.com/office/drawing/2014/main" id="{EC58630F-4DBA-8942-B65B-0232757DF3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6902" y="169476"/>
            <a:ext cx="6641562" cy="52322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Rotation curves of dark matter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subhalos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</a:p>
        </p:txBody>
      </p:sp>
      <p:sp>
        <p:nvSpPr>
          <p:cNvPr id="27" name="TextBox 3">
            <a:extLst>
              <a:ext uri="{FF2B5EF4-FFF2-40B4-BE49-F238E27FC236}">
                <a16:creationId xmlns:a16="http://schemas.microsoft.com/office/drawing/2014/main" id="{AA4CA8BF-7E39-5348-B4C2-952B6EB82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8500" y="868710"/>
            <a:ext cx="29178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Boylan-Kolchin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et al. </a:t>
            </a:r>
            <a:r>
              <a:rPr kumimoji="0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‘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11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8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aphicFrame>
        <p:nvGraphicFramePr>
          <p:cNvPr id="28" name="Object 2">
            <a:extLst>
              <a:ext uri="{FF2B5EF4-FFF2-40B4-BE49-F238E27FC236}">
                <a16:creationId xmlns:a16="http://schemas.microsoft.com/office/drawing/2014/main" id="{025776EE-9361-9C4B-B7D1-D421E58E406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64832787"/>
              </p:ext>
            </p:extLst>
          </p:nvPr>
        </p:nvGraphicFramePr>
        <p:xfrm>
          <a:off x="3046859" y="1124744"/>
          <a:ext cx="1381125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2138" name="Equation" r:id="rId4" imgW="723900" imgH="406400" progId="Equation.3">
                  <p:embed/>
                </p:oleObj>
              </mc:Choice>
              <mc:Fallback>
                <p:oleObj name="Equation" r:id="rId4" imgW="723900" imgH="406400" progId="Equation.3">
                  <p:embed/>
                  <p:pic>
                    <p:nvPicPr>
                      <p:cNvPr id="211977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46859" y="1124744"/>
                        <a:ext cx="1381125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id="{29C5AA17-0344-DE47-9F42-4135A54F8635}"/>
              </a:ext>
            </a:extLst>
          </p:cNvPr>
          <p:cNvGrpSpPr/>
          <p:nvPr/>
        </p:nvGrpSpPr>
        <p:grpSpPr>
          <a:xfrm>
            <a:off x="1407341" y="2276872"/>
            <a:ext cx="7228123" cy="2817604"/>
            <a:chOff x="1407341" y="2276872"/>
            <a:chExt cx="7228123" cy="2817604"/>
          </a:xfrm>
        </p:grpSpPr>
        <p:pic>
          <p:nvPicPr>
            <p:cNvPr id="491" name="toobigtofail_HR_R200.png"/>
            <p:cNvPicPr/>
            <p:nvPr/>
          </p:nvPicPr>
          <p:blipFill rotWithShape="1">
            <a:blip r:embed="rId6">
              <a:extLst/>
            </a:blip>
            <a:srcRect l="6724" t="6390" r="6043" b="47810"/>
            <a:stretch/>
          </p:blipFill>
          <p:spPr>
            <a:xfrm>
              <a:off x="1547664" y="2276872"/>
              <a:ext cx="7087800" cy="2540138"/>
            </a:xfrm>
            <a:prstGeom prst="rect">
              <a:avLst/>
            </a:prstGeom>
            <a:ln w="12700">
              <a:miter lim="400000"/>
            </a:ln>
          </p:spPr>
        </p:pic>
        <p:sp>
          <p:nvSpPr>
            <p:cNvPr id="2" name="TextBox 1"/>
            <p:cNvSpPr txBox="1"/>
            <p:nvPr/>
          </p:nvSpPr>
          <p:spPr>
            <a:xfrm rot="16200000">
              <a:off x="1035936" y="3336335"/>
              <a:ext cx="111214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1800" b="0" i="0" u="none" strike="noStrike" kern="120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(km/s)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C7FC0FC-6523-204E-8D4C-B5900F2DA898}"/>
                </a:ext>
              </a:extLst>
            </p:cNvPr>
            <p:cNvSpPr txBox="1"/>
            <p:nvPr/>
          </p:nvSpPr>
          <p:spPr>
            <a:xfrm>
              <a:off x="3131840" y="4725144"/>
              <a:ext cx="8386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 (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kpc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)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7CA1560-DA63-A04A-9D7B-768CCFA2FF37}"/>
                </a:ext>
              </a:extLst>
            </p:cNvPr>
            <p:cNvSpPr txBox="1"/>
            <p:nvPr/>
          </p:nvSpPr>
          <p:spPr>
            <a:xfrm>
              <a:off x="6516216" y="4725144"/>
              <a:ext cx="8386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 (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kpc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)</a:t>
              </a: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F60CD2D-1604-9F48-B678-6BFE3B8222CC}"/>
              </a:ext>
            </a:extLst>
          </p:cNvPr>
          <p:cNvGrpSpPr/>
          <p:nvPr/>
        </p:nvGrpSpPr>
        <p:grpSpPr>
          <a:xfrm>
            <a:off x="2123728" y="3356992"/>
            <a:ext cx="4283968" cy="2923584"/>
            <a:chOff x="2123728" y="3356992"/>
            <a:chExt cx="4283968" cy="2923584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132CC49-82CE-A24A-B5EF-D69A49D1A327}"/>
                </a:ext>
              </a:extLst>
            </p:cNvPr>
            <p:cNvGrpSpPr/>
            <p:nvPr/>
          </p:nvGrpSpPr>
          <p:grpSpPr>
            <a:xfrm>
              <a:off x="2123728" y="3356992"/>
              <a:ext cx="4283968" cy="2923584"/>
              <a:chOff x="2123728" y="3356992"/>
              <a:chExt cx="4283968" cy="2923584"/>
            </a:xfrm>
          </p:grpSpPr>
          <p:sp>
            <p:nvSpPr>
              <p:cNvPr id="31" name="TextBox 15">
                <a:extLst>
                  <a:ext uri="{FF2B5EF4-FFF2-40B4-BE49-F238E27FC236}">
                    <a16:creationId xmlns:a16="http://schemas.microsoft.com/office/drawing/2014/main" id="{59D28923-B50F-C242-96AE-4123844653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3728" y="5157192"/>
                <a:ext cx="4283968" cy="1123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>
                    <a:srgbClr val="000000"/>
                  </a:buClr>
                  <a:buSzPct val="125000"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9 dwarf satellites of Milky Way: mass within half-light radius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>
                    <a:srgbClr val="000000"/>
                  </a:buClr>
                  <a:buSzPct val="125000"/>
                  <a:buFontTx/>
                  <a:buNone/>
                  <a:tabLst/>
                  <a:defRPr/>
                </a:pPr>
                <a:r>
                  <a:rPr lang="en-US" sz="1800" dirty="0">
                    <a:solidFill>
                      <a:srgbClr val="00B0F0"/>
                    </a:solidFill>
                  </a:rPr>
                  <a:t>(excluding LMC, SMC, Sag)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B0F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</a:t>
                </a:r>
              </a:p>
            </p:txBody>
          </p:sp>
          <p:cxnSp>
            <p:nvCxnSpPr>
              <p:cNvPr id="32" name="Curved Connector 31">
                <a:extLst>
                  <a:ext uri="{FF2B5EF4-FFF2-40B4-BE49-F238E27FC236}">
                    <a16:creationId xmlns:a16="http://schemas.microsoft.com/office/drawing/2014/main" id="{16D43A0C-4C66-6F4A-9817-F7E960D5492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V="1">
                <a:off x="3095836" y="3681028"/>
                <a:ext cx="1872208" cy="1224136"/>
              </a:xfrm>
              <a:prstGeom prst="curvedConnector3">
                <a:avLst/>
              </a:prstGeom>
              <a:ln>
                <a:solidFill>
                  <a:srgbClr val="0076DE"/>
                </a:solidFill>
                <a:headEnd type="none" w="med" len="med"/>
                <a:tailEnd type="triangle"/>
              </a:ln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</p:cxnSp>
        </p:grpSp>
        <p:cxnSp>
          <p:nvCxnSpPr>
            <p:cNvPr id="38" name="Curved Connector 37">
              <a:extLst>
                <a:ext uri="{FF2B5EF4-FFF2-40B4-BE49-F238E27FC236}">
                  <a16:creationId xmlns:a16="http://schemas.microsoft.com/office/drawing/2014/main" id="{92AB57BF-7A49-F049-8CD9-9D19BA920994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3599892" y="4185084"/>
              <a:ext cx="1872208" cy="216024"/>
            </a:xfrm>
            <a:prstGeom prst="curvedConnector3">
              <a:avLst/>
            </a:prstGeom>
            <a:ln>
              <a:solidFill>
                <a:srgbClr val="0076DE"/>
              </a:solidFill>
              <a:headEnd type="none" w="med" len="med"/>
              <a:tailEnd type="triangle"/>
            </a:ln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9507843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39963" y="152400"/>
            <a:ext cx="6796982" cy="584776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To-big-to-fail in CDM: baryon effects</a:t>
            </a:r>
          </a:p>
        </p:txBody>
      </p:sp>
      <p:pic>
        <p:nvPicPr>
          <p:cNvPr id="5" name="Picture 4" descr="SH_vmax_ratios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14" r="5107" b="2778"/>
          <a:stretch/>
        </p:blipFill>
        <p:spPr>
          <a:xfrm>
            <a:off x="3625580" y="1181459"/>
            <a:ext cx="5636548" cy="5168886"/>
          </a:xfrm>
          <a:prstGeom prst="rect">
            <a:avLst/>
          </a:prstGeom>
        </p:spPr>
      </p:pic>
      <p:graphicFrame>
        <p:nvGraphicFramePr>
          <p:cNvPr id="3" name="Object 2"/>
          <p:cNvGraphicFramePr>
            <a:graphicFrameLocks noChangeAspect="1"/>
          </p:cNvGraphicFramePr>
          <p:nvPr>
            <p:extLst/>
          </p:nvPr>
        </p:nvGraphicFramePr>
        <p:xfrm>
          <a:off x="5669618" y="1817872"/>
          <a:ext cx="2156494" cy="6618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1191" name="Equation" r:id="rId4" imgW="787400" imgH="241300" progId="Equation.3">
                  <p:embed/>
                </p:oleObj>
              </mc:Choice>
              <mc:Fallback>
                <p:oleObj name="Equation" r:id="rId4" imgW="787400" imgH="2413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669618" y="1817872"/>
                        <a:ext cx="2156494" cy="66183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44298" y="1990640"/>
            <a:ext cx="3510367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Reduction in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</a:t>
            </a:r>
            <a:r>
              <a:rPr kumimoji="0" 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max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due to SN feedback: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Lowers halo mass &amp; thus halo growth rate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484422" y="6316705"/>
            <a:ext cx="32063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Sawala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 CSF et al. ‘13, ‘14</a:t>
            </a:r>
          </a:p>
        </p:txBody>
      </p:sp>
      <p:pic>
        <p:nvPicPr>
          <p:cNvPr id="7" name="Picture 6" descr="dm_stars_side_by_side_with_insets.jpg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269"/>
          <a:stretch/>
        </p:blipFill>
        <p:spPr>
          <a:xfrm>
            <a:off x="88596" y="4207461"/>
            <a:ext cx="3534735" cy="1762957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4575640" y="1498600"/>
            <a:ext cx="10023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CDM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464855" y="920750"/>
            <a:ext cx="1535395" cy="815239"/>
            <a:chOff x="171250" y="1141451"/>
            <a:chExt cx="1598326" cy="856198"/>
          </a:xfrm>
        </p:grpSpPr>
        <p:sp>
          <p:nvSpPr>
            <p:cNvPr id="11" name="Rectangle 10"/>
            <p:cNvSpPr/>
            <p:nvPr/>
          </p:nvSpPr>
          <p:spPr bwMode="auto">
            <a:xfrm>
              <a:off x="171250" y="1141514"/>
              <a:ext cx="1598326" cy="856135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65" charset="0"/>
                <a:ea typeface="ＭＳ Ｐゴシック" charset="0"/>
              </a:endParaRPr>
            </a:p>
          </p:txBody>
        </p:sp>
        <p:graphicFrame>
          <p:nvGraphicFramePr>
            <p:cNvPr id="12" name="Object 2"/>
            <p:cNvGraphicFramePr>
              <a:graphicFrameLocks noChangeAspect="1"/>
            </p:cNvGraphicFramePr>
            <p:nvPr>
              <p:extLst/>
            </p:nvPr>
          </p:nvGraphicFramePr>
          <p:xfrm>
            <a:off x="252471" y="1141451"/>
            <a:ext cx="1357313" cy="8239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41192" name="Equation" r:id="rId7" imgW="711200" imgH="431800" progId="Equation.3">
                    <p:embed/>
                  </p:oleObj>
                </mc:Choice>
                <mc:Fallback>
                  <p:oleObj name="Equation" r:id="rId7" imgW="711200" imgH="431800" progId="Equation.3">
                    <p:embed/>
                    <p:pic>
                      <p:nvPicPr>
                        <p:cNvPr id="12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2471" y="1141451"/>
                          <a:ext cx="1357313" cy="8239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3" name="TextBox 12"/>
          <p:cNvSpPr txBox="1"/>
          <p:nvPr/>
        </p:nvSpPr>
        <p:spPr>
          <a:xfrm>
            <a:off x="2127059" y="1052810"/>
            <a:ext cx="184374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V </a:t>
            </a:r>
            <a:r>
              <a:rPr kumimoji="0" lang="en-GB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max 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= max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V</a:t>
            </a:r>
            <a:r>
              <a:rPr kumimoji="0" lang="en-GB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c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1401805"/>
      </p:ext>
    </p:extLst>
  </p:cSld>
  <p:clrMapOvr>
    <a:masterClrMapping/>
  </p:clrMapOvr>
  <p:transition>
    <p:zoom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" name="toobigtofail_HR_R200.png"/>
          <p:cNvPicPr/>
          <p:nvPr/>
        </p:nvPicPr>
        <p:blipFill rotWithShape="1">
          <a:blip r:embed="rId2">
            <a:extLst/>
          </a:blip>
          <a:srcRect l="6724" t="6390" r="6043" b="47810"/>
          <a:stretch/>
        </p:blipFill>
        <p:spPr>
          <a:xfrm>
            <a:off x="1565222" y="959935"/>
            <a:ext cx="7087800" cy="2540138"/>
          </a:xfrm>
          <a:prstGeom prst="rect">
            <a:avLst/>
          </a:prstGeom>
          <a:ln w="12700">
            <a:miter lim="400000"/>
          </a:ln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4DF79697-5FB4-6140-A1B7-C744A9B6FB7D}"/>
              </a:ext>
            </a:extLst>
          </p:cNvPr>
          <p:cNvSpPr/>
          <p:nvPr/>
        </p:nvSpPr>
        <p:spPr bwMode="auto">
          <a:xfrm>
            <a:off x="5868144" y="6453336"/>
            <a:ext cx="3203848" cy="360040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1963908" y="156300"/>
            <a:ext cx="718960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DE0A0D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Too-big-to-fail: the baryon bailout</a:t>
            </a:r>
          </a:p>
        </p:txBody>
      </p:sp>
      <p:sp>
        <p:nvSpPr>
          <p:cNvPr id="2" name="TextBox 1"/>
          <p:cNvSpPr txBox="1"/>
          <p:nvPr/>
        </p:nvSpPr>
        <p:spPr>
          <a:xfrm rot="16200000">
            <a:off x="1035936" y="1882705"/>
            <a:ext cx="11121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</a:t>
            </a:r>
            <a:r>
              <a:rPr kumimoji="0" lang="en-US" sz="1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</a:t>
            </a:r>
            <a:r>
              <a:rPr kumimoji="0" 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(km/s)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48375" y="1340768"/>
            <a:ext cx="18021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DM-only simulation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94A46A1-4E08-0C47-B38B-7CC71F6BEB90}"/>
              </a:ext>
            </a:extLst>
          </p:cNvPr>
          <p:cNvGrpSpPr/>
          <p:nvPr/>
        </p:nvGrpSpPr>
        <p:grpSpPr>
          <a:xfrm>
            <a:off x="107504" y="3382007"/>
            <a:ext cx="8841424" cy="3491686"/>
            <a:chOff x="-187935" y="3381926"/>
            <a:chExt cx="8841424" cy="3491686"/>
          </a:xfrm>
        </p:grpSpPr>
        <p:sp>
          <p:nvSpPr>
            <p:cNvPr id="23" name="Shape 492"/>
            <p:cNvSpPr/>
            <p:nvPr/>
          </p:nvSpPr>
          <p:spPr>
            <a:xfrm>
              <a:off x="88593" y="6209790"/>
              <a:ext cx="5932906" cy="663822"/>
            </a:xfrm>
            <a:prstGeom prst="rect">
              <a:avLst/>
            </a:prstGeom>
            <a:solidFill>
              <a:srgbClr val="FFFFFF"/>
            </a:solidFill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46799" tIns="46799" rIns="46799" bIns="46799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87000"/>
                </a:lnSpc>
                <a:spcBef>
                  <a:spcPts val="5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Tx/>
                <a:buNone/>
                <a:tabLst>
                  <a:tab pos="444500" algn="l"/>
                  <a:tab pos="889000" algn="l"/>
                  <a:tab pos="1346200" algn="l"/>
                  <a:tab pos="1790700" algn="l"/>
                  <a:tab pos="2235200" algn="l"/>
                  <a:tab pos="2692400" algn="l"/>
                  <a:tab pos="3136900" algn="l"/>
                  <a:tab pos="3581400" algn="l"/>
                  <a:tab pos="4038600" algn="l"/>
                  <a:tab pos="4483100" algn="l"/>
                  <a:tab pos="4940300" algn="l"/>
                  <a:tab pos="5384800" algn="l"/>
                  <a:tab pos="5829300" algn="l"/>
                  <a:tab pos="6286500" algn="l"/>
                  <a:tab pos="6731000" algn="l"/>
                  <a:tab pos="7175500" algn="l"/>
                  <a:tab pos="7632700" algn="l"/>
                  <a:tab pos="8077200" algn="l"/>
                  <a:tab pos="8534400" algn="l"/>
                  <a:tab pos="8978900" algn="l"/>
                </a:tabLst>
                <a:defRPr sz="1800">
                  <a:solidFill>
                    <a:srgbClr val="000000"/>
                  </a:solidFill>
                </a:defRPr>
              </a:pPr>
              <a:r>
                <a:rPr kumimoji="0" lang="en-GB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</a:t>
              </a:r>
              <a:r>
                <a:rPr kumimoji="0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umber of subhalos</a:t>
              </a:r>
              <a:r>
                <a:rPr kumimoji="0" lang="en-US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of given V</a:t>
              </a:r>
              <a:r>
                <a:rPr kumimoji="0" lang="en-US" sz="2100" b="0" i="0" u="none" strike="noStrike" kern="1200" cap="none" spc="0" normalizeH="0" baseline="-5999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max</a:t>
              </a:r>
              <a:r>
                <a:rPr kumimoji="0" lang="en-US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</a:t>
              </a:r>
              <a:r>
                <a:rPr kumimoji="0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is greatly reduced</a:t>
              </a:r>
              <a:r>
                <a:rPr kumimoji="0" lang="en-GB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</a:t>
              </a:r>
              <a:r>
                <a:rPr kumimoji="0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 </a:t>
              </a:r>
              <a:r>
                <a:rPr kumimoji="0" lang="en-GB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gas</a:t>
              </a:r>
              <a:r>
                <a:rPr kumimoji="0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8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simulations</a:t>
              </a:r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-187935" y="3381926"/>
              <a:ext cx="8752361" cy="2781273"/>
              <a:chOff x="-187935" y="3381926"/>
              <a:chExt cx="8752361" cy="2781273"/>
            </a:xfrm>
          </p:grpSpPr>
          <p:grpSp>
            <p:nvGrpSpPr>
              <p:cNvPr id="7" name="Group 6"/>
              <p:cNvGrpSpPr/>
              <p:nvPr/>
            </p:nvGrpSpPr>
            <p:grpSpPr>
              <a:xfrm>
                <a:off x="-187935" y="3381926"/>
                <a:ext cx="8752361" cy="2781273"/>
                <a:chOff x="-187935" y="3381926"/>
                <a:chExt cx="8752361" cy="2781273"/>
              </a:xfrm>
            </p:grpSpPr>
            <p:grpSp>
              <p:nvGrpSpPr>
                <p:cNvPr id="6" name="Group 5"/>
                <p:cNvGrpSpPr/>
                <p:nvPr/>
              </p:nvGrpSpPr>
              <p:grpSpPr>
                <a:xfrm>
                  <a:off x="-187935" y="3381926"/>
                  <a:ext cx="7623197" cy="1310119"/>
                  <a:chOff x="-187935" y="3381926"/>
                  <a:chExt cx="7623197" cy="1310119"/>
                </a:xfrm>
              </p:grpSpPr>
              <p:grpSp>
                <p:nvGrpSpPr>
                  <p:cNvPr id="4" name="Group 3"/>
                  <p:cNvGrpSpPr/>
                  <p:nvPr/>
                </p:nvGrpSpPr>
                <p:grpSpPr>
                  <a:xfrm>
                    <a:off x="3121843" y="3381926"/>
                    <a:ext cx="4313419" cy="374051"/>
                    <a:chOff x="3121843" y="3381926"/>
                    <a:chExt cx="4313419" cy="374051"/>
                  </a:xfrm>
                </p:grpSpPr>
                <p:sp>
                  <p:nvSpPr>
                    <p:cNvPr id="3" name="TextBox 2"/>
                    <p:cNvSpPr txBox="1"/>
                    <p:nvPr/>
                  </p:nvSpPr>
                  <p:spPr>
                    <a:xfrm>
                      <a:off x="3121843" y="3381926"/>
                      <a:ext cx="838616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25000"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r (</a:t>
                      </a:r>
                      <a:r>
                        <a:rPr kumimoji="0" lang="en-US" sz="1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kpc</a:t>
                      </a: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)</a:t>
                      </a:r>
                    </a:p>
                  </p:txBody>
                </p:sp>
                <p:sp>
                  <p:nvSpPr>
                    <p:cNvPr id="9" name="TextBox 8"/>
                    <p:cNvSpPr txBox="1"/>
                    <p:nvPr/>
                  </p:nvSpPr>
                  <p:spPr>
                    <a:xfrm>
                      <a:off x="6596646" y="3386645"/>
                      <a:ext cx="838616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25000"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r (</a:t>
                      </a:r>
                      <a:r>
                        <a:rPr kumimoji="0" lang="en-US" sz="1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kpc</a:t>
                      </a: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)</a:t>
                      </a:r>
                    </a:p>
                  </p:txBody>
                </p:sp>
              </p:grpSp>
              <p:sp>
                <p:nvSpPr>
                  <p:cNvPr id="19" name="TextBox 18"/>
                  <p:cNvSpPr txBox="1"/>
                  <p:nvPr/>
                </p:nvSpPr>
                <p:spPr>
                  <a:xfrm>
                    <a:off x="-187935" y="3861048"/>
                    <a:ext cx="1802196" cy="83099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>
                        <a:srgbClr val="000000"/>
                      </a:buClr>
                      <a:buSzPct val="125000"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Gas simulation</a:t>
                    </a:r>
                  </a:p>
                </p:txBody>
              </p:sp>
            </p:grpSp>
            <p:grpSp>
              <p:nvGrpSpPr>
                <p:cNvPr id="11" name="Group 10"/>
                <p:cNvGrpSpPr/>
                <p:nvPr/>
              </p:nvGrpSpPr>
              <p:grpSpPr>
                <a:xfrm>
                  <a:off x="1318743" y="3396694"/>
                  <a:ext cx="7245683" cy="2766505"/>
                  <a:chOff x="1318743" y="3396694"/>
                  <a:chExt cx="7245683" cy="2766505"/>
                </a:xfrm>
              </p:grpSpPr>
              <p:grpSp>
                <p:nvGrpSpPr>
                  <p:cNvPr id="14" name="Group 13"/>
                  <p:cNvGrpSpPr/>
                  <p:nvPr/>
                </p:nvGrpSpPr>
                <p:grpSpPr>
                  <a:xfrm>
                    <a:off x="3166144" y="5789148"/>
                    <a:ext cx="4313419" cy="374051"/>
                    <a:chOff x="3121843" y="3381926"/>
                    <a:chExt cx="4313419" cy="374051"/>
                  </a:xfrm>
                </p:grpSpPr>
                <p:sp>
                  <p:nvSpPr>
                    <p:cNvPr id="16" name="TextBox 15"/>
                    <p:cNvSpPr txBox="1"/>
                    <p:nvPr/>
                  </p:nvSpPr>
                  <p:spPr>
                    <a:xfrm>
                      <a:off x="3121843" y="3381926"/>
                      <a:ext cx="838616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25000"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r (</a:t>
                      </a:r>
                      <a:r>
                        <a:rPr kumimoji="0" lang="en-US" sz="1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kpc</a:t>
                      </a: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)</a:t>
                      </a:r>
                    </a:p>
                  </p:txBody>
                </p:sp>
                <p:sp>
                  <p:nvSpPr>
                    <p:cNvPr id="17" name="TextBox 16"/>
                    <p:cNvSpPr txBox="1"/>
                    <p:nvPr/>
                  </p:nvSpPr>
                  <p:spPr>
                    <a:xfrm>
                      <a:off x="6596646" y="3386645"/>
                      <a:ext cx="838616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25000"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r (</a:t>
                      </a:r>
                      <a:r>
                        <a:rPr kumimoji="0" lang="en-US" sz="1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kpc</a:t>
                      </a: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)</a:t>
                      </a:r>
                    </a:p>
                  </p:txBody>
                </p:sp>
              </p:grpSp>
              <p:sp>
                <p:nvSpPr>
                  <p:cNvPr id="15" name="TextBox 14"/>
                  <p:cNvSpPr txBox="1"/>
                  <p:nvPr/>
                </p:nvSpPr>
                <p:spPr>
                  <a:xfrm rot="16200000">
                    <a:off x="947338" y="4363769"/>
                    <a:ext cx="1112141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>
                        <a:srgbClr val="000000"/>
                      </a:buClr>
                      <a:buSzPct val="125000"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 err="1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V</a:t>
                    </a:r>
                    <a:r>
                      <a:rPr kumimoji="0" lang="en-US" sz="1800" b="0" i="0" u="none" strike="noStrike" kern="1200" cap="none" spc="0" normalizeH="0" baseline="-25000" noProof="0" dirty="0" err="1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r>
                      <a:rPr kumimoji="0" lang="en-US" sz="18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</a:t>
                    </a: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(km/s)</a:t>
                    </a:r>
                  </a:p>
                </p:txBody>
              </p:sp>
              <p:pic>
                <p:nvPicPr>
                  <p:cNvPr id="13" name="toobigtofail_HR_R200.png"/>
                  <p:cNvPicPr/>
                  <p:nvPr/>
                </p:nvPicPr>
                <p:blipFill rotWithShape="1">
                  <a:blip r:embed="rId2">
                    <a:extLst/>
                  </a:blip>
                  <a:srcRect l="6906" t="50326" r="7133"/>
                  <a:stretch/>
                </p:blipFill>
                <p:spPr>
                  <a:xfrm>
                    <a:off x="1579990" y="3396694"/>
                    <a:ext cx="6984436" cy="2754981"/>
                  </a:xfrm>
                  <a:prstGeom prst="rect">
                    <a:avLst/>
                  </a:prstGeom>
                  <a:ln w="12700">
                    <a:miter lim="400000"/>
                  </a:ln>
                </p:spPr>
              </p:pic>
            </p:grpSp>
          </p:grpSp>
          <p:pic>
            <p:nvPicPr>
              <p:cNvPr id="25" name="Picture 24" descr="dm_stars_side_by_side_with_insets.jpg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744" t="40269"/>
              <a:stretch/>
            </p:blipFill>
            <p:spPr>
              <a:xfrm>
                <a:off x="48956" y="4784913"/>
                <a:ext cx="1328343" cy="1373442"/>
              </a:xfrm>
              <a:prstGeom prst="rect">
                <a:avLst/>
              </a:prstGeom>
            </p:spPr>
          </p:pic>
        </p:grpSp>
        <p:sp>
          <p:nvSpPr>
            <p:cNvPr id="22" name="TextBox 21"/>
            <p:cNvSpPr txBox="1"/>
            <p:nvPr/>
          </p:nvSpPr>
          <p:spPr>
            <a:xfrm>
              <a:off x="5860737" y="6381247"/>
              <a:ext cx="279275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Sawala</a:t>
              </a:r>
              <a:r>
                <a:rPr lang="en-US" sz="2000" dirty="0">
                  <a:solidFill>
                    <a:srgbClr val="008000"/>
                  </a:solidFill>
                </a:rPr>
                <a:t>, CSF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 al.  ‘14</a:t>
              </a:r>
            </a:p>
          </p:txBody>
        </p:sp>
      </p:grpSp>
      <p:pic>
        <p:nvPicPr>
          <p:cNvPr id="26" name="Picture 25" descr="dm_stars_side_by_side_with_insets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269" r="49730"/>
          <a:stretch/>
        </p:blipFill>
        <p:spPr>
          <a:xfrm>
            <a:off x="88600" y="2274309"/>
            <a:ext cx="1320604" cy="1365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10574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vmax_f_1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8800" y="396000"/>
            <a:ext cx="6470523" cy="6470523"/>
          </a:xfrm>
          <a:prstGeom prst="rect">
            <a:avLst/>
          </a:prstGeom>
        </p:spPr>
      </p:pic>
      <p:cxnSp>
        <p:nvCxnSpPr>
          <p:cNvPr id="10" name="Straight Arrow Connector 9"/>
          <p:cNvCxnSpPr/>
          <p:nvPr/>
        </p:nvCxnSpPr>
        <p:spPr bwMode="auto">
          <a:xfrm flipH="1">
            <a:off x="5950799" y="3884046"/>
            <a:ext cx="841676" cy="63503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0" y="1369976"/>
            <a:ext cx="4707189" cy="5427759"/>
            <a:chOff x="0" y="1621032"/>
            <a:chExt cx="4707189" cy="5427759"/>
          </a:xfrm>
        </p:grpSpPr>
        <p:sp>
          <p:nvSpPr>
            <p:cNvPr id="5" name="TextBox 5"/>
            <p:cNvSpPr txBox="1">
              <a:spLocks noChangeArrowheads="1"/>
            </p:cNvSpPr>
            <p:nvPr/>
          </p:nvSpPr>
          <p:spPr bwMode="auto">
            <a:xfrm>
              <a:off x="2711756" y="6648681"/>
              <a:ext cx="19954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Sawala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et al ‘14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0" y="1621032"/>
              <a:ext cx="38687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DM only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sims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sym typeface="Wingdings"/>
                </a:rPr>
                <a:t>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sym typeface="Wingdings"/>
                </a:rPr>
                <a:t>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sym typeface="Wingdings"/>
                </a:rPr>
                <a:t>~10 halos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sym typeface="Wingdings"/>
                </a:rPr>
                <a:t>with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sym typeface="Wingdings"/>
                </a:rPr>
                <a:t>V</a:t>
              </a:r>
              <a:r>
                <a:rPr kumimoji="0" lang="en-US" sz="2400" b="0" i="0" u="none" strike="noStrike" kern="120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sym typeface="Wingdings"/>
                </a:rPr>
                <a:t>max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sym typeface="Wingdings"/>
                </a:rPr>
                <a:t>&gt; 30 km/s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5" name="Rectangle 24"/>
          <p:cNvSpPr>
            <a:spLocks/>
          </p:cNvSpPr>
          <p:nvPr/>
        </p:nvSpPr>
        <p:spPr bwMode="auto">
          <a:xfrm rot="3235175">
            <a:off x="4392126" y="4369503"/>
            <a:ext cx="2225208" cy="528349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4385571" y="3632986"/>
            <a:ext cx="502053" cy="383974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7" name="Rectangle 26"/>
          <p:cNvSpPr>
            <a:spLocks/>
          </p:cNvSpPr>
          <p:nvPr/>
        </p:nvSpPr>
        <p:spPr bwMode="auto">
          <a:xfrm rot="2221432">
            <a:off x="5958820" y="5299834"/>
            <a:ext cx="552258" cy="307179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" name="Rectangle 27"/>
          <p:cNvSpPr/>
          <p:nvPr/>
        </p:nvSpPr>
        <p:spPr bwMode="auto">
          <a:xfrm>
            <a:off x="6305188" y="5597162"/>
            <a:ext cx="369152" cy="206754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0" name="Straight Connector 29"/>
          <p:cNvCxnSpPr/>
          <p:nvPr/>
        </p:nvCxnSpPr>
        <p:spPr bwMode="auto">
          <a:xfrm>
            <a:off x="5950798" y="4666762"/>
            <a:ext cx="0" cy="100424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Rectangle 32"/>
          <p:cNvSpPr/>
          <p:nvPr/>
        </p:nvSpPr>
        <p:spPr bwMode="auto">
          <a:xfrm>
            <a:off x="2968016" y="2525369"/>
            <a:ext cx="546351" cy="2067553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pic>
        <p:nvPicPr>
          <p:cNvPr id="34" name="Picture 33" descr="vmax_f_1.pn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6" t="32681" r="87175" b="40615"/>
          <a:stretch/>
        </p:blipFill>
        <p:spPr>
          <a:xfrm>
            <a:off x="3381467" y="2761657"/>
            <a:ext cx="502051" cy="1727884"/>
          </a:xfrm>
          <a:prstGeom prst="rect">
            <a:avLst/>
          </a:prstGeom>
        </p:spPr>
      </p:pic>
      <p:pic>
        <p:nvPicPr>
          <p:cNvPr id="37" name="Picture 36" descr="dm_stars_side_by_side_with_insets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269" r="49730"/>
          <a:stretch/>
        </p:blipFill>
        <p:spPr>
          <a:xfrm>
            <a:off x="1107469" y="2348150"/>
            <a:ext cx="1920669" cy="1985328"/>
          </a:xfrm>
          <a:prstGeom prst="rect">
            <a:avLst/>
          </a:prstGeom>
        </p:spPr>
      </p:pic>
      <p:cxnSp>
        <p:nvCxnSpPr>
          <p:cNvPr id="39" name="Straight Connector 38"/>
          <p:cNvCxnSpPr/>
          <p:nvPr/>
        </p:nvCxnSpPr>
        <p:spPr bwMode="auto">
          <a:xfrm rot="21540000">
            <a:off x="4341145" y="4485447"/>
            <a:ext cx="1645186" cy="29537"/>
          </a:xfrm>
          <a:prstGeom prst="line">
            <a:avLst/>
          </a:prstGeom>
          <a:noFill/>
          <a:ln w="1905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>
            <a:off x="2835120" y="6217428"/>
            <a:ext cx="0" cy="29536"/>
          </a:xfrm>
          <a:prstGeom prst="line">
            <a:avLst/>
          </a:prstGeom>
          <a:noFill/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" name="Rectangle 3"/>
          <p:cNvSpPr>
            <a:spLocks noChangeArrowheads="1"/>
          </p:cNvSpPr>
          <p:nvPr/>
        </p:nvSpPr>
        <p:spPr bwMode="auto">
          <a:xfrm>
            <a:off x="1963908" y="156300"/>
            <a:ext cx="718960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DE0A0D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Too-big-to-fail: the baryon bailout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3111500" y="2186616"/>
            <a:ext cx="878957" cy="3263934"/>
            <a:chOff x="3111500" y="2186616"/>
            <a:chExt cx="878957" cy="3263934"/>
          </a:xfrm>
        </p:grpSpPr>
        <p:sp>
          <p:nvSpPr>
            <p:cNvPr id="29" name="Rectangle 28"/>
            <p:cNvSpPr/>
            <p:nvPr/>
          </p:nvSpPr>
          <p:spPr bwMode="auto">
            <a:xfrm>
              <a:off x="3111500" y="2540000"/>
              <a:ext cx="371117" cy="2052922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31" name="Picture 30" descr="vmax_f_1.png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66" t="32681" r="87175" b="40615"/>
            <a:stretch/>
          </p:blipFill>
          <p:spPr>
            <a:xfrm>
              <a:off x="3381467" y="2761657"/>
              <a:ext cx="502051" cy="1727884"/>
            </a:xfrm>
            <a:prstGeom prst="rect">
              <a:avLst/>
            </a:prstGeom>
          </p:spPr>
        </p:pic>
        <p:sp>
          <p:nvSpPr>
            <p:cNvPr id="32" name="Rectangle 31"/>
            <p:cNvSpPr/>
            <p:nvPr/>
          </p:nvSpPr>
          <p:spPr bwMode="auto">
            <a:xfrm>
              <a:off x="3365500" y="2571750"/>
              <a:ext cx="460376" cy="1889126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663149" y="2667000"/>
              <a:ext cx="32730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 rot="16200000">
              <a:off x="1893215" y="3587750"/>
              <a:ext cx="326393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&lt;Number of satellites&gt;</a:t>
              </a: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5517398" y="2344325"/>
            <a:ext cx="32070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Satelite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</a:t>
            </a:r>
            <a:r>
              <a:rPr kumimoji="0" 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max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functions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552897" y="3234245"/>
            <a:ext cx="168298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Subhalos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in dark matter only LG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sim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68605782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38" descr="vmax_f_1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8800" y="396000"/>
            <a:ext cx="6470523" cy="6470523"/>
          </a:xfrm>
          <a:prstGeom prst="rect">
            <a:avLst/>
          </a:prstGeom>
        </p:spPr>
      </p:pic>
      <p:cxnSp>
        <p:nvCxnSpPr>
          <p:cNvPr id="10" name="Straight Arrow Connector 9"/>
          <p:cNvCxnSpPr/>
          <p:nvPr/>
        </p:nvCxnSpPr>
        <p:spPr bwMode="auto">
          <a:xfrm flipH="1">
            <a:off x="5950799" y="3884046"/>
            <a:ext cx="841676" cy="63503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23" name="Group 22"/>
          <p:cNvGrpSpPr/>
          <p:nvPr/>
        </p:nvGrpSpPr>
        <p:grpSpPr>
          <a:xfrm>
            <a:off x="1107469" y="2348150"/>
            <a:ext cx="1924792" cy="3953376"/>
            <a:chOff x="2474885" y="1697204"/>
            <a:chExt cx="2417923" cy="4766772"/>
          </a:xfrm>
        </p:grpSpPr>
        <p:pic>
          <p:nvPicPr>
            <p:cNvPr id="29" name="Picture 28" descr="dm_stars_side_by_side_with_insets.jp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744" t="40269"/>
            <a:stretch/>
          </p:blipFill>
          <p:spPr>
            <a:xfrm>
              <a:off x="2480731" y="4070172"/>
              <a:ext cx="2412077" cy="2393804"/>
            </a:xfrm>
            <a:prstGeom prst="rect">
              <a:avLst/>
            </a:prstGeom>
          </p:spPr>
        </p:pic>
        <p:pic>
          <p:nvPicPr>
            <p:cNvPr id="31" name="Picture 30" descr="dm_stars_side_by_side_with_insets.jp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269" r="49730"/>
            <a:stretch/>
          </p:blipFill>
          <p:spPr>
            <a:xfrm>
              <a:off x="2474885" y="1697204"/>
              <a:ext cx="2412744" cy="2393804"/>
            </a:xfrm>
            <a:prstGeom prst="rect">
              <a:avLst/>
            </a:prstGeom>
          </p:spPr>
        </p:pic>
      </p:grpSp>
      <p:sp>
        <p:nvSpPr>
          <p:cNvPr id="34" name="TextBox 5"/>
          <p:cNvSpPr txBox="1">
            <a:spLocks noChangeArrowheads="1"/>
          </p:cNvSpPr>
          <p:nvPr/>
        </p:nvSpPr>
        <p:spPr bwMode="auto">
          <a:xfrm>
            <a:off x="2711756" y="6397625"/>
            <a:ext cx="19954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Sawala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et al ‘14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0" y="1369976"/>
            <a:ext cx="3868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Hydro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sims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~3 satellites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with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V</a:t>
            </a:r>
            <a:r>
              <a:rPr kumimoji="0" 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max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&gt; 30 km/s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40" name="Straight Connector 39"/>
          <p:cNvCxnSpPr/>
          <p:nvPr/>
        </p:nvCxnSpPr>
        <p:spPr bwMode="auto">
          <a:xfrm rot="21540000">
            <a:off x="4341144" y="5061408"/>
            <a:ext cx="1645186" cy="2953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Rectangle 3"/>
          <p:cNvSpPr>
            <a:spLocks noChangeArrowheads="1"/>
          </p:cNvSpPr>
          <p:nvPr/>
        </p:nvSpPr>
        <p:spPr bwMode="auto">
          <a:xfrm>
            <a:off x="1963908" y="156300"/>
            <a:ext cx="718960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DE0A0D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Too-big-to-fail: the baryon bailout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517398" y="2344325"/>
            <a:ext cx="32070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Satelite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</a:t>
            </a:r>
            <a:r>
              <a:rPr kumimoji="0" 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max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functions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300446" y="4286250"/>
            <a:ext cx="139867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Sats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in gas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sim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“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M31, MW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”</a:t>
            </a:r>
          </a:p>
        </p:txBody>
      </p:sp>
      <p:cxnSp>
        <p:nvCxnSpPr>
          <p:cNvPr id="4" name="Straight Arrow Connector 3"/>
          <p:cNvCxnSpPr/>
          <p:nvPr/>
        </p:nvCxnSpPr>
        <p:spPr bwMode="auto">
          <a:xfrm flipV="1">
            <a:off x="4794250" y="4159250"/>
            <a:ext cx="269875" cy="238125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14" name="Group 13"/>
          <p:cNvGrpSpPr/>
          <p:nvPr/>
        </p:nvGrpSpPr>
        <p:grpSpPr>
          <a:xfrm>
            <a:off x="3111500" y="2186616"/>
            <a:ext cx="878957" cy="3263934"/>
            <a:chOff x="3111500" y="2186616"/>
            <a:chExt cx="878957" cy="3263934"/>
          </a:xfrm>
        </p:grpSpPr>
        <p:sp>
          <p:nvSpPr>
            <p:cNvPr id="17" name="Rectangle 16"/>
            <p:cNvSpPr/>
            <p:nvPr/>
          </p:nvSpPr>
          <p:spPr bwMode="auto">
            <a:xfrm>
              <a:off x="3111500" y="2540000"/>
              <a:ext cx="371117" cy="2052922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18" name="Picture 17" descr="vmax_f_1.png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66" t="32681" r="87175" b="40615"/>
            <a:stretch/>
          </p:blipFill>
          <p:spPr>
            <a:xfrm>
              <a:off x="3381467" y="2761657"/>
              <a:ext cx="502051" cy="1727884"/>
            </a:xfrm>
            <a:prstGeom prst="rect">
              <a:avLst/>
            </a:prstGeom>
          </p:spPr>
        </p:pic>
        <p:sp>
          <p:nvSpPr>
            <p:cNvPr id="12" name="Rectangle 11"/>
            <p:cNvSpPr/>
            <p:nvPr/>
          </p:nvSpPr>
          <p:spPr bwMode="auto">
            <a:xfrm>
              <a:off x="3365500" y="2571750"/>
              <a:ext cx="460376" cy="1889126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663149" y="2667000"/>
              <a:ext cx="32730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 rot="16200000">
              <a:off x="1893215" y="3587750"/>
              <a:ext cx="326393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&lt;Number of satellites&gt;</a:t>
              </a: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6552897" y="3234245"/>
            <a:ext cx="168298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Subhalos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in dark matter only LG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sim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51153765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vmax_f_0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8800" y="396000"/>
            <a:ext cx="6470523" cy="6470523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4095528" y="3884046"/>
            <a:ext cx="2696947" cy="1724058"/>
            <a:chOff x="4095528" y="3884046"/>
            <a:chExt cx="2696947" cy="1724058"/>
          </a:xfrm>
        </p:grpSpPr>
        <p:grpSp>
          <p:nvGrpSpPr>
            <p:cNvPr id="7" name="Group 6"/>
            <p:cNvGrpSpPr/>
            <p:nvPr/>
          </p:nvGrpSpPr>
          <p:grpSpPr>
            <a:xfrm>
              <a:off x="4095528" y="4603751"/>
              <a:ext cx="1737141" cy="1004353"/>
              <a:chOff x="4095528" y="4603751"/>
              <a:chExt cx="1737141" cy="1004353"/>
            </a:xfrm>
          </p:grpSpPr>
          <p:sp>
            <p:nvSpPr>
              <p:cNvPr id="10" name="TextBox 9"/>
              <p:cNvSpPr txBox="1"/>
              <p:nvPr/>
            </p:nvSpPr>
            <p:spPr>
              <a:xfrm>
                <a:off x="4095528" y="4900218"/>
                <a:ext cx="1737141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>
                    <a:srgbClr val="000000"/>
                  </a:buClr>
                  <a:buSzPct val="125000"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Satellite galaxies</a:t>
                </a:r>
              </a:p>
            </p:txBody>
          </p:sp>
          <p:cxnSp>
            <p:nvCxnSpPr>
              <p:cNvPr id="11" name="Straight Arrow Connector 10"/>
              <p:cNvCxnSpPr>
                <a:stCxn id="10" idx="0"/>
              </p:cNvCxnSpPr>
              <p:nvPr/>
            </p:nvCxnSpPr>
            <p:spPr bwMode="auto">
              <a:xfrm flipV="1">
                <a:off x="4964099" y="4603751"/>
                <a:ext cx="227026" cy="296467"/>
              </a:xfrm>
              <a:prstGeom prst="straightConnector1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9" name="Straight Arrow Connector 8"/>
            <p:cNvCxnSpPr/>
            <p:nvPr/>
          </p:nvCxnSpPr>
          <p:spPr bwMode="auto">
            <a:xfrm flipH="1">
              <a:off x="5950799" y="3884046"/>
              <a:ext cx="841676" cy="635034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17" name="TextBox 16"/>
          <p:cNvSpPr txBox="1"/>
          <p:nvPr/>
        </p:nvSpPr>
        <p:spPr>
          <a:xfrm>
            <a:off x="-288428" y="6301937"/>
            <a:ext cx="46778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… and with correct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</a:t>
            </a:r>
            <a:r>
              <a:rPr kumimoji="0" 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max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function!</a:t>
            </a:r>
          </a:p>
        </p:txBody>
      </p:sp>
      <p:sp>
        <p:nvSpPr>
          <p:cNvPr id="19" name="Rectangle 18"/>
          <p:cNvSpPr/>
          <p:nvPr/>
        </p:nvSpPr>
        <p:spPr bwMode="auto">
          <a:xfrm>
            <a:off x="2968016" y="2525369"/>
            <a:ext cx="546351" cy="2067553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pic>
        <p:nvPicPr>
          <p:cNvPr id="20" name="Picture 19" descr="vmax_f_1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6" t="32681" r="87175" b="40615"/>
          <a:stretch/>
        </p:blipFill>
        <p:spPr>
          <a:xfrm>
            <a:off x="3381467" y="2761657"/>
            <a:ext cx="502051" cy="1727884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0" y="1369976"/>
            <a:ext cx="3868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Hydro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sims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~3 satellites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with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V</a:t>
            </a:r>
            <a:r>
              <a:rPr kumimoji="0" 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max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sym typeface="Wingdings"/>
              </a:rPr>
              <a:t>&gt; 30 km/s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107469" y="2348150"/>
            <a:ext cx="1924792" cy="3953376"/>
            <a:chOff x="2474885" y="1697204"/>
            <a:chExt cx="2417923" cy="4766772"/>
          </a:xfrm>
        </p:grpSpPr>
        <p:pic>
          <p:nvPicPr>
            <p:cNvPr id="23" name="Picture 22" descr="dm_stars_side_by_side_with_insets.jpg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744" t="40269"/>
            <a:stretch/>
          </p:blipFill>
          <p:spPr>
            <a:xfrm>
              <a:off x="2480731" y="4070172"/>
              <a:ext cx="2412077" cy="2393804"/>
            </a:xfrm>
            <a:prstGeom prst="rect">
              <a:avLst/>
            </a:prstGeom>
          </p:spPr>
        </p:pic>
        <p:pic>
          <p:nvPicPr>
            <p:cNvPr id="24" name="Picture 23" descr="dm_stars_side_by_side_with_insets.jpg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269" r="49730"/>
            <a:stretch/>
          </p:blipFill>
          <p:spPr>
            <a:xfrm>
              <a:off x="2474885" y="1697204"/>
              <a:ext cx="2412744" cy="2393804"/>
            </a:xfrm>
            <a:prstGeom prst="rect">
              <a:avLst/>
            </a:prstGeom>
          </p:spPr>
        </p:pic>
      </p:grpSp>
      <p:sp>
        <p:nvSpPr>
          <p:cNvPr id="18" name="Rectangle 3"/>
          <p:cNvSpPr>
            <a:spLocks noChangeArrowheads="1"/>
          </p:cNvSpPr>
          <p:nvPr/>
        </p:nvSpPr>
        <p:spPr bwMode="auto">
          <a:xfrm>
            <a:off x="1963908" y="156300"/>
            <a:ext cx="718960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DE0A0D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Too-big-to-fail: the baryon bailout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3111500" y="2186616"/>
            <a:ext cx="878957" cy="3263934"/>
            <a:chOff x="3111500" y="2186616"/>
            <a:chExt cx="878957" cy="3263934"/>
          </a:xfrm>
        </p:grpSpPr>
        <p:sp>
          <p:nvSpPr>
            <p:cNvPr id="27" name="Rectangle 26"/>
            <p:cNvSpPr/>
            <p:nvPr/>
          </p:nvSpPr>
          <p:spPr bwMode="auto">
            <a:xfrm>
              <a:off x="3111500" y="2540000"/>
              <a:ext cx="371117" cy="2052922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28" name="Picture 27" descr="vmax_f_1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66" t="32681" r="87175" b="40615"/>
            <a:stretch/>
          </p:blipFill>
          <p:spPr>
            <a:xfrm>
              <a:off x="3381467" y="2761657"/>
              <a:ext cx="502051" cy="1727884"/>
            </a:xfrm>
            <a:prstGeom prst="rect">
              <a:avLst/>
            </a:prstGeom>
          </p:spPr>
        </p:pic>
        <p:sp>
          <p:nvSpPr>
            <p:cNvPr id="29" name="Rectangle 28"/>
            <p:cNvSpPr/>
            <p:nvPr/>
          </p:nvSpPr>
          <p:spPr bwMode="auto">
            <a:xfrm>
              <a:off x="3365500" y="2571750"/>
              <a:ext cx="460376" cy="1889126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663149" y="2667000"/>
              <a:ext cx="32730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 rot="16200000">
              <a:off x="1893215" y="3587750"/>
              <a:ext cx="326393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&lt;Number of satellites&gt;</a:t>
              </a: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517398" y="2344325"/>
            <a:ext cx="32070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Satelite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</a:t>
            </a:r>
            <a:r>
              <a:rPr kumimoji="0" 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max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functions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552897" y="3234245"/>
            <a:ext cx="168298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Subhalos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in dark matter only LG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sim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98684336"/>
      </p:ext>
    </p:extLst>
  </p:cSld>
  <p:clrMapOvr>
    <a:masterClrMapping/>
  </p:clrMapOvr>
  <p:transition>
    <p:zoom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071141" y="2514226"/>
            <a:ext cx="16193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lang="en-US" sz="3200" dirty="0">
                <a:solidFill>
                  <a:srgbClr val="000000"/>
                </a:solidFill>
              </a:rPr>
              <a:t>13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mins</a:t>
            </a:r>
          </a:p>
        </p:txBody>
      </p:sp>
    </p:spTree>
    <p:extLst>
      <p:ext uri="{BB962C8B-B14F-4D97-AF65-F5344CB8AC3E}">
        <p14:creationId xmlns:p14="http://schemas.microsoft.com/office/powerpoint/2010/main" val="3889683725"/>
      </p:ext>
    </p:extLst>
  </p:cSld>
  <p:clrMapOvr>
    <a:masterClrMapping/>
  </p:clrMapOvr>
  <p:transition>
    <p:zoom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1E367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VT2A9318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67733"/>
            <a:ext cx="9144000" cy="5385603"/>
          </a:xfrm>
          <a:prstGeom prst="rect">
            <a:avLst/>
          </a:prstGeom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107504" y="2325533"/>
            <a:ext cx="2448272" cy="599411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s-I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 Ogden Centre at Durham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id="{93FB3739-9D85-654A-BBF5-4321F0B9A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784" y="260648"/>
            <a:ext cx="5544616" cy="884617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is-IS" sz="3200" dirty="0">
                <a:solidFill>
                  <a:srgbClr val="B5251D"/>
                </a:solidFill>
              </a:rPr>
              <a:t>Dwarfs: the giants of cosmology</a:t>
            </a:r>
            <a:endParaRPr lang="en-GB" sz="3200" dirty="0">
              <a:solidFill>
                <a:srgbClr val="B5251D"/>
              </a:solidFill>
            </a:endParaRPr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14BFAF65-09D0-7644-BE5F-DD2B70F49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672" y="1460162"/>
            <a:ext cx="7200800" cy="490663"/>
          </a:xfrm>
          <a:prstGeom prst="rect">
            <a:avLst/>
          </a:prstGeom>
          <a:solidFill>
            <a:srgbClr val="E4E4E4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is-IS" sz="3200" dirty="0">
                <a:solidFill>
                  <a:srgbClr val="C00000"/>
                </a:solidFill>
              </a:rPr>
              <a:t>How failed dwarfs can rule out </a:t>
            </a:r>
            <a:r>
              <a:rPr lang="is-IS" sz="3200" dirty="0">
                <a:solidFill>
                  <a:srgbClr val="C00000"/>
                </a:solidFill>
                <a:latin typeface="Symbol" pitchFamily="2" charset="2"/>
              </a:rPr>
              <a:t>L</a:t>
            </a:r>
            <a:r>
              <a:rPr lang="is-IS" sz="3200" dirty="0">
                <a:solidFill>
                  <a:srgbClr val="C00000"/>
                </a:solidFill>
              </a:rPr>
              <a:t>CDM</a:t>
            </a:r>
            <a:endParaRPr lang="en-GB" sz="32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030072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50700" y="406405"/>
            <a:ext cx="656977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“small-scale crisis” of CDM</a:t>
            </a:r>
            <a:endParaRPr kumimoji="0" lang="en-GB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ＭＳ Ｐゴシック" charset="0"/>
              <a:cs typeface="Symbo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94653" y="2539964"/>
            <a:ext cx="5763116" cy="24622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“missing satellites”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</a:rPr>
              <a:t>The “too-big-to-fail”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“plane of satellites”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“core-cusp” problem 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34A9349A-E571-5C4A-AC38-4A699093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1514815"/>
            <a:ext cx="4337524" cy="461665"/>
          </a:xfrm>
          <a:prstGeom prst="rect">
            <a:avLst/>
          </a:prstGeom>
          <a:solidFill>
            <a:srgbClr val="F2B35D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 four “problems” of CDM</a:t>
            </a: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Symbo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9948146"/>
      </p:ext>
    </p:extLst>
  </p:cSld>
  <p:clrMapOvr>
    <a:masterClrMapping/>
  </p:clrMapOvr>
  <p:transition>
    <p:zoom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dis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512206"/>
            <a:ext cx="9144000" cy="4568902"/>
          </a:xfrm>
          <a:prstGeom prst="rect">
            <a:avLst/>
          </a:prstGeom>
        </p:spPr>
      </p:pic>
      <p:pic>
        <p:nvPicPr>
          <p:cNvPr id="2" name="Picture 1" descr="dis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512206"/>
            <a:ext cx="9144000" cy="4568902"/>
          </a:xfrm>
          <a:prstGeom prst="rect">
            <a:avLst/>
          </a:prstGeom>
        </p:spPr>
      </p:pic>
      <p:grpSp>
        <p:nvGrpSpPr>
          <p:cNvPr id="25" name="Group 24"/>
          <p:cNvGrpSpPr/>
          <p:nvPr/>
        </p:nvGrpSpPr>
        <p:grpSpPr>
          <a:xfrm>
            <a:off x="6022576" y="1162700"/>
            <a:ext cx="3195256" cy="5093420"/>
            <a:chOff x="6022576" y="1162700"/>
            <a:chExt cx="3195256" cy="5093420"/>
          </a:xfrm>
        </p:grpSpPr>
        <p:sp>
          <p:nvSpPr>
            <p:cNvPr id="4" name="TextBox 3"/>
            <p:cNvSpPr txBox="1"/>
            <p:nvPr/>
          </p:nvSpPr>
          <p:spPr>
            <a:xfrm>
              <a:off x="6835175" y="5794455"/>
              <a:ext cx="2220229" cy="461665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LG simulations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 flipH="1" flipV="1">
              <a:off x="7146865" y="4282789"/>
              <a:ext cx="723547" cy="1476824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0" name="Straight Arrow Connector 9"/>
            <p:cNvCxnSpPr/>
            <p:nvPr/>
          </p:nvCxnSpPr>
          <p:spPr bwMode="auto">
            <a:xfrm flipH="1">
              <a:off x="6201825" y="1683580"/>
              <a:ext cx="369158" cy="531656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9" name="TextBox 8"/>
            <p:cNvSpPr txBox="1"/>
            <p:nvPr/>
          </p:nvSpPr>
          <p:spPr>
            <a:xfrm>
              <a:off x="6022576" y="1162700"/>
              <a:ext cx="319525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Direction of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ang.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mom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437097" y="5823989"/>
            <a:ext cx="2014494" cy="461665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MW satellites </a:t>
            </a:r>
          </a:p>
        </p:txBody>
      </p:sp>
      <p:cxnSp>
        <p:nvCxnSpPr>
          <p:cNvPr id="16" name="Straight Arrow Connector 15"/>
          <p:cNvCxnSpPr/>
          <p:nvPr/>
        </p:nvCxnSpPr>
        <p:spPr bwMode="auto">
          <a:xfrm flipV="1">
            <a:off x="2052509" y="4268020"/>
            <a:ext cx="1373261" cy="1580202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" name="TextBox 16"/>
          <p:cNvSpPr txBox="1"/>
          <p:nvPr/>
        </p:nvSpPr>
        <p:spPr>
          <a:xfrm>
            <a:off x="443651" y="1141413"/>
            <a:ext cx="32807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Direction of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ang.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mom.</a:t>
            </a:r>
          </a:p>
        </p:txBody>
      </p:sp>
      <p:cxnSp>
        <p:nvCxnSpPr>
          <p:cNvPr id="18" name="Straight Arrow Connector 17"/>
          <p:cNvCxnSpPr/>
          <p:nvPr/>
        </p:nvCxnSpPr>
        <p:spPr bwMode="auto">
          <a:xfrm>
            <a:off x="3159979" y="1594969"/>
            <a:ext cx="546350" cy="516889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" name="TextBox 13"/>
          <p:cNvSpPr txBox="1">
            <a:spLocks noChangeArrowheads="1"/>
          </p:cNvSpPr>
          <p:nvPr/>
        </p:nvSpPr>
        <p:spPr bwMode="auto">
          <a:xfrm>
            <a:off x="2511149" y="200171"/>
            <a:ext cx="5726673" cy="646331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“satellite disk” problem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740040" y="6205835"/>
            <a:ext cx="19432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Lynden-Bell ‘76</a:t>
            </a:r>
          </a:p>
        </p:txBody>
      </p:sp>
    </p:spTree>
    <p:extLst>
      <p:ext uri="{BB962C8B-B14F-4D97-AF65-F5344CB8AC3E}">
        <p14:creationId xmlns:p14="http://schemas.microsoft.com/office/powerpoint/2010/main" val="304033418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2" descr="Nature">
            <a:hlinkClick r:id="rId2"/>
            <a:extLst>
              <a:ext uri="{FF2B5EF4-FFF2-40B4-BE49-F238E27FC236}">
                <a16:creationId xmlns:a16="http://schemas.microsoft.com/office/drawing/2014/main" id="{BBA6329D-9983-874E-959B-259744229F9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0" y="-166687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9EA183B-494A-304E-B3CE-195FF44A5AF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651" t="25544" r="41941" b="7569"/>
          <a:stretch/>
        </p:blipFill>
        <p:spPr>
          <a:xfrm>
            <a:off x="3347864" y="1268761"/>
            <a:ext cx="5667022" cy="4608511"/>
          </a:xfrm>
          <a:prstGeom prst="rect">
            <a:avLst/>
          </a:prstGeom>
        </p:spPr>
      </p:pic>
      <p:sp>
        <p:nvSpPr>
          <p:cNvPr id="9" name="TextBox 13">
            <a:extLst>
              <a:ext uri="{FF2B5EF4-FFF2-40B4-BE49-F238E27FC236}">
                <a16:creationId xmlns:a16="http://schemas.microsoft.com/office/drawing/2014/main" id="{6CD3F548-8F0A-F341-BEA3-AC27637A9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360" y="111966"/>
            <a:ext cx="6391878" cy="646331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 satellite plane in Andromeda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4A8C3D1-102C-7040-8615-B2A17970A337}"/>
              </a:ext>
            </a:extLst>
          </p:cNvPr>
          <p:cNvGrpSpPr/>
          <p:nvPr/>
        </p:nvGrpSpPr>
        <p:grpSpPr>
          <a:xfrm>
            <a:off x="0" y="1484784"/>
            <a:ext cx="3347864" cy="4144526"/>
            <a:chOff x="0" y="1484784"/>
            <a:chExt cx="3347864" cy="414452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7136B21-6DAE-B245-ACF0-4F9F65750180}"/>
                </a:ext>
              </a:extLst>
            </p:cNvPr>
            <p:cNvSpPr txBox="1"/>
            <p:nvPr/>
          </p:nvSpPr>
          <p:spPr>
            <a:xfrm>
              <a:off x="0" y="1484784"/>
              <a:ext cx="3347864" cy="31700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None/>
              </a:pPr>
              <a:r>
                <a:rPr lang="en-GB" sz="2000" dirty="0"/>
                <a:t>(From Millennium simulation) “</a:t>
              </a:r>
              <a:r>
                <a:rPr lang="en-GB" sz="2000" dirty="0">
                  <a:solidFill>
                    <a:srgbClr val="FF0000"/>
                  </a:solidFill>
                </a:rPr>
                <a:t>0.04%</a:t>
              </a:r>
              <a:r>
                <a:rPr lang="en-GB" sz="2000" dirty="0"/>
                <a:t> of host galaxies display satellite alignments that are at </a:t>
              </a:r>
              <a:r>
                <a:rPr lang="en-GB" sz="2000" dirty="0">
                  <a:solidFill>
                    <a:srgbClr val="FF0000"/>
                  </a:solidFill>
                </a:rPr>
                <a:t>least as extreme as the observations</a:t>
              </a:r>
              <a:r>
                <a:rPr lang="en-GB" sz="2000" dirty="0"/>
                <a:t>, when we consider their extent, thickness and number of members rotating in the same sense.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3629067-B40D-5443-9690-C28650D08AD6}"/>
                </a:ext>
              </a:extLst>
            </p:cNvPr>
            <p:cNvSpPr txBox="1"/>
            <p:nvPr/>
          </p:nvSpPr>
          <p:spPr>
            <a:xfrm>
              <a:off x="839060" y="5229200"/>
              <a:ext cx="172194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 err="1">
                  <a:solidFill>
                    <a:srgbClr val="00B050"/>
                  </a:solidFill>
                </a:rPr>
                <a:t>Ibata</a:t>
              </a:r>
              <a:r>
                <a:rPr lang="en-US" sz="2000" dirty="0">
                  <a:solidFill>
                    <a:srgbClr val="00B050"/>
                  </a:solidFill>
                </a:rPr>
                <a:t> et al ‘14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945806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 bwMode="auto">
          <a:xfrm>
            <a:off x="5609438" y="6368457"/>
            <a:ext cx="3569842" cy="405747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65" charset="0"/>
              <a:ea typeface="ＭＳ Ｐゴシック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48533" y="5640836"/>
            <a:ext cx="666757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 random distribution, 1 in 30,000 chance of finding a plane of 15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sats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(out of 27) as thin found by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Ibata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et al., with at least 13 having same sense of rotation   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2341315" y="111966"/>
            <a:ext cx="6794207" cy="5268586"/>
            <a:chOff x="2341315" y="111966"/>
            <a:chExt cx="6794207" cy="5268586"/>
          </a:xfrm>
        </p:grpSpPr>
        <p:pic>
          <p:nvPicPr>
            <p:cNvPr id="5" name="Picture 4" descr="fig_planeProb_pandas_11-combined_pCombined.pdf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4030088" y="275118"/>
              <a:ext cx="4204475" cy="6006393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7" name="TextBox 6"/>
            <p:cNvSpPr txBox="1"/>
            <p:nvPr/>
          </p:nvSpPr>
          <p:spPr>
            <a:xfrm>
              <a:off x="5314928" y="723288"/>
              <a:ext cx="270764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Including “trials factor”</a:t>
              </a:r>
            </a:p>
          </p:txBody>
        </p:sp>
        <p:sp>
          <p:nvSpPr>
            <p:cNvPr id="9" name="Rectangle 8"/>
            <p:cNvSpPr/>
            <p:nvPr/>
          </p:nvSpPr>
          <p:spPr bwMode="auto">
            <a:xfrm>
              <a:off x="2910559" y="2575609"/>
              <a:ext cx="388075" cy="1270163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65" charset="0"/>
                <a:ea typeface="ＭＳ Ｐゴシック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 rot="16200000">
              <a:off x="1258315" y="3082701"/>
              <a:ext cx="397664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Frequence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of rare planes in CDM</a:t>
              </a:r>
            </a:p>
          </p:txBody>
        </p:sp>
        <p:cxnSp>
          <p:nvCxnSpPr>
            <p:cNvPr id="11" name="Curved Connector 10"/>
            <p:cNvCxnSpPr/>
            <p:nvPr/>
          </p:nvCxnSpPr>
          <p:spPr bwMode="auto">
            <a:xfrm rot="16200000" flipH="1">
              <a:off x="7372599" y="1208862"/>
              <a:ext cx="469068" cy="195071"/>
            </a:xfrm>
            <a:prstGeom prst="curvedConnector3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17" name="TextBox 13"/>
            <p:cNvSpPr txBox="1">
              <a:spLocks noChangeArrowheads="1"/>
            </p:cNvSpPr>
            <p:nvPr/>
          </p:nvSpPr>
          <p:spPr bwMode="auto">
            <a:xfrm>
              <a:off x="2341315" y="111966"/>
              <a:ext cx="6771956" cy="646331"/>
            </a:xfrm>
            <a:prstGeom prst="rect">
              <a:avLst/>
            </a:prstGeom>
            <a:solidFill>
              <a:srgbClr val="FFCC00"/>
            </a:solidFill>
            <a:ln w="317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rgbClr val="000000"/>
                </a:buClr>
                <a:buSzPct val="125000"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The significance of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Ibata’s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plane</a:t>
              </a: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64596" y="1499496"/>
            <a:ext cx="2945837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Significance of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Ibata’s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plane is reduced by x100 when trials factor is included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8.8% of halos in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charset="2"/>
                <a:ea typeface="ＭＳ Ｐゴシック" charset="0"/>
                <a:cs typeface="Symbol" charset="2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CDM simulation have even more prominent disks than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Ibata’s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7504" y="6309320"/>
            <a:ext cx="267778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Cautun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 CSF, et al ‘15</a:t>
            </a:r>
          </a:p>
        </p:txBody>
      </p:sp>
    </p:spTree>
    <p:extLst>
      <p:ext uri="{BB962C8B-B14F-4D97-AF65-F5344CB8AC3E}">
        <p14:creationId xmlns:p14="http://schemas.microsoft.com/office/powerpoint/2010/main" val="125368512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071141" y="2514226"/>
            <a:ext cx="16193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None/>
              <a:tabLst/>
              <a:defRPr/>
            </a:pPr>
            <a:r>
              <a:rPr lang="en-US" sz="3200" dirty="0">
                <a:solidFill>
                  <a:srgbClr val="000000"/>
                </a:solidFill>
              </a:rPr>
              <a:t>15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mins</a:t>
            </a:r>
          </a:p>
        </p:txBody>
      </p:sp>
    </p:spTree>
    <p:extLst>
      <p:ext uri="{BB962C8B-B14F-4D97-AF65-F5344CB8AC3E}">
        <p14:creationId xmlns:p14="http://schemas.microsoft.com/office/powerpoint/2010/main" val="3580207653"/>
      </p:ext>
    </p:extLst>
  </p:cSld>
  <p:clrMapOvr>
    <a:masterClrMapping/>
  </p:clrMapOvr>
  <p:transition>
    <p:zoom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50700" y="406405"/>
            <a:ext cx="6569772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“small-scale crisis” of CDM</a:t>
            </a:r>
            <a:endParaRPr kumimoji="0" lang="en-GB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ＭＳ Ｐゴシック" charset="0"/>
              <a:cs typeface="Symbo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94653" y="2539964"/>
            <a:ext cx="5763116" cy="24622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“missing satellites”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</a:rPr>
              <a:t>The “too-big-to-fail”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</a:rPr>
              <a:t>The “plane of satellites” problem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FF0000"/>
              </a:buClr>
              <a:buSzPct val="125000"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“core-cusp” problem 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34A9349A-E571-5C4A-AC38-4A699093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1514815"/>
            <a:ext cx="4337524" cy="461665"/>
          </a:xfrm>
          <a:prstGeom prst="rect">
            <a:avLst/>
          </a:prstGeom>
          <a:solidFill>
            <a:srgbClr val="F2B35D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The  four “problems” of CDM</a:t>
            </a: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Symbo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4661708"/>
      </p:ext>
    </p:extLst>
  </p:cSld>
  <p:clrMapOvr>
    <a:masterClrMapping/>
  </p:clrMapOvr>
  <p:transition>
    <p:zoom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0" descr="cdm_wdm_images.jpe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1207983" y="15299"/>
            <a:ext cx="6875814" cy="6792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1471613" y="0"/>
            <a:ext cx="6743700" cy="977900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rPr>
              <a:t>The Density Profile of Cold Dark Matter Halos</a:t>
            </a:r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346075" y="1282700"/>
            <a:ext cx="8940800" cy="5603875"/>
            <a:chOff x="346075" y="1282700"/>
            <a:chExt cx="8940800" cy="5603875"/>
          </a:xfrm>
        </p:grpSpPr>
        <p:pic>
          <p:nvPicPr>
            <p:cNvPr id="120838" name="Picture 6" descr="nfwprof"/>
            <p:cNvPicPr>
              <a:picLocks noChangeAspect="1" noChangeArrowheads="1"/>
            </p:cNvPicPr>
            <p:nvPr/>
          </p:nvPicPr>
          <p:blipFill>
            <a:blip r:embed="rId4">
              <a:lum bright="-20000" contras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400" y="1282700"/>
              <a:ext cx="5334000" cy="5224463"/>
            </a:xfrm>
            <a:prstGeom prst="rect">
              <a:avLst/>
            </a:prstGeom>
            <a:solidFill>
              <a:srgbClr val="FFFFFF">
                <a:alpha val="52000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39" name="Text Box 7"/>
            <p:cNvSpPr txBox="1">
              <a:spLocks noChangeArrowheads="1"/>
            </p:cNvSpPr>
            <p:nvPr/>
          </p:nvSpPr>
          <p:spPr bwMode="auto">
            <a:xfrm>
              <a:off x="5647999" y="1447800"/>
              <a:ext cx="3632200" cy="4647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FFFFFF"/>
                  </a:solidFill>
                </a:rPr>
                <a:t>Shape of halo profiles ~independent of halo mass &amp; cosmological parameters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</a:rPr>
                <a:t>  </a:t>
              </a:r>
              <a:r>
                <a:rPr lang="en-GB" sz="2000" dirty="0">
                  <a:solidFill>
                    <a:srgbClr val="FFFFFF"/>
                  </a:solidFill>
                </a:rPr>
                <a:t>Density profiles are “</a:t>
              </a:r>
              <a:r>
                <a:rPr lang="en-GB" sz="2000" dirty="0" err="1">
                  <a:solidFill>
                    <a:srgbClr val="FFFFFF"/>
                  </a:solidFill>
                </a:rPr>
                <a:t>cuspy</a:t>
              </a:r>
              <a:r>
                <a:rPr lang="en-GB" sz="2000" dirty="0">
                  <a:solidFill>
                    <a:srgbClr val="FFFFFF"/>
                  </a:solidFill>
                </a:rPr>
                <a:t>” - no `core’ near the centre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r>
                <a:rPr lang="en-GB" sz="2000" dirty="0">
                  <a:solidFill>
                    <a:srgbClr val="FFFFFF"/>
                  </a:solidFill>
                </a:rPr>
                <a:t>Fitted by simple formula: 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sz="2000" dirty="0">
                <a:solidFill>
                  <a:srgbClr val="FFFFFF"/>
                </a:solidFill>
              </a:endParaRP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sz="2000" dirty="0">
                <a:solidFill>
                  <a:srgbClr val="FFFFFF"/>
                </a:solidFill>
              </a:endParaRP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sz="2000" dirty="0">
                <a:solidFill>
                  <a:srgbClr val="FFFFFF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</a:pPr>
              <a:r>
                <a:rPr lang="en-GB" sz="2000" dirty="0">
                  <a:solidFill>
                    <a:srgbClr val="CCCCFF"/>
                  </a:solidFill>
                </a:rPr>
                <a:t>(Navarro, Frenk &amp; White </a:t>
              </a:r>
              <a:r>
                <a:rPr lang="fr-FR" sz="2000" dirty="0">
                  <a:solidFill>
                    <a:srgbClr val="CCCCFF"/>
                  </a:solidFill>
                </a:rPr>
                <a:t>’</a:t>
              </a:r>
              <a:r>
                <a:rPr lang="en-GB" sz="2000" dirty="0">
                  <a:solidFill>
                    <a:srgbClr val="CCCCFF"/>
                  </a:solidFill>
                </a:rPr>
                <a:t>97)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dirty="0">
                <a:solidFill>
                  <a:srgbClr val="FFFFFF"/>
                </a:solidFill>
              </a:endParaRPr>
            </a:p>
          </p:txBody>
        </p:sp>
        <p:sp>
          <p:nvSpPr>
            <p:cNvPr id="120840" name="Text Box 8"/>
            <p:cNvSpPr txBox="1">
              <a:spLocks noChangeArrowheads="1"/>
            </p:cNvSpPr>
            <p:nvPr/>
          </p:nvSpPr>
          <p:spPr bwMode="auto">
            <a:xfrm>
              <a:off x="965200" y="3244850"/>
              <a:ext cx="168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800">
                  <a:solidFill>
                    <a:srgbClr val="FF0000"/>
                  </a:solidFill>
                </a:rPr>
                <a:t>Dwarf galaxies</a:t>
              </a:r>
            </a:p>
          </p:txBody>
        </p:sp>
        <p:sp>
          <p:nvSpPr>
            <p:cNvPr id="120841" name="Text Box 9"/>
            <p:cNvSpPr txBox="1">
              <a:spLocks noChangeArrowheads="1"/>
            </p:cNvSpPr>
            <p:nvPr/>
          </p:nvSpPr>
          <p:spPr bwMode="auto">
            <a:xfrm>
              <a:off x="3205163" y="2563813"/>
              <a:ext cx="17462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800">
                  <a:solidFill>
                    <a:srgbClr val="FF0000"/>
                  </a:solidFill>
                </a:rPr>
                <a:t>Galaxy clusters</a:t>
              </a:r>
            </a:p>
          </p:txBody>
        </p:sp>
        <p:sp>
          <p:nvSpPr>
            <p:cNvPr id="120842" name="Rectangle 10"/>
            <p:cNvSpPr>
              <a:spLocks noChangeArrowheads="1"/>
            </p:cNvSpPr>
            <p:nvPr/>
          </p:nvSpPr>
          <p:spPr bwMode="auto">
            <a:xfrm>
              <a:off x="5857875" y="5657850"/>
              <a:ext cx="3429000" cy="1228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 eaLnBrk="1">
                <a:lnSpc>
                  <a:spcPct val="93000"/>
                </a:lnSpc>
                <a:spcBef>
                  <a:spcPct val="0"/>
                </a:spcBef>
                <a:buClr>
                  <a:srgbClr val="000000"/>
                </a:buClr>
                <a:buSzPct val="45000"/>
                <a:buFont typeface="Wingdings" charset="0"/>
                <a:buNone/>
              </a:pPr>
              <a:r>
                <a:rPr lang="en-GB" sz="2000" dirty="0">
                  <a:solidFill>
                    <a:srgbClr val="FFFFFF"/>
                  </a:solidFill>
                  <a:cs typeface="Times New Roman" charset="0"/>
                </a:rPr>
                <a:t>More massive halos and halos that form earlier have</a:t>
              </a:r>
            </a:p>
            <a:p>
              <a:pPr eaLnBrk="1">
                <a:lnSpc>
                  <a:spcPct val="93000"/>
                </a:lnSpc>
                <a:spcBef>
                  <a:spcPct val="0"/>
                </a:spcBef>
                <a:buClr>
                  <a:srgbClr val="000000"/>
                </a:buClr>
                <a:buSzPct val="45000"/>
                <a:buFont typeface="Wingdings" charset="0"/>
                <a:buNone/>
              </a:pPr>
              <a:r>
                <a:rPr lang="en-GB" sz="2000" dirty="0">
                  <a:solidFill>
                    <a:srgbClr val="FFFFFF"/>
                  </a:solidFill>
                  <a:cs typeface="Times New Roman" charset="0"/>
                </a:rPr>
                <a:t>higher densities (bigger </a:t>
              </a:r>
              <a:r>
                <a:rPr lang="en-GB" sz="2000" dirty="0">
                  <a:solidFill>
                    <a:srgbClr val="FFFFFF"/>
                  </a:solidFill>
                  <a:latin typeface="Symbol" charset="0"/>
                  <a:cs typeface="Times New Roman" charset="0"/>
                </a:rPr>
                <a:t>d)</a:t>
              </a:r>
              <a:r>
                <a:rPr lang="en-GB" sz="2000" dirty="0">
                  <a:solidFill>
                    <a:srgbClr val="FFFFFF"/>
                  </a:solidFill>
                  <a:cs typeface="Times New Roman" charset="0"/>
                </a:rPr>
                <a:t>  </a:t>
              </a:r>
            </a:p>
            <a:p>
              <a:pPr eaLnBrk="1">
                <a:lnSpc>
                  <a:spcPct val="93000"/>
                </a:lnSpc>
                <a:spcBef>
                  <a:spcPct val="0"/>
                </a:spcBef>
                <a:buClr>
                  <a:srgbClr val="000000"/>
                </a:buClr>
                <a:buSzPct val="45000"/>
                <a:buFont typeface="Wingdings" charset="0"/>
                <a:buNone/>
              </a:pPr>
              <a:endParaRPr lang="en-GB" sz="20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0843" name="Rectangle 11"/>
            <p:cNvSpPr>
              <a:spLocks noChangeArrowheads="1"/>
            </p:cNvSpPr>
            <p:nvPr/>
          </p:nvSpPr>
          <p:spPr bwMode="auto">
            <a:xfrm>
              <a:off x="2600325" y="6200775"/>
              <a:ext cx="1389063" cy="209550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0844" name="Text Box 12"/>
            <p:cNvSpPr txBox="1">
              <a:spLocks noChangeArrowheads="1"/>
            </p:cNvSpPr>
            <p:nvPr/>
          </p:nvSpPr>
          <p:spPr bwMode="auto">
            <a:xfrm>
              <a:off x="2146300" y="6083300"/>
              <a:ext cx="25479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>
                  <a:solidFill>
                    <a:srgbClr val="000000"/>
                  </a:solidFill>
                </a:rPr>
                <a:t>Log radius (kpc)</a:t>
              </a:r>
            </a:p>
          </p:txBody>
        </p:sp>
        <p:sp>
          <p:nvSpPr>
            <p:cNvPr id="120845" name="Rectangle 13"/>
            <p:cNvSpPr>
              <a:spLocks noChangeArrowheads="1"/>
            </p:cNvSpPr>
            <p:nvPr/>
          </p:nvSpPr>
          <p:spPr bwMode="auto">
            <a:xfrm>
              <a:off x="447675" y="2973388"/>
              <a:ext cx="239713" cy="176371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0846" name="Text Box 14"/>
            <p:cNvSpPr txBox="1">
              <a:spLocks noChangeArrowheads="1"/>
            </p:cNvSpPr>
            <p:nvPr/>
          </p:nvSpPr>
          <p:spPr bwMode="auto">
            <a:xfrm rot="-5400000">
              <a:off x="-1352550" y="3424238"/>
              <a:ext cx="38544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>
                  <a:solidFill>
                    <a:srgbClr val="000000"/>
                  </a:solidFill>
                </a:rPr>
                <a:t>Log density (10</a:t>
              </a:r>
              <a:r>
                <a:rPr lang="en-GB" baseline="30000">
                  <a:solidFill>
                    <a:srgbClr val="000000"/>
                  </a:solidFill>
                </a:rPr>
                <a:t>10</a:t>
              </a:r>
              <a:r>
                <a:rPr lang="en-GB">
                  <a:solidFill>
                    <a:srgbClr val="000000"/>
                  </a:solidFill>
                </a:rPr>
                <a:t> M</a:t>
              </a:r>
              <a:r>
                <a:rPr lang="en-GB" baseline="-25000">
                  <a:solidFill>
                    <a:srgbClr val="000000"/>
                  </a:solidFill>
                </a:rPr>
                <a:t>o</a:t>
              </a:r>
              <a:r>
                <a:rPr lang="en-GB">
                  <a:solidFill>
                    <a:srgbClr val="000000"/>
                  </a:solidFill>
                </a:rPr>
                <a:t> kpc</a:t>
              </a:r>
              <a:r>
                <a:rPr lang="en-GB" baseline="30000">
                  <a:solidFill>
                    <a:srgbClr val="000000"/>
                  </a:solidFill>
                </a:rPr>
                <a:t>3</a:t>
              </a:r>
              <a:r>
                <a:rPr lang="en-GB">
                  <a:solidFill>
                    <a:srgbClr val="000000"/>
                  </a:solidFill>
                </a:rPr>
                <a:t>)</a:t>
              </a:r>
            </a:p>
          </p:txBody>
        </p:sp>
        <p:pic>
          <p:nvPicPr>
            <p:cNvPr id="120847" name="Picture 16" descr="a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32" t="6392" r="4665" b="9587"/>
            <a:stretch>
              <a:fillRect/>
            </a:stretch>
          </p:blipFill>
          <p:spPr bwMode="auto">
            <a:xfrm>
              <a:off x="6370638" y="3948800"/>
              <a:ext cx="2493962" cy="1001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0837" name="Rectangle 18"/>
          <p:cNvSpPr>
            <a:spLocks noChangeArrowheads="1"/>
          </p:cNvSpPr>
          <p:nvPr/>
        </p:nvSpPr>
        <p:spPr bwMode="auto">
          <a:xfrm>
            <a:off x="-992188" y="3413125"/>
            <a:ext cx="31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3" name="Picture 2" descr="nfw_scaled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1196752"/>
            <a:ext cx="5328592" cy="5328592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 rot="19176201">
            <a:off x="513168" y="2617423"/>
            <a:ext cx="4415692" cy="523220"/>
          </a:xfrm>
          <a:prstGeom prst="rect">
            <a:avLst/>
          </a:prstGeom>
          <a:solidFill>
            <a:srgbClr val="F2951C">
              <a:alpha val="67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3366FF"/>
                </a:solidFill>
              </a:rPr>
              <a:t>Does Nature make cusps?</a:t>
            </a:r>
          </a:p>
        </p:txBody>
      </p:sp>
    </p:spTree>
    <p:extLst>
      <p:ext uri="{BB962C8B-B14F-4D97-AF65-F5344CB8AC3E}">
        <p14:creationId xmlns:p14="http://schemas.microsoft.com/office/powerpoint/2010/main" val="345313825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0" descr="cdm_wdm_images.jpe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1207983" y="15299"/>
            <a:ext cx="6875814" cy="6792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1471613" y="0"/>
            <a:ext cx="6743700" cy="977900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rPr>
              <a:t>The Density Profile of Cold Dark Matter Halos</a:t>
            </a:r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965200" y="1447800"/>
            <a:ext cx="8321675" cy="5438775"/>
            <a:chOff x="965200" y="1447800"/>
            <a:chExt cx="8321675" cy="5438775"/>
          </a:xfrm>
        </p:grpSpPr>
        <p:sp>
          <p:nvSpPr>
            <p:cNvPr id="120839" name="Text Box 7"/>
            <p:cNvSpPr txBox="1">
              <a:spLocks noChangeArrowheads="1"/>
            </p:cNvSpPr>
            <p:nvPr/>
          </p:nvSpPr>
          <p:spPr bwMode="auto">
            <a:xfrm>
              <a:off x="5647999" y="1447800"/>
              <a:ext cx="3632200" cy="4647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FFFFFF"/>
                  </a:solidFill>
                </a:rPr>
                <a:t>Shape of halo profiles ~independent of halo mass &amp; cosmological parameters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</a:rPr>
                <a:t>  </a:t>
              </a:r>
              <a:r>
                <a:rPr lang="en-GB" sz="2000" dirty="0">
                  <a:solidFill>
                    <a:srgbClr val="FFFFFF"/>
                  </a:solidFill>
                </a:rPr>
                <a:t>Density profiles are “</a:t>
              </a:r>
              <a:r>
                <a:rPr lang="en-GB" sz="2000" dirty="0" err="1">
                  <a:solidFill>
                    <a:srgbClr val="FFFFFF"/>
                  </a:solidFill>
                </a:rPr>
                <a:t>cuspy</a:t>
              </a:r>
              <a:r>
                <a:rPr lang="en-GB" sz="2000" dirty="0">
                  <a:solidFill>
                    <a:srgbClr val="FFFFFF"/>
                  </a:solidFill>
                </a:rPr>
                <a:t>” - no `core’ near the centre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r>
                <a:rPr lang="en-GB" sz="2000" dirty="0">
                  <a:solidFill>
                    <a:srgbClr val="FFFFFF"/>
                  </a:solidFill>
                </a:rPr>
                <a:t>Fitted by simple formula: 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sz="2000" dirty="0">
                <a:solidFill>
                  <a:srgbClr val="FFFFFF"/>
                </a:solidFill>
              </a:endParaRP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sz="2000" dirty="0">
                <a:solidFill>
                  <a:srgbClr val="FFFFFF"/>
                </a:solidFill>
              </a:endParaRP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sz="2000" dirty="0">
                <a:solidFill>
                  <a:srgbClr val="FFFFFF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</a:pPr>
              <a:r>
                <a:rPr lang="en-GB" sz="2000" dirty="0">
                  <a:solidFill>
                    <a:srgbClr val="CCCCFF"/>
                  </a:solidFill>
                </a:rPr>
                <a:t>(Navarro, Frenk &amp; White </a:t>
              </a:r>
              <a:r>
                <a:rPr lang="fr-FR" sz="2000" dirty="0">
                  <a:solidFill>
                    <a:srgbClr val="CCCCFF"/>
                  </a:solidFill>
                </a:rPr>
                <a:t>’</a:t>
              </a:r>
              <a:r>
                <a:rPr lang="en-GB" sz="2000" dirty="0">
                  <a:solidFill>
                    <a:srgbClr val="CCCCFF"/>
                  </a:solidFill>
                </a:rPr>
                <a:t>97)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dirty="0">
                <a:solidFill>
                  <a:srgbClr val="FFFFFF"/>
                </a:solidFill>
              </a:endParaRPr>
            </a:p>
          </p:txBody>
        </p:sp>
        <p:sp>
          <p:nvSpPr>
            <p:cNvPr id="120840" name="Text Box 8"/>
            <p:cNvSpPr txBox="1">
              <a:spLocks noChangeArrowheads="1"/>
            </p:cNvSpPr>
            <p:nvPr/>
          </p:nvSpPr>
          <p:spPr bwMode="auto">
            <a:xfrm>
              <a:off x="965200" y="3244850"/>
              <a:ext cx="168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800">
                  <a:solidFill>
                    <a:srgbClr val="FF0000"/>
                  </a:solidFill>
                </a:rPr>
                <a:t>Dwarf galaxies</a:t>
              </a:r>
            </a:p>
          </p:txBody>
        </p:sp>
        <p:sp>
          <p:nvSpPr>
            <p:cNvPr id="120841" name="Text Box 9"/>
            <p:cNvSpPr txBox="1">
              <a:spLocks noChangeArrowheads="1"/>
            </p:cNvSpPr>
            <p:nvPr/>
          </p:nvSpPr>
          <p:spPr bwMode="auto">
            <a:xfrm>
              <a:off x="3205163" y="2563813"/>
              <a:ext cx="17462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800">
                  <a:solidFill>
                    <a:srgbClr val="FF0000"/>
                  </a:solidFill>
                </a:rPr>
                <a:t>Galaxy clusters</a:t>
              </a:r>
            </a:p>
          </p:txBody>
        </p:sp>
        <p:sp>
          <p:nvSpPr>
            <p:cNvPr id="120842" name="Rectangle 10"/>
            <p:cNvSpPr>
              <a:spLocks noChangeArrowheads="1"/>
            </p:cNvSpPr>
            <p:nvPr/>
          </p:nvSpPr>
          <p:spPr bwMode="auto">
            <a:xfrm>
              <a:off x="5857875" y="5657850"/>
              <a:ext cx="3429000" cy="1228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 eaLnBrk="1">
                <a:lnSpc>
                  <a:spcPct val="93000"/>
                </a:lnSpc>
                <a:spcBef>
                  <a:spcPct val="0"/>
                </a:spcBef>
                <a:buClr>
                  <a:srgbClr val="000000"/>
                </a:buClr>
                <a:buSzPct val="45000"/>
                <a:buFont typeface="Wingdings" charset="0"/>
                <a:buNone/>
              </a:pPr>
              <a:r>
                <a:rPr lang="en-GB" sz="2000" dirty="0">
                  <a:solidFill>
                    <a:srgbClr val="FFFFFF"/>
                  </a:solidFill>
                  <a:cs typeface="Times New Roman" charset="0"/>
                </a:rPr>
                <a:t>More massive halos and halos that form earlier have</a:t>
              </a:r>
            </a:p>
            <a:p>
              <a:pPr eaLnBrk="1">
                <a:lnSpc>
                  <a:spcPct val="93000"/>
                </a:lnSpc>
                <a:spcBef>
                  <a:spcPct val="0"/>
                </a:spcBef>
                <a:buClr>
                  <a:srgbClr val="000000"/>
                </a:buClr>
                <a:buSzPct val="45000"/>
                <a:buFont typeface="Wingdings" charset="0"/>
                <a:buNone/>
              </a:pPr>
              <a:r>
                <a:rPr lang="en-GB" sz="2000" dirty="0">
                  <a:solidFill>
                    <a:srgbClr val="FFFFFF"/>
                  </a:solidFill>
                  <a:cs typeface="Times New Roman" charset="0"/>
                </a:rPr>
                <a:t>higher densities (bigger </a:t>
              </a:r>
              <a:r>
                <a:rPr lang="en-GB" sz="2000" dirty="0">
                  <a:solidFill>
                    <a:srgbClr val="FFFFFF"/>
                  </a:solidFill>
                  <a:latin typeface="Symbol" charset="0"/>
                  <a:cs typeface="Times New Roman" charset="0"/>
                </a:rPr>
                <a:t>d)</a:t>
              </a:r>
              <a:r>
                <a:rPr lang="en-GB" sz="2000" dirty="0">
                  <a:solidFill>
                    <a:srgbClr val="FFFFFF"/>
                  </a:solidFill>
                  <a:cs typeface="Times New Roman" charset="0"/>
                </a:rPr>
                <a:t>  </a:t>
              </a:r>
            </a:p>
            <a:p>
              <a:pPr eaLnBrk="1">
                <a:lnSpc>
                  <a:spcPct val="93000"/>
                </a:lnSpc>
                <a:spcBef>
                  <a:spcPct val="0"/>
                </a:spcBef>
                <a:buClr>
                  <a:srgbClr val="000000"/>
                </a:buClr>
                <a:buSzPct val="45000"/>
                <a:buFont typeface="Wingdings" charset="0"/>
                <a:buNone/>
              </a:pPr>
              <a:endParaRPr lang="en-GB" sz="20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0843" name="Rectangle 11"/>
            <p:cNvSpPr>
              <a:spLocks noChangeArrowheads="1"/>
            </p:cNvSpPr>
            <p:nvPr/>
          </p:nvSpPr>
          <p:spPr bwMode="auto">
            <a:xfrm>
              <a:off x="2600325" y="6200775"/>
              <a:ext cx="1389063" cy="209550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0844" name="Text Box 12"/>
            <p:cNvSpPr txBox="1">
              <a:spLocks noChangeArrowheads="1"/>
            </p:cNvSpPr>
            <p:nvPr/>
          </p:nvSpPr>
          <p:spPr bwMode="auto">
            <a:xfrm>
              <a:off x="2146300" y="6083300"/>
              <a:ext cx="25479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>
                  <a:solidFill>
                    <a:srgbClr val="000000"/>
                  </a:solidFill>
                </a:rPr>
                <a:t>Log radius (kpc)</a:t>
              </a:r>
            </a:p>
          </p:txBody>
        </p:sp>
        <p:pic>
          <p:nvPicPr>
            <p:cNvPr id="120847" name="Picture 16" descr="a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32" t="6392" r="4665" b="9587"/>
            <a:stretch>
              <a:fillRect/>
            </a:stretch>
          </p:blipFill>
          <p:spPr bwMode="auto">
            <a:xfrm>
              <a:off x="6370638" y="3948800"/>
              <a:ext cx="2493962" cy="1001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0837" name="Rectangle 18"/>
          <p:cNvSpPr>
            <a:spLocks noChangeArrowheads="1"/>
          </p:cNvSpPr>
          <p:nvPr/>
        </p:nvSpPr>
        <p:spPr bwMode="auto">
          <a:xfrm>
            <a:off x="-992188" y="3413125"/>
            <a:ext cx="31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3" name="Picture 2" descr="nfw_scaled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1196752"/>
            <a:ext cx="5328592" cy="5328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0324423"/>
      </p:ext>
    </p:extLst>
  </p:cSld>
  <p:clrMapOvr>
    <a:masterClrMapping/>
  </p:clrMapOvr>
  <p:transition>
    <p:zoom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2" name="Rectangle 4"/>
          <p:cNvSpPr>
            <a:spLocks noChangeArrowheads="1"/>
          </p:cNvSpPr>
          <p:nvPr/>
        </p:nvSpPr>
        <p:spPr bwMode="auto">
          <a:xfrm>
            <a:off x="4852988" y="4648200"/>
            <a:ext cx="39385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1" tIns="45711" rIns="91421" bIns="45711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6600"/>
              </a:buClr>
              <a:buSzPct val="200000"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pic>
        <p:nvPicPr>
          <p:cNvPr id="2" name="Picture 1" descr="lumiere_nfw.jpe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289"/>
          <a:stretch/>
        </p:blipFill>
        <p:spPr>
          <a:xfrm>
            <a:off x="2267855" y="96092"/>
            <a:ext cx="5053615" cy="672467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6819786" y="6444443"/>
            <a:ext cx="2210551" cy="297919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125000"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65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579346"/>
      </p:ext>
    </p:extLst>
  </p:cSld>
  <p:clrMapOvr>
    <a:masterClrMapping/>
  </p:clrMapOvr>
  <p:transition>
    <p:zoom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dm_stars_side_by_side_with_inset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0"/>
            <a:ext cx="8213174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698185" y="3140968"/>
            <a:ext cx="4338311" cy="1569660"/>
          </a:xfrm>
          <a:prstGeom prst="rect">
            <a:avLst/>
          </a:prstGeom>
          <a:solidFill>
            <a:srgbClr val="F2951C">
              <a:alpha val="40000"/>
            </a:srgbClr>
          </a:solidFill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CCFFCC"/>
                </a:solidFill>
              </a:rPr>
              <a:t>EAGLE/Apostle/</a:t>
            </a:r>
            <a:r>
              <a:rPr lang="en-US" sz="3200" dirty="0" err="1">
                <a:solidFill>
                  <a:srgbClr val="CCFFCC"/>
                </a:solidFill>
              </a:rPr>
              <a:t>Auriga</a:t>
            </a:r>
            <a:r>
              <a:rPr lang="en-US" sz="3200" dirty="0">
                <a:solidFill>
                  <a:srgbClr val="CCFFCC"/>
                </a:solidFill>
              </a:rPr>
              <a:t> galaxies have NFW cusps</a:t>
            </a: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6804175" y="6309419"/>
            <a:ext cx="19954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‘15</a:t>
            </a:r>
          </a:p>
        </p:txBody>
      </p:sp>
    </p:spTree>
    <p:extLst>
      <p:ext uri="{BB962C8B-B14F-4D97-AF65-F5344CB8AC3E}">
        <p14:creationId xmlns:p14="http://schemas.microsoft.com/office/powerpoint/2010/main" val="73934323"/>
      </p:ext>
    </p:extLst>
  </p:cSld>
  <p:clrMapOvr>
    <a:masterClrMapping/>
  </p:clrMapOvr>
  <p:transition>
    <p:zoom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843808" y="406405"/>
            <a:ext cx="504056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Is </a:t>
            </a:r>
            <a:r>
              <a:rPr lang="en-GB" sz="3600" dirty="0">
                <a:solidFill>
                  <a:srgbClr val="FF0000"/>
                </a:solidFill>
                <a:latin typeface="Symbol" pitchFamily="2" charset="2"/>
              </a:rPr>
              <a:t>L</a:t>
            </a:r>
            <a:r>
              <a:rPr lang="en-GB" sz="3600" dirty="0">
                <a:solidFill>
                  <a:srgbClr val="FF0000"/>
                </a:solidFill>
              </a:rPr>
              <a:t>CDM incorrect?  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06655EC-6C66-9F40-80C9-7579F9D6E572}"/>
              </a:ext>
            </a:extLst>
          </p:cNvPr>
          <p:cNvGrpSpPr/>
          <p:nvPr/>
        </p:nvGrpSpPr>
        <p:grpSpPr>
          <a:xfrm>
            <a:off x="179512" y="1514815"/>
            <a:ext cx="7707332" cy="3498361"/>
            <a:chOff x="179512" y="1514815"/>
            <a:chExt cx="7707332" cy="3498361"/>
          </a:xfrm>
        </p:grpSpPr>
        <p:sp>
          <p:nvSpPr>
            <p:cNvPr id="5" name="TextBox 4"/>
            <p:cNvSpPr txBox="1"/>
            <p:nvPr/>
          </p:nvSpPr>
          <p:spPr>
            <a:xfrm>
              <a:off x="2123728" y="2550964"/>
              <a:ext cx="5763116" cy="24622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“missing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“too-big-to-fail”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“plane of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“core-cusp” problem </a:t>
              </a:r>
            </a:p>
          </p:txBody>
        </p:sp>
        <p:sp>
          <p:nvSpPr>
            <p:cNvPr id="6" name="Text Box 2">
              <a:extLst>
                <a:ext uri="{FF2B5EF4-FFF2-40B4-BE49-F238E27FC236}">
                  <a16:creationId xmlns:a16="http://schemas.microsoft.com/office/drawing/2014/main" id="{34A9349A-E571-5C4A-AC38-4A6990938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512" y="1514815"/>
              <a:ext cx="4337524" cy="461665"/>
            </a:xfrm>
            <a:prstGeom prst="rect">
              <a:avLst/>
            </a:prstGeom>
            <a:solidFill>
              <a:srgbClr val="F2B35D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 dirty="0"/>
                <a:t>The  four “problems” of CDM</a:t>
              </a:r>
              <a:endParaRPr lang="en-GB" dirty="0">
                <a:cs typeface="Symbol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8CBBC5F-F655-0E4D-BBFE-BA2241BCEC4C}"/>
              </a:ext>
            </a:extLst>
          </p:cNvPr>
          <p:cNvGrpSpPr/>
          <p:nvPr/>
        </p:nvGrpSpPr>
        <p:grpSpPr>
          <a:xfrm>
            <a:off x="827584" y="2420888"/>
            <a:ext cx="7776864" cy="3456037"/>
            <a:chOff x="827584" y="2420888"/>
            <a:chExt cx="7776864" cy="3456037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E8C2F05-05A8-894C-AF24-D96B194DCCC5}"/>
                </a:ext>
              </a:extLst>
            </p:cNvPr>
            <p:cNvSpPr txBox="1"/>
            <p:nvPr/>
          </p:nvSpPr>
          <p:spPr>
            <a:xfrm>
              <a:off x="827584" y="5415260"/>
              <a:ext cx="7776864" cy="461665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pPr>
                <a:buNone/>
              </a:pPr>
              <a:r>
                <a:rPr lang="en-US" dirty="0">
                  <a:solidFill>
                    <a:srgbClr val="0070C0"/>
                  </a:solidFill>
                </a:rPr>
                <a:t> Solved before they became a “problem” for CDM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85CB5416-4651-8148-BAA0-E5880E5FC48B}"/>
                </a:ext>
              </a:extLst>
            </p:cNvPr>
            <p:cNvSpPr/>
            <p:nvPr/>
          </p:nvSpPr>
          <p:spPr bwMode="auto">
            <a:xfrm>
              <a:off x="1475656" y="2420888"/>
              <a:ext cx="6696744" cy="792088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cxnSp>
          <p:nvCxnSpPr>
            <p:cNvPr id="32" name="Curved Connector 31">
              <a:extLst>
                <a:ext uri="{FF2B5EF4-FFF2-40B4-BE49-F238E27FC236}">
                  <a16:creationId xmlns:a16="http://schemas.microsoft.com/office/drawing/2014/main" id="{52EB9C67-98A3-1542-A9C9-62F116591E5D}"/>
                </a:ext>
              </a:extLst>
            </p:cNvPr>
            <p:cNvCxnSpPr>
              <a:cxnSpLocks/>
              <a:stCxn id="31" idx="2"/>
              <a:endCxn id="30" idx="1"/>
            </p:cNvCxnSpPr>
            <p:nvPr/>
          </p:nvCxnSpPr>
          <p:spPr bwMode="auto">
            <a:xfrm rot="10800000" flipV="1">
              <a:off x="827584" y="2816931"/>
              <a:ext cx="648072" cy="2829161"/>
            </a:xfrm>
            <a:prstGeom prst="curvedConnector3">
              <a:avLst>
                <a:gd name="adj1" fmla="val 135274"/>
              </a:avLst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4E82BBF-2E15-1540-A8FC-104DD29261C5}"/>
              </a:ext>
            </a:extLst>
          </p:cNvPr>
          <p:cNvGrpSpPr/>
          <p:nvPr/>
        </p:nvGrpSpPr>
        <p:grpSpPr>
          <a:xfrm>
            <a:off x="1403648" y="4293096"/>
            <a:ext cx="7128792" cy="1080120"/>
            <a:chOff x="1403648" y="4293096"/>
            <a:chExt cx="7128792" cy="1080120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3D8DC55F-BB2C-554C-86B1-65464E9D6197}"/>
                </a:ext>
              </a:extLst>
            </p:cNvPr>
            <p:cNvSpPr/>
            <p:nvPr/>
          </p:nvSpPr>
          <p:spPr bwMode="auto">
            <a:xfrm>
              <a:off x="1403648" y="4293096"/>
              <a:ext cx="6696744" cy="792088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cxnSp>
          <p:nvCxnSpPr>
            <p:cNvPr id="34" name="Curved Connector 33">
              <a:extLst>
                <a:ext uri="{FF2B5EF4-FFF2-40B4-BE49-F238E27FC236}">
                  <a16:creationId xmlns:a16="http://schemas.microsoft.com/office/drawing/2014/main" id="{EA5D4E1C-9BD6-8246-83CB-29B7D58BB3B7}"/>
                </a:ext>
              </a:extLst>
            </p:cNvPr>
            <p:cNvCxnSpPr>
              <a:cxnSpLocks/>
              <a:stCxn id="8" idx="6"/>
            </p:cNvCxnSpPr>
            <p:nvPr/>
          </p:nvCxnSpPr>
          <p:spPr bwMode="auto">
            <a:xfrm>
              <a:off x="8100392" y="4689140"/>
              <a:ext cx="432048" cy="684076"/>
            </a:xfrm>
            <a:prstGeom prst="curvedConnector2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1941948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dm_stars_side_by_side_with_inset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0"/>
            <a:ext cx="8213174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185537" y="3140968"/>
            <a:ext cx="4746812" cy="584776"/>
          </a:xfrm>
          <a:prstGeom prst="rect">
            <a:avLst/>
          </a:prstGeom>
          <a:solidFill>
            <a:srgbClr val="F2951C">
              <a:alpha val="40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CCFFCC"/>
                </a:solidFill>
              </a:rPr>
              <a:t>Does Nature have them?</a:t>
            </a: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6804175" y="6309419"/>
            <a:ext cx="19954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‘15</a:t>
            </a:r>
          </a:p>
        </p:txBody>
      </p:sp>
    </p:spTree>
    <p:extLst>
      <p:ext uri="{BB962C8B-B14F-4D97-AF65-F5344CB8AC3E}">
        <p14:creationId xmlns:p14="http://schemas.microsoft.com/office/powerpoint/2010/main" val="1193567012"/>
      </p:ext>
    </p:extLst>
  </p:cSld>
  <p:clrMapOvr>
    <a:masterClrMapping/>
  </p:clrMapOvr>
  <p:transition>
    <p:zoom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47" name="Group 2"/>
          <p:cNvGrpSpPr>
            <a:grpSpLocks/>
          </p:cNvGrpSpPr>
          <p:nvPr/>
        </p:nvGrpSpPr>
        <p:grpSpPr bwMode="auto">
          <a:xfrm>
            <a:off x="152400" y="152400"/>
            <a:ext cx="609600" cy="533400"/>
            <a:chOff x="146" y="195"/>
            <a:chExt cx="582" cy="669"/>
          </a:xfrm>
        </p:grpSpPr>
        <p:sp>
          <p:nvSpPr>
            <p:cNvPr id="159762" name="Freeform 3"/>
            <p:cNvSpPr>
              <a:spLocks/>
            </p:cNvSpPr>
            <p:nvPr/>
          </p:nvSpPr>
          <p:spPr bwMode="auto">
            <a:xfrm>
              <a:off x="246" y="247"/>
              <a:ext cx="478" cy="614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8 h 614"/>
                <a:gd name="T14" fmla="*/ 459 w 478"/>
                <a:gd name="T15" fmla="*/ 213 h 614"/>
                <a:gd name="T16" fmla="*/ 452 w 478"/>
                <a:gd name="T17" fmla="*/ 245 h 614"/>
                <a:gd name="T18" fmla="*/ 439 w 478"/>
                <a:gd name="T19" fmla="*/ 287 h 614"/>
                <a:gd name="T20" fmla="*/ 403 w 478"/>
                <a:gd name="T21" fmla="*/ 382 h 614"/>
                <a:gd name="T22" fmla="*/ 354 w 478"/>
                <a:gd name="T23" fmla="*/ 476 h 614"/>
                <a:gd name="T24" fmla="*/ 321 w 478"/>
                <a:gd name="T25" fmla="*/ 525 h 614"/>
                <a:gd name="T26" fmla="*/ 287 w 478"/>
                <a:gd name="T27" fmla="*/ 568 h 614"/>
                <a:gd name="T28" fmla="*/ 257 w 478"/>
                <a:gd name="T29" fmla="*/ 603 h 614"/>
                <a:gd name="T30" fmla="*/ 247 w 478"/>
                <a:gd name="T31" fmla="*/ 614 h 614"/>
                <a:gd name="T32" fmla="*/ 246 w 478"/>
                <a:gd name="T33" fmla="*/ 614 h 614"/>
                <a:gd name="T34" fmla="*/ 236 w 478"/>
                <a:gd name="T35" fmla="*/ 604 h 614"/>
                <a:gd name="T36" fmla="*/ 216 w 478"/>
                <a:gd name="T37" fmla="*/ 586 h 614"/>
                <a:gd name="T38" fmla="*/ 206 w 478"/>
                <a:gd name="T39" fmla="*/ 577 h 614"/>
                <a:gd name="T40" fmla="*/ 195 w 478"/>
                <a:gd name="T41" fmla="*/ 565 h 614"/>
                <a:gd name="T42" fmla="*/ 180 w 478"/>
                <a:gd name="T43" fmla="*/ 547 h 614"/>
                <a:gd name="T44" fmla="*/ 159 w 478"/>
                <a:gd name="T45" fmla="*/ 514 h 614"/>
                <a:gd name="T46" fmla="*/ 144 w 478"/>
                <a:gd name="T47" fmla="*/ 491 h 614"/>
                <a:gd name="T48" fmla="*/ 129 w 478"/>
                <a:gd name="T49" fmla="*/ 466 h 614"/>
                <a:gd name="T50" fmla="*/ 105 w 478"/>
                <a:gd name="T51" fmla="*/ 431 h 614"/>
                <a:gd name="T52" fmla="*/ 80 w 478"/>
                <a:gd name="T53" fmla="*/ 399 h 614"/>
                <a:gd name="T54" fmla="*/ 64 w 478"/>
                <a:gd name="T55" fmla="*/ 366 h 614"/>
                <a:gd name="T56" fmla="*/ 54 w 478"/>
                <a:gd name="T57" fmla="*/ 337 h 614"/>
                <a:gd name="T58" fmla="*/ 42 w 478"/>
                <a:gd name="T59" fmla="*/ 303 h 614"/>
                <a:gd name="T60" fmla="*/ 32 w 478"/>
                <a:gd name="T61" fmla="*/ 274 h 614"/>
                <a:gd name="T62" fmla="*/ 23 w 478"/>
                <a:gd name="T63" fmla="*/ 238 h 614"/>
                <a:gd name="T64" fmla="*/ 14 w 478"/>
                <a:gd name="T65" fmla="*/ 200 h 614"/>
                <a:gd name="T66" fmla="*/ 8 w 478"/>
                <a:gd name="T67" fmla="*/ 164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8"/>
                <a:gd name="T118" fmla="*/ 0 h 614"/>
                <a:gd name="T119" fmla="*/ 478 w 478"/>
                <a:gd name="T120" fmla="*/ 614 h 61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3" name="Freeform 4"/>
            <p:cNvSpPr>
              <a:spLocks/>
            </p:cNvSpPr>
            <p:nvPr/>
          </p:nvSpPr>
          <p:spPr bwMode="auto">
            <a:xfrm>
              <a:off x="246" y="241"/>
              <a:ext cx="480" cy="8"/>
            </a:xfrm>
            <a:custGeom>
              <a:avLst/>
              <a:gdLst>
                <a:gd name="T0" fmla="*/ 480 w 480"/>
                <a:gd name="T1" fmla="*/ 6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8 h 8"/>
                <a:gd name="T8" fmla="*/ 478 w 480"/>
                <a:gd name="T9" fmla="*/ 8 h 8"/>
                <a:gd name="T10" fmla="*/ 480 w 480"/>
                <a:gd name="T11" fmla="*/ 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0"/>
                <a:gd name="T19" fmla="*/ 0 h 8"/>
                <a:gd name="T20" fmla="*/ 480 w 480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4" name="Freeform 5"/>
            <p:cNvSpPr>
              <a:spLocks/>
            </p:cNvSpPr>
            <p:nvPr/>
          </p:nvSpPr>
          <p:spPr bwMode="auto">
            <a:xfrm>
              <a:off x="721" y="247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3"/>
                <a:gd name="T29" fmla="*/ 7 w 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5" name="Freeform 6"/>
            <p:cNvSpPr>
              <a:spLocks/>
            </p:cNvSpPr>
            <p:nvPr/>
          </p:nvSpPr>
          <p:spPr bwMode="auto">
            <a:xfrm>
              <a:off x="711" y="269"/>
              <a:ext cx="15" cy="126"/>
            </a:xfrm>
            <a:custGeom>
              <a:avLst/>
              <a:gdLst>
                <a:gd name="T0" fmla="*/ 5 w 15"/>
                <a:gd name="T1" fmla="*/ 126 h 126"/>
                <a:gd name="T2" fmla="*/ 5 w 15"/>
                <a:gd name="T3" fmla="*/ 126 h 126"/>
                <a:gd name="T4" fmla="*/ 12 w 15"/>
                <a:gd name="T5" fmla="*/ 86 h 126"/>
                <a:gd name="T6" fmla="*/ 13 w 15"/>
                <a:gd name="T7" fmla="*/ 48 h 126"/>
                <a:gd name="T8" fmla="*/ 15 w 15"/>
                <a:gd name="T9" fmla="*/ 18 h 126"/>
                <a:gd name="T10" fmla="*/ 15 w 15"/>
                <a:gd name="T11" fmla="*/ 1 h 126"/>
                <a:gd name="T12" fmla="*/ 10 w 15"/>
                <a:gd name="T13" fmla="*/ 0 h 126"/>
                <a:gd name="T14" fmla="*/ 10 w 15"/>
                <a:gd name="T15" fmla="*/ 18 h 126"/>
                <a:gd name="T16" fmla="*/ 9 w 15"/>
                <a:gd name="T17" fmla="*/ 48 h 126"/>
                <a:gd name="T18" fmla="*/ 5 w 15"/>
                <a:gd name="T19" fmla="*/ 84 h 126"/>
                <a:gd name="T20" fmla="*/ 0 w 15"/>
                <a:gd name="T21" fmla="*/ 126 h 126"/>
                <a:gd name="T22" fmla="*/ 0 w 15"/>
                <a:gd name="T23" fmla="*/ 126 h 126"/>
                <a:gd name="T24" fmla="*/ 5 w 15"/>
                <a:gd name="T25" fmla="*/ 126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26"/>
                <a:gd name="T41" fmla="*/ 15 w 15"/>
                <a:gd name="T42" fmla="*/ 126 h 1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6" name="Freeform 7"/>
            <p:cNvSpPr>
              <a:spLocks/>
            </p:cNvSpPr>
            <p:nvPr/>
          </p:nvSpPr>
          <p:spPr bwMode="auto">
            <a:xfrm>
              <a:off x="682" y="395"/>
              <a:ext cx="34" cy="139"/>
            </a:xfrm>
            <a:custGeom>
              <a:avLst/>
              <a:gdLst>
                <a:gd name="T0" fmla="*/ 6 w 34"/>
                <a:gd name="T1" fmla="*/ 139 h 139"/>
                <a:gd name="T2" fmla="*/ 6 w 34"/>
                <a:gd name="T3" fmla="*/ 139 h 139"/>
                <a:gd name="T4" fmla="*/ 18 w 34"/>
                <a:gd name="T5" fmla="*/ 99 h 139"/>
                <a:gd name="T6" fmla="*/ 24 w 34"/>
                <a:gd name="T7" fmla="*/ 67 h 139"/>
                <a:gd name="T8" fmla="*/ 29 w 34"/>
                <a:gd name="T9" fmla="*/ 36 h 139"/>
                <a:gd name="T10" fmla="*/ 34 w 34"/>
                <a:gd name="T11" fmla="*/ 0 h 139"/>
                <a:gd name="T12" fmla="*/ 29 w 34"/>
                <a:gd name="T13" fmla="*/ 0 h 139"/>
                <a:gd name="T14" fmla="*/ 24 w 34"/>
                <a:gd name="T15" fmla="*/ 34 h 139"/>
                <a:gd name="T16" fmla="*/ 19 w 34"/>
                <a:gd name="T17" fmla="*/ 65 h 139"/>
                <a:gd name="T18" fmla="*/ 13 w 34"/>
                <a:gd name="T19" fmla="*/ 97 h 139"/>
                <a:gd name="T20" fmla="*/ 0 w 34"/>
                <a:gd name="T21" fmla="*/ 139 h 139"/>
                <a:gd name="T22" fmla="*/ 0 w 34"/>
                <a:gd name="T23" fmla="*/ 139 h 139"/>
                <a:gd name="T24" fmla="*/ 6 w 34"/>
                <a:gd name="T25" fmla="*/ 139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39"/>
                <a:gd name="T41" fmla="*/ 34 w 34"/>
                <a:gd name="T42" fmla="*/ 139 h 1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7" name="Freeform 8"/>
            <p:cNvSpPr>
              <a:spLocks/>
            </p:cNvSpPr>
            <p:nvPr/>
          </p:nvSpPr>
          <p:spPr bwMode="auto">
            <a:xfrm>
              <a:off x="598" y="534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89"/>
                <a:gd name="T65" fmla="*/ 90 w 90"/>
                <a:gd name="T66" fmla="*/ 189 h 1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8" name="Freeform 9"/>
            <p:cNvSpPr>
              <a:spLocks/>
            </p:cNvSpPr>
            <p:nvPr/>
          </p:nvSpPr>
          <p:spPr bwMode="auto">
            <a:xfrm>
              <a:off x="490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3"/>
                <a:gd name="T52" fmla="*/ 0 h 142"/>
                <a:gd name="T53" fmla="*/ 113 w 113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9" name="Freeform 10"/>
            <p:cNvSpPr>
              <a:spLocks/>
            </p:cNvSpPr>
            <p:nvPr/>
          </p:nvSpPr>
          <p:spPr bwMode="auto">
            <a:xfrm>
              <a:off x="449" y="821"/>
              <a:ext cx="44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5 w 44"/>
                <a:gd name="T5" fmla="*/ 29 h 43"/>
                <a:gd name="T6" fmla="*/ 43 w 44"/>
                <a:gd name="T7" fmla="*/ 43 h 43"/>
                <a:gd name="T8" fmla="*/ 44 w 44"/>
                <a:gd name="T9" fmla="*/ 38 h 43"/>
                <a:gd name="T10" fmla="*/ 28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43"/>
                <a:gd name="T29" fmla="*/ 44 w 4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0" name="Freeform 11"/>
            <p:cNvSpPr>
              <a:spLocks/>
            </p:cNvSpPr>
            <p:nvPr/>
          </p:nvSpPr>
          <p:spPr bwMode="auto">
            <a:xfrm>
              <a:off x="388" y="736"/>
              <a:ext cx="66" cy="90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5 h 90"/>
                <a:gd name="T8" fmla="*/ 35 w 66"/>
                <a:gd name="T9" fmla="*/ 61 h 90"/>
                <a:gd name="T10" fmla="*/ 45 w 66"/>
                <a:gd name="T11" fmla="*/ 70 h 90"/>
                <a:gd name="T12" fmla="*/ 54 w 66"/>
                <a:gd name="T13" fmla="*/ 83 h 90"/>
                <a:gd name="T14" fmla="*/ 61 w 66"/>
                <a:gd name="T15" fmla="*/ 90 h 90"/>
                <a:gd name="T16" fmla="*/ 66 w 66"/>
                <a:gd name="T17" fmla="*/ 85 h 90"/>
                <a:gd name="T18" fmla="*/ 59 w 66"/>
                <a:gd name="T19" fmla="*/ 78 h 90"/>
                <a:gd name="T20" fmla="*/ 48 w 66"/>
                <a:gd name="T21" fmla="*/ 65 h 90"/>
                <a:gd name="T22" fmla="*/ 40 w 66"/>
                <a:gd name="T23" fmla="*/ 56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90"/>
                <a:gd name="T53" fmla="*/ 66 w 66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1" name="Freeform 12"/>
            <p:cNvSpPr>
              <a:spLocks/>
            </p:cNvSpPr>
            <p:nvPr/>
          </p:nvSpPr>
          <p:spPr bwMode="auto">
            <a:xfrm>
              <a:off x="290" y="566"/>
              <a:ext cx="103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57 w 103"/>
                <a:gd name="T13" fmla="*/ 114 h 174"/>
                <a:gd name="T14" fmla="*/ 70 w 103"/>
                <a:gd name="T15" fmla="*/ 130 h 174"/>
                <a:gd name="T16" fmla="*/ 82 w 103"/>
                <a:gd name="T17" fmla="*/ 150 h 174"/>
                <a:gd name="T18" fmla="*/ 98 w 103"/>
                <a:gd name="T19" fmla="*/ 174 h 174"/>
                <a:gd name="T20" fmla="*/ 103 w 103"/>
                <a:gd name="T21" fmla="*/ 170 h 174"/>
                <a:gd name="T22" fmla="*/ 88 w 103"/>
                <a:gd name="T23" fmla="*/ 147 h 174"/>
                <a:gd name="T24" fmla="*/ 74 w 103"/>
                <a:gd name="T25" fmla="*/ 127 h 174"/>
                <a:gd name="T26" fmla="*/ 62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174"/>
                <a:gd name="T65" fmla="*/ 103 w 103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2" name="Freeform 13"/>
            <p:cNvSpPr>
              <a:spLocks/>
            </p:cNvSpPr>
            <p:nvPr/>
          </p:nvSpPr>
          <p:spPr bwMode="auto">
            <a:xfrm>
              <a:off x="246" y="389"/>
              <a:ext cx="50" cy="181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20 h 181"/>
                <a:gd name="T10" fmla="*/ 44 w 50"/>
                <a:gd name="T11" fmla="*/ 181 h 181"/>
                <a:gd name="T12" fmla="*/ 50 w 50"/>
                <a:gd name="T13" fmla="*/ 177 h 181"/>
                <a:gd name="T14" fmla="*/ 31 w 50"/>
                <a:gd name="T15" fmla="*/ 118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81"/>
                <a:gd name="T41" fmla="*/ 50 w 50"/>
                <a:gd name="T42" fmla="*/ 181 h 1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3" name="Freeform 14"/>
            <p:cNvSpPr>
              <a:spLocks/>
            </p:cNvSpPr>
            <p:nvPr/>
          </p:nvSpPr>
          <p:spPr bwMode="auto">
            <a:xfrm>
              <a:off x="242" y="241"/>
              <a:ext cx="12" cy="148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3 h 148"/>
                <a:gd name="T10" fmla="*/ 4 w 12"/>
                <a:gd name="T11" fmla="*/ 148 h 148"/>
                <a:gd name="T12" fmla="*/ 12 w 12"/>
                <a:gd name="T13" fmla="*/ 148 h 148"/>
                <a:gd name="T14" fmla="*/ 7 w 12"/>
                <a:gd name="T15" fmla="*/ 103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8"/>
                <a:gd name="T50" fmla="*/ 12 w 12"/>
                <a:gd name="T51" fmla="*/ 148 h 14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4" name="Freeform 15"/>
            <p:cNvSpPr>
              <a:spLocks/>
            </p:cNvSpPr>
            <p:nvPr/>
          </p:nvSpPr>
          <p:spPr bwMode="auto">
            <a:xfrm>
              <a:off x="146" y="196"/>
              <a:ext cx="514" cy="655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8 h 655"/>
                <a:gd name="T24" fmla="*/ 441 w 514"/>
                <a:gd name="T25" fmla="*/ 408 h 655"/>
                <a:gd name="T26" fmla="*/ 421 w 514"/>
                <a:gd name="T27" fmla="*/ 455 h 655"/>
                <a:gd name="T28" fmla="*/ 396 w 514"/>
                <a:gd name="T29" fmla="*/ 504 h 655"/>
                <a:gd name="T30" fmla="*/ 359 w 514"/>
                <a:gd name="T31" fmla="*/ 556 h 655"/>
                <a:gd name="T32" fmla="*/ 316 w 514"/>
                <a:gd name="T33" fmla="*/ 605 h 655"/>
                <a:gd name="T34" fmla="*/ 280 w 514"/>
                <a:gd name="T35" fmla="*/ 641 h 655"/>
                <a:gd name="T36" fmla="*/ 269 w 514"/>
                <a:gd name="T37" fmla="*/ 652 h 655"/>
                <a:gd name="T38" fmla="*/ 265 w 514"/>
                <a:gd name="T39" fmla="*/ 655 h 655"/>
                <a:gd name="T40" fmla="*/ 259 w 514"/>
                <a:gd name="T41" fmla="*/ 650 h 655"/>
                <a:gd name="T42" fmla="*/ 247 w 514"/>
                <a:gd name="T43" fmla="*/ 641 h 655"/>
                <a:gd name="T44" fmla="*/ 226 w 514"/>
                <a:gd name="T45" fmla="*/ 625 h 655"/>
                <a:gd name="T46" fmla="*/ 218 w 514"/>
                <a:gd name="T47" fmla="*/ 616 h 655"/>
                <a:gd name="T48" fmla="*/ 206 w 514"/>
                <a:gd name="T49" fmla="*/ 600 h 655"/>
                <a:gd name="T50" fmla="*/ 185 w 514"/>
                <a:gd name="T51" fmla="*/ 576 h 655"/>
                <a:gd name="T52" fmla="*/ 160 w 514"/>
                <a:gd name="T53" fmla="*/ 538 h 655"/>
                <a:gd name="T54" fmla="*/ 116 w 514"/>
                <a:gd name="T55" fmla="*/ 462 h 655"/>
                <a:gd name="T56" fmla="*/ 82 w 514"/>
                <a:gd name="T57" fmla="*/ 390 h 655"/>
                <a:gd name="T58" fmla="*/ 65 w 514"/>
                <a:gd name="T59" fmla="*/ 349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4"/>
                <a:gd name="T112" fmla="*/ 0 h 655"/>
                <a:gd name="T113" fmla="*/ 514 w 514"/>
                <a:gd name="T114" fmla="*/ 655 h 6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5" name="Freeform 16"/>
            <p:cNvSpPr>
              <a:spLocks/>
            </p:cNvSpPr>
            <p:nvPr/>
          </p:nvSpPr>
          <p:spPr bwMode="auto">
            <a:xfrm>
              <a:off x="147" y="198"/>
              <a:ext cx="184" cy="175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5 h 175"/>
                <a:gd name="T6" fmla="*/ 15 w 184"/>
                <a:gd name="T7" fmla="*/ 175 h 175"/>
                <a:gd name="T8" fmla="*/ 15 w 184"/>
                <a:gd name="T9" fmla="*/ 175 h 175"/>
                <a:gd name="T10" fmla="*/ 17 w 184"/>
                <a:gd name="T11" fmla="*/ 175 h 175"/>
                <a:gd name="T12" fmla="*/ 18 w 184"/>
                <a:gd name="T13" fmla="*/ 172 h 175"/>
                <a:gd name="T14" fmla="*/ 17 w 184"/>
                <a:gd name="T15" fmla="*/ 168 h 175"/>
                <a:gd name="T16" fmla="*/ 15 w 184"/>
                <a:gd name="T17" fmla="*/ 161 h 175"/>
                <a:gd name="T18" fmla="*/ 15 w 184"/>
                <a:gd name="T19" fmla="*/ 157 h 175"/>
                <a:gd name="T20" fmla="*/ 15 w 184"/>
                <a:gd name="T21" fmla="*/ 154 h 175"/>
                <a:gd name="T22" fmla="*/ 15 w 184"/>
                <a:gd name="T23" fmla="*/ 148 h 175"/>
                <a:gd name="T24" fmla="*/ 13 w 184"/>
                <a:gd name="T25" fmla="*/ 139 h 175"/>
                <a:gd name="T26" fmla="*/ 12 w 184"/>
                <a:gd name="T27" fmla="*/ 132 h 175"/>
                <a:gd name="T28" fmla="*/ 10 w 184"/>
                <a:gd name="T29" fmla="*/ 123 h 175"/>
                <a:gd name="T30" fmla="*/ 8 w 184"/>
                <a:gd name="T31" fmla="*/ 112 h 175"/>
                <a:gd name="T32" fmla="*/ 8 w 184"/>
                <a:gd name="T33" fmla="*/ 103 h 175"/>
                <a:gd name="T34" fmla="*/ 7 w 184"/>
                <a:gd name="T35" fmla="*/ 94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4"/>
                <a:gd name="T88" fmla="*/ 0 h 175"/>
                <a:gd name="T89" fmla="*/ 184 w 184"/>
                <a:gd name="T90" fmla="*/ 175 h 17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6" name="Freeform 17"/>
            <p:cNvSpPr>
              <a:spLocks/>
            </p:cNvSpPr>
            <p:nvPr/>
          </p:nvSpPr>
          <p:spPr bwMode="auto">
            <a:xfrm>
              <a:off x="160" y="207"/>
              <a:ext cx="58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0 w 58"/>
                <a:gd name="T15" fmla="*/ 6 h 89"/>
                <a:gd name="T16" fmla="*/ 33 w 58"/>
                <a:gd name="T17" fmla="*/ 4 h 89"/>
                <a:gd name="T18" fmla="*/ 40 w 58"/>
                <a:gd name="T19" fmla="*/ 2 h 89"/>
                <a:gd name="T20" fmla="*/ 41 w 58"/>
                <a:gd name="T21" fmla="*/ 4 h 89"/>
                <a:gd name="T22" fmla="*/ 41 w 58"/>
                <a:gd name="T23" fmla="*/ 7 h 89"/>
                <a:gd name="T24" fmla="*/ 41 w 58"/>
                <a:gd name="T25" fmla="*/ 9 h 89"/>
                <a:gd name="T26" fmla="*/ 43 w 58"/>
                <a:gd name="T27" fmla="*/ 27 h 89"/>
                <a:gd name="T28" fmla="*/ 38 w 58"/>
                <a:gd name="T29" fmla="*/ 33 h 89"/>
                <a:gd name="T30" fmla="*/ 33 w 58"/>
                <a:gd name="T31" fmla="*/ 34 h 89"/>
                <a:gd name="T32" fmla="*/ 33 w 58"/>
                <a:gd name="T33" fmla="*/ 42 h 89"/>
                <a:gd name="T34" fmla="*/ 36 w 58"/>
                <a:gd name="T35" fmla="*/ 45 h 89"/>
                <a:gd name="T36" fmla="*/ 38 w 58"/>
                <a:gd name="T37" fmla="*/ 54 h 89"/>
                <a:gd name="T38" fmla="*/ 41 w 58"/>
                <a:gd name="T39" fmla="*/ 33 h 89"/>
                <a:gd name="T40" fmla="*/ 43 w 58"/>
                <a:gd name="T41" fmla="*/ 31 h 89"/>
                <a:gd name="T42" fmla="*/ 46 w 58"/>
                <a:gd name="T43" fmla="*/ 31 h 89"/>
                <a:gd name="T44" fmla="*/ 51 w 58"/>
                <a:gd name="T45" fmla="*/ 31 h 89"/>
                <a:gd name="T46" fmla="*/ 58 w 58"/>
                <a:gd name="T47" fmla="*/ 38 h 89"/>
                <a:gd name="T48" fmla="*/ 51 w 58"/>
                <a:gd name="T49" fmla="*/ 40 h 89"/>
                <a:gd name="T50" fmla="*/ 46 w 58"/>
                <a:gd name="T51" fmla="*/ 34 h 89"/>
                <a:gd name="T52" fmla="*/ 43 w 58"/>
                <a:gd name="T53" fmla="*/ 34 h 89"/>
                <a:gd name="T54" fmla="*/ 41 w 58"/>
                <a:gd name="T55" fmla="*/ 36 h 89"/>
                <a:gd name="T56" fmla="*/ 43 w 58"/>
                <a:gd name="T57" fmla="*/ 40 h 89"/>
                <a:gd name="T58" fmla="*/ 43 w 58"/>
                <a:gd name="T59" fmla="*/ 51 h 89"/>
                <a:gd name="T60" fmla="*/ 36 w 58"/>
                <a:gd name="T61" fmla="*/ 62 h 89"/>
                <a:gd name="T62" fmla="*/ 40 w 58"/>
                <a:gd name="T63" fmla="*/ 81 h 89"/>
                <a:gd name="T64" fmla="*/ 33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0 w 58"/>
                <a:gd name="T71" fmla="*/ 76 h 89"/>
                <a:gd name="T72" fmla="*/ 30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8"/>
                <a:gd name="T181" fmla="*/ 0 h 89"/>
                <a:gd name="T182" fmla="*/ 58 w 58"/>
                <a:gd name="T183" fmla="*/ 89 h 8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7" name="Freeform 18"/>
            <p:cNvSpPr>
              <a:spLocks/>
            </p:cNvSpPr>
            <p:nvPr/>
          </p:nvSpPr>
          <p:spPr bwMode="auto">
            <a:xfrm>
              <a:off x="270" y="207"/>
              <a:ext cx="56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30 w 56"/>
                <a:gd name="T15" fmla="*/ 6 h 89"/>
                <a:gd name="T16" fmla="*/ 31 w 56"/>
                <a:gd name="T17" fmla="*/ 2 h 89"/>
                <a:gd name="T18" fmla="*/ 38 w 56"/>
                <a:gd name="T19" fmla="*/ 2 h 89"/>
                <a:gd name="T20" fmla="*/ 40 w 56"/>
                <a:gd name="T21" fmla="*/ 4 h 89"/>
                <a:gd name="T22" fmla="*/ 40 w 56"/>
                <a:gd name="T23" fmla="*/ 7 h 89"/>
                <a:gd name="T24" fmla="*/ 43 w 56"/>
                <a:gd name="T25" fmla="*/ 11 h 89"/>
                <a:gd name="T26" fmla="*/ 41 w 56"/>
                <a:gd name="T27" fmla="*/ 29 h 89"/>
                <a:gd name="T28" fmla="*/ 36 w 56"/>
                <a:gd name="T29" fmla="*/ 33 h 89"/>
                <a:gd name="T30" fmla="*/ 33 w 56"/>
                <a:gd name="T31" fmla="*/ 34 h 89"/>
                <a:gd name="T32" fmla="*/ 31 w 56"/>
                <a:gd name="T33" fmla="*/ 42 h 89"/>
                <a:gd name="T34" fmla="*/ 35 w 56"/>
                <a:gd name="T35" fmla="*/ 45 h 89"/>
                <a:gd name="T36" fmla="*/ 38 w 56"/>
                <a:gd name="T37" fmla="*/ 54 h 89"/>
                <a:gd name="T38" fmla="*/ 40 w 56"/>
                <a:gd name="T39" fmla="*/ 33 h 89"/>
                <a:gd name="T40" fmla="*/ 43 w 56"/>
                <a:gd name="T41" fmla="*/ 31 h 89"/>
                <a:gd name="T42" fmla="*/ 46 w 56"/>
                <a:gd name="T43" fmla="*/ 31 h 89"/>
                <a:gd name="T44" fmla="*/ 53 w 56"/>
                <a:gd name="T45" fmla="*/ 33 h 89"/>
                <a:gd name="T46" fmla="*/ 56 w 56"/>
                <a:gd name="T47" fmla="*/ 38 h 89"/>
                <a:gd name="T48" fmla="*/ 48 w 56"/>
                <a:gd name="T49" fmla="*/ 40 h 89"/>
                <a:gd name="T50" fmla="*/ 46 w 56"/>
                <a:gd name="T51" fmla="*/ 34 h 89"/>
                <a:gd name="T52" fmla="*/ 43 w 56"/>
                <a:gd name="T53" fmla="*/ 34 h 89"/>
                <a:gd name="T54" fmla="*/ 41 w 56"/>
                <a:gd name="T55" fmla="*/ 36 h 89"/>
                <a:gd name="T56" fmla="*/ 41 w 56"/>
                <a:gd name="T57" fmla="*/ 42 h 89"/>
                <a:gd name="T58" fmla="*/ 41 w 56"/>
                <a:gd name="T59" fmla="*/ 56 h 89"/>
                <a:gd name="T60" fmla="*/ 36 w 56"/>
                <a:gd name="T61" fmla="*/ 63 h 89"/>
                <a:gd name="T62" fmla="*/ 3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30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9"/>
                <a:gd name="T179" fmla="*/ 56 w 56"/>
                <a:gd name="T180" fmla="*/ 89 h 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8" name="Freeform 19"/>
            <p:cNvSpPr>
              <a:spLocks/>
            </p:cNvSpPr>
            <p:nvPr/>
          </p:nvSpPr>
          <p:spPr bwMode="auto">
            <a:xfrm>
              <a:off x="216" y="279"/>
              <a:ext cx="56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28 w 56"/>
                <a:gd name="T15" fmla="*/ 6 h 87"/>
                <a:gd name="T16" fmla="*/ 30 w 56"/>
                <a:gd name="T17" fmla="*/ 4 h 87"/>
                <a:gd name="T18" fmla="*/ 38 w 56"/>
                <a:gd name="T19" fmla="*/ 0 h 87"/>
                <a:gd name="T20" fmla="*/ 39 w 56"/>
                <a:gd name="T21" fmla="*/ 4 h 87"/>
                <a:gd name="T22" fmla="*/ 39 w 56"/>
                <a:gd name="T23" fmla="*/ 8 h 87"/>
                <a:gd name="T24" fmla="*/ 43 w 56"/>
                <a:gd name="T25" fmla="*/ 9 h 87"/>
                <a:gd name="T26" fmla="*/ 41 w 56"/>
                <a:gd name="T27" fmla="*/ 27 h 87"/>
                <a:gd name="T28" fmla="*/ 36 w 56"/>
                <a:gd name="T29" fmla="*/ 33 h 87"/>
                <a:gd name="T30" fmla="*/ 33 w 56"/>
                <a:gd name="T31" fmla="*/ 35 h 87"/>
                <a:gd name="T32" fmla="*/ 33 w 56"/>
                <a:gd name="T33" fmla="*/ 44 h 87"/>
                <a:gd name="T34" fmla="*/ 36 w 56"/>
                <a:gd name="T35" fmla="*/ 45 h 87"/>
                <a:gd name="T36" fmla="*/ 38 w 56"/>
                <a:gd name="T37" fmla="*/ 56 h 87"/>
                <a:gd name="T38" fmla="*/ 39 w 56"/>
                <a:gd name="T39" fmla="*/ 33 h 87"/>
                <a:gd name="T40" fmla="*/ 43 w 56"/>
                <a:gd name="T41" fmla="*/ 29 h 87"/>
                <a:gd name="T42" fmla="*/ 46 w 56"/>
                <a:gd name="T43" fmla="*/ 29 h 87"/>
                <a:gd name="T44" fmla="*/ 53 w 56"/>
                <a:gd name="T45" fmla="*/ 33 h 87"/>
                <a:gd name="T46" fmla="*/ 56 w 56"/>
                <a:gd name="T47" fmla="*/ 38 h 87"/>
                <a:gd name="T48" fmla="*/ 48 w 56"/>
                <a:gd name="T49" fmla="*/ 38 h 87"/>
                <a:gd name="T50" fmla="*/ 46 w 56"/>
                <a:gd name="T51" fmla="*/ 35 h 87"/>
                <a:gd name="T52" fmla="*/ 43 w 56"/>
                <a:gd name="T53" fmla="*/ 35 h 87"/>
                <a:gd name="T54" fmla="*/ 41 w 56"/>
                <a:gd name="T55" fmla="*/ 36 h 87"/>
                <a:gd name="T56" fmla="*/ 41 w 56"/>
                <a:gd name="T57" fmla="*/ 40 h 87"/>
                <a:gd name="T58" fmla="*/ 43 w 56"/>
                <a:gd name="T59" fmla="*/ 51 h 87"/>
                <a:gd name="T60" fmla="*/ 35 w 56"/>
                <a:gd name="T61" fmla="*/ 62 h 87"/>
                <a:gd name="T62" fmla="*/ 38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0 w 56"/>
                <a:gd name="T71" fmla="*/ 76 h 87"/>
                <a:gd name="T72" fmla="*/ 28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7"/>
                <a:gd name="T179" fmla="*/ 56 w 56"/>
                <a:gd name="T180" fmla="*/ 87 h 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9" name="Freeform 20"/>
            <p:cNvSpPr>
              <a:spLocks/>
            </p:cNvSpPr>
            <p:nvPr/>
          </p:nvSpPr>
          <p:spPr bwMode="auto">
            <a:xfrm>
              <a:off x="172" y="231"/>
              <a:ext cx="146" cy="124"/>
            </a:xfrm>
            <a:custGeom>
              <a:avLst/>
              <a:gdLst>
                <a:gd name="T0" fmla="*/ 0 w 146"/>
                <a:gd name="T1" fmla="*/ 99 h 124"/>
                <a:gd name="T2" fmla="*/ 72 w 146"/>
                <a:gd name="T3" fmla="*/ 0 h 124"/>
                <a:gd name="T4" fmla="*/ 146 w 146"/>
                <a:gd name="T5" fmla="*/ 99 h 124"/>
                <a:gd name="T6" fmla="*/ 146 w 146"/>
                <a:gd name="T7" fmla="*/ 122 h 124"/>
                <a:gd name="T8" fmla="*/ 72 w 146"/>
                <a:gd name="T9" fmla="*/ 30 h 124"/>
                <a:gd name="T10" fmla="*/ 2 w 146"/>
                <a:gd name="T11" fmla="*/ 124 h 124"/>
                <a:gd name="T12" fmla="*/ 0 w 146"/>
                <a:gd name="T13" fmla="*/ 99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6"/>
                <a:gd name="T22" fmla="*/ 0 h 124"/>
                <a:gd name="T23" fmla="*/ 146 w 146"/>
                <a:gd name="T24" fmla="*/ 124 h 1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0" name="Freeform 21"/>
            <p:cNvSpPr>
              <a:spLocks/>
            </p:cNvSpPr>
            <p:nvPr/>
          </p:nvSpPr>
          <p:spPr bwMode="auto">
            <a:xfrm>
              <a:off x="326" y="204"/>
              <a:ext cx="5" cy="171"/>
            </a:xfrm>
            <a:custGeom>
              <a:avLst/>
              <a:gdLst>
                <a:gd name="T0" fmla="*/ 3 w 5"/>
                <a:gd name="T1" fmla="*/ 171 h 171"/>
                <a:gd name="T2" fmla="*/ 5 w 5"/>
                <a:gd name="T3" fmla="*/ 169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9 h 171"/>
                <a:gd name="T10" fmla="*/ 3 w 5"/>
                <a:gd name="T11" fmla="*/ 171 h 171"/>
                <a:gd name="T12" fmla="*/ 3 w 5"/>
                <a:gd name="T13" fmla="*/ 171 h 171"/>
                <a:gd name="T14" fmla="*/ 5 w 5"/>
                <a:gd name="T15" fmla="*/ 171 h 171"/>
                <a:gd name="T16" fmla="*/ 5 w 5"/>
                <a:gd name="T17" fmla="*/ 169 h 171"/>
                <a:gd name="T18" fmla="*/ 3 w 5"/>
                <a:gd name="T19" fmla="*/ 171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71"/>
                <a:gd name="T32" fmla="*/ 5 w 5"/>
                <a:gd name="T33" fmla="*/ 171 h 1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1" name="Rectangle 22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2" name="Freeform 23"/>
            <p:cNvSpPr>
              <a:spLocks/>
            </p:cNvSpPr>
            <p:nvPr/>
          </p:nvSpPr>
          <p:spPr bwMode="auto">
            <a:xfrm>
              <a:off x="149" y="195"/>
              <a:ext cx="505" cy="9"/>
            </a:xfrm>
            <a:custGeom>
              <a:avLst/>
              <a:gdLst>
                <a:gd name="T0" fmla="*/ 505 w 505"/>
                <a:gd name="T1" fmla="*/ 7 h 9"/>
                <a:gd name="T2" fmla="*/ 505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5 w 505"/>
                <a:gd name="T9" fmla="*/ 7 h 9"/>
                <a:gd name="T10" fmla="*/ 505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5"/>
                <a:gd name="T19" fmla="*/ 0 h 9"/>
                <a:gd name="T20" fmla="*/ 505 w 50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3" name="Freeform 24"/>
            <p:cNvSpPr>
              <a:spLocks/>
            </p:cNvSpPr>
            <p:nvPr/>
          </p:nvSpPr>
          <p:spPr bwMode="auto">
            <a:xfrm>
              <a:off x="651" y="195"/>
              <a:ext cx="6" cy="37"/>
            </a:xfrm>
            <a:custGeom>
              <a:avLst/>
              <a:gdLst>
                <a:gd name="T0" fmla="*/ 6 w 6"/>
                <a:gd name="T1" fmla="*/ 37 h 37"/>
                <a:gd name="T2" fmla="*/ 6 w 6"/>
                <a:gd name="T3" fmla="*/ 37 h 37"/>
                <a:gd name="T4" fmla="*/ 6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6 h 37"/>
                <a:gd name="T14" fmla="*/ 0 w 6"/>
                <a:gd name="T15" fmla="*/ 36 h 37"/>
                <a:gd name="T16" fmla="*/ 6 w 6"/>
                <a:gd name="T17" fmla="*/ 3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7"/>
                <a:gd name="T29" fmla="*/ 6 w 6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4" name="Freeform 25"/>
            <p:cNvSpPr>
              <a:spLocks/>
            </p:cNvSpPr>
            <p:nvPr/>
          </p:nvSpPr>
          <p:spPr bwMode="auto">
            <a:xfrm>
              <a:off x="641" y="231"/>
              <a:ext cx="16" cy="131"/>
            </a:xfrm>
            <a:custGeom>
              <a:avLst/>
              <a:gdLst>
                <a:gd name="T0" fmla="*/ 5 w 16"/>
                <a:gd name="T1" fmla="*/ 131 h 131"/>
                <a:gd name="T2" fmla="*/ 5 w 16"/>
                <a:gd name="T3" fmla="*/ 131 h 131"/>
                <a:gd name="T4" fmla="*/ 11 w 16"/>
                <a:gd name="T5" fmla="*/ 86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6 h 131"/>
                <a:gd name="T20" fmla="*/ 0 w 16"/>
                <a:gd name="T21" fmla="*/ 130 h 131"/>
                <a:gd name="T22" fmla="*/ 0 w 16"/>
                <a:gd name="T23" fmla="*/ 130 h 131"/>
                <a:gd name="T24" fmla="*/ 5 w 16"/>
                <a:gd name="T25" fmla="*/ 131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31"/>
                <a:gd name="T41" fmla="*/ 16 w 16"/>
                <a:gd name="T42" fmla="*/ 131 h 1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5" name="Freeform 26"/>
            <p:cNvSpPr>
              <a:spLocks/>
            </p:cNvSpPr>
            <p:nvPr/>
          </p:nvSpPr>
          <p:spPr bwMode="auto">
            <a:xfrm>
              <a:off x="536" y="361"/>
              <a:ext cx="110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2 w 110"/>
                <a:gd name="T13" fmla="*/ 223 h 344"/>
                <a:gd name="T14" fmla="*/ 74 w 110"/>
                <a:gd name="T15" fmla="*/ 182 h 344"/>
                <a:gd name="T16" fmla="*/ 85 w 110"/>
                <a:gd name="T17" fmla="*/ 139 h 344"/>
                <a:gd name="T18" fmla="*/ 95 w 110"/>
                <a:gd name="T19" fmla="*/ 93 h 344"/>
                <a:gd name="T20" fmla="*/ 103 w 110"/>
                <a:gd name="T21" fmla="*/ 48 h 344"/>
                <a:gd name="T22" fmla="*/ 110 w 110"/>
                <a:gd name="T23" fmla="*/ 1 h 344"/>
                <a:gd name="T24" fmla="*/ 105 w 110"/>
                <a:gd name="T25" fmla="*/ 0 h 344"/>
                <a:gd name="T26" fmla="*/ 97 w 110"/>
                <a:gd name="T27" fmla="*/ 47 h 344"/>
                <a:gd name="T28" fmla="*/ 88 w 110"/>
                <a:gd name="T29" fmla="*/ 93 h 344"/>
                <a:gd name="T30" fmla="*/ 80 w 110"/>
                <a:gd name="T31" fmla="*/ 137 h 344"/>
                <a:gd name="T32" fmla="*/ 69 w 110"/>
                <a:gd name="T33" fmla="*/ 180 h 344"/>
                <a:gd name="T34" fmla="*/ 56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0"/>
                <a:gd name="T76" fmla="*/ 0 h 344"/>
                <a:gd name="T77" fmla="*/ 110 w 11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6" name="Freeform 27"/>
            <p:cNvSpPr>
              <a:spLocks/>
            </p:cNvSpPr>
            <p:nvPr/>
          </p:nvSpPr>
          <p:spPr bwMode="auto">
            <a:xfrm>
              <a:off x="410" y="702"/>
              <a:ext cx="131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67 w 131"/>
                <a:gd name="T13" fmla="*/ 90 h 155"/>
                <a:gd name="T14" fmla="*/ 88 w 131"/>
                <a:gd name="T15" fmla="*/ 65 h 155"/>
                <a:gd name="T16" fmla="*/ 111 w 131"/>
                <a:gd name="T17" fmla="*/ 34 h 155"/>
                <a:gd name="T18" fmla="*/ 131 w 131"/>
                <a:gd name="T19" fmla="*/ 3 h 155"/>
                <a:gd name="T20" fmla="*/ 126 w 131"/>
                <a:gd name="T21" fmla="*/ 0 h 155"/>
                <a:gd name="T22" fmla="*/ 105 w 131"/>
                <a:gd name="T23" fmla="*/ 30 h 155"/>
                <a:gd name="T24" fmla="*/ 83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1"/>
                <a:gd name="T64" fmla="*/ 0 h 155"/>
                <a:gd name="T65" fmla="*/ 131 w 131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7" name="Freeform 28"/>
            <p:cNvSpPr>
              <a:spLocks/>
            </p:cNvSpPr>
            <p:nvPr/>
          </p:nvSpPr>
          <p:spPr bwMode="auto">
            <a:xfrm>
              <a:off x="369" y="817"/>
              <a:ext cx="46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4 w 46"/>
                <a:gd name="T9" fmla="*/ 34 h 40"/>
                <a:gd name="T10" fmla="*/ 41 w 46"/>
                <a:gd name="T11" fmla="*/ 40 h 40"/>
                <a:gd name="T12" fmla="*/ 46 w 46"/>
                <a:gd name="T13" fmla="*/ 34 h 40"/>
                <a:gd name="T14" fmla="*/ 37 w 46"/>
                <a:gd name="T15" fmla="*/ 29 h 40"/>
                <a:gd name="T16" fmla="*/ 26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0"/>
                <a:gd name="T41" fmla="*/ 46 w 46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8" name="Freeform 29"/>
            <p:cNvSpPr>
              <a:spLocks/>
            </p:cNvSpPr>
            <p:nvPr/>
          </p:nvSpPr>
          <p:spPr bwMode="auto">
            <a:xfrm>
              <a:off x="290" y="713"/>
              <a:ext cx="82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52 w 82"/>
                <a:gd name="T7" fmla="*/ 77 h 108"/>
                <a:gd name="T8" fmla="*/ 67 w 82"/>
                <a:gd name="T9" fmla="*/ 97 h 108"/>
                <a:gd name="T10" fmla="*/ 79 w 82"/>
                <a:gd name="T11" fmla="*/ 108 h 108"/>
                <a:gd name="T12" fmla="*/ 82 w 82"/>
                <a:gd name="T13" fmla="*/ 104 h 108"/>
                <a:gd name="T14" fmla="*/ 72 w 82"/>
                <a:gd name="T15" fmla="*/ 92 h 108"/>
                <a:gd name="T16" fmla="*/ 56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2"/>
                <a:gd name="T40" fmla="*/ 0 h 108"/>
                <a:gd name="T41" fmla="*/ 82 w 82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9" name="Freeform 30"/>
            <p:cNvSpPr>
              <a:spLocks/>
            </p:cNvSpPr>
            <p:nvPr/>
          </p:nvSpPr>
          <p:spPr bwMode="auto">
            <a:xfrm>
              <a:off x="203" y="528"/>
              <a:ext cx="92" cy="186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1 h 186"/>
                <a:gd name="T14" fmla="*/ 57 w 92"/>
                <a:gd name="T15" fmla="*/ 136 h 186"/>
                <a:gd name="T16" fmla="*/ 71 w 92"/>
                <a:gd name="T17" fmla="*/ 161 h 186"/>
                <a:gd name="T18" fmla="*/ 87 w 92"/>
                <a:gd name="T19" fmla="*/ 186 h 186"/>
                <a:gd name="T20" fmla="*/ 92 w 92"/>
                <a:gd name="T21" fmla="*/ 185 h 186"/>
                <a:gd name="T22" fmla="*/ 77 w 92"/>
                <a:gd name="T23" fmla="*/ 157 h 186"/>
                <a:gd name="T24" fmla="*/ 62 w 92"/>
                <a:gd name="T25" fmla="*/ 132 h 186"/>
                <a:gd name="T26" fmla="*/ 51 w 92"/>
                <a:gd name="T27" fmla="*/ 107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86"/>
                <a:gd name="T65" fmla="*/ 92 w 92"/>
                <a:gd name="T66" fmla="*/ 186 h 1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0" name="Freeform 31"/>
            <p:cNvSpPr>
              <a:spLocks/>
            </p:cNvSpPr>
            <p:nvPr/>
          </p:nvSpPr>
          <p:spPr bwMode="auto">
            <a:xfrm>
              <a:off x="160" y="357"/>
              <a:ext cx="50" cy="173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4 h 173"/>
                <a:gd name="T8" fmla="*/ 33 w 50"/>
                <a:gd name="T9" fmla="*/ 137 h 173"/>
                <a:gd name="T10" fmla="*/ 43 w 50"/>
                <a:gd name="T11" fmla="*/ 173 h 173"/>
                <a:gd name="T12" fmla="*/ 50 w 50"/>
                <a:gd name="T13" fmla="*/ 171 h 173"/>
                <a:gd name="T14" fmla="*/ 38 w 50"/>
                <a:gd name="T15" fmla="*/ 135 h 173"/>
                <a:gd name="T16" fmla="*/ 27 w 50"/>
                <a:gd name="T17" fmla="*/ 92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73"/>
                <a:gd name="T41" fmla="*/ 50 w 50"/>
                <a:gd name="T42" fmla="*/ 173 h 1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1" name="Freeform 32"/>
            <p:cNvSpPr>
              <a:spLocks/>
            </p:cNvSpPr>
            <p:nvPr/>
          </p:nvSpPr>
          <p:spPr bwMode="auto">
            <a:xfrm>
              <a:off x="147" y="196"/>
              <a:ext cx="20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3 w 20"/>
                <a:gd name="T11" fmla="*/ 161 h 161"/>
                <a:gd name="T12" fmla="*/ 20 w 20"/>
                <a:gd name="T13" fmla="*/ 161 h 161"/>
                <a:gd name="T14" fmla="*/ 13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161"/>
                <a:gd name="T50" fmla="*/ 20 w 20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2" name="Rectangle 33"/>
            <p:cNvSpPr>
              <a:spLocks noChangeArrowheads="1"/>
            </p:cNvSpPr>
            <p:nvPr/>
          </p:nvSpPr>
          <p:spPr bwMode="auto">
            <a:xfrm>
              <a:off x="370" y="438"/>
              <a:ext cx="74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3" name="Freeform 34"/>
            <p:cNvSpPr>
              <a:spLocks/>
            </p:cNvSpPr>
            <p:nvPr/>
          </p:nvSpPr>
          <p:spPr bwMode="auto">
            <a:xfrm>
              <a:off x="228" y="249"/>
              <a:ext cx="352" cy="456"/>
            </a:xfrm>
            <a:custGeom>
              <a:avLst/>
              <a:gdLst>
                <a:gd name="T0" fmla="*/ 241 w 352"/>
                <a:gd name="T1" fmla="*/ 1 h 456"/>
                <a:gd name="T2" fmla="*/ 229 w 352"/>
                <a:gd name="T3" fmla="*/ 14 h 456"/>
                <a:gd name="T4" fmla="*/ 216 w 352"/>
                <a:gd name="T5" fmla="*/ 41 h 456"/>
                <a:gd name="T6" fmla="*/ 205 w 352"/>
                <a:gd name="T7" fmla="*/ 90 h 456"/>
                <a:gd name="T8" fmla="*/ 198 w 352"/>
                <a:gd name="T9" fmla="*/ 149 h 456"/>
                <a:gd name="T10" fmla="*/ 195 w 352"/>
                <a:gd name="T11" fmla="*/ 193 h 456"/>
                <a:gd name="T12" fmla="*/ 198 w 352"/>
                <a:gd name="T13" fmla="*/ 211 h 456"/>
                <a:gd name="T14" fmla="*/ 205 w 352"/>
                <a:gd name="T15" fmla="*/ 211 h 456"/>
                <a:gd name="T16" fmla="*/ 221 w 352"/>
                <a:gd name="T17" fmla="*/ 211 h 456"/>
                <a:gd name="T18" fmla="*/ 249 w 352"/>
                <a:gd name="T19" fmla="*/ 211 h 456"/>
                <a:gd name="T20" fmla="*/ 287 w 352"/>
                <a:gd name="T21" fmla="*/ 205 h 456"/>
                <a:gd name="T22" fmla="*/ 319 w 352"/>
                <a:gd name="T23" fmla="*/ 196 h 456"/>
                <a:gd name="T24" fmla="*/ 336 w 352"/>
                <a:gd name="T25" fmla="*/ 186 h 456"/>
                <a:gd name="T26" fmla="*/ 352 w 352"/>
                <a:gd name="T27" fmla="*/ 166 h 456"/>
                <a:gd name="T28" fmla="*/ 341 w 352"/>
                <a:gd name="T29" fmla="*/ 281 h 456"/>
                <a:gd name="T30" fmla="*/ 319 w 352"/>
                <a:gd name="T31" fmla="*/ 270 h 456"/>
                <a:gd name="T32" fmla="*/ 291 w 352"/>
                <a:gd name="T33" fmla="*/ 261 h 456"/>
                <a:gd name="T34" fmla="*/ 262 w 352"/>
                <a:gd name="T35" fmla="*/ 256 h 456"/>
                <a:gd name="T36" fmla="*/ 237 w 352"/>
                <a:gd name="T37" fmla="*/ 252 h 456"/>
                <a:gd name="T38" fmla="*/ 210 w 352"/>
                <a:gd name="T39" fmla="*/ 251 h 456"/>
                <a:gd name="T40" fmla="*/ 205 w 352"/>
                <a:gd name="T41" fmla="*/ 251 h 456"/>
                <a:gd name="T42" fmla="*/ 195 w 352"/>
                <a:gd name="T43" fmla="*/ 252 h 456"/>
                <a:gd name="T44" fmla="*/ 195 w 352"/>
                <a:gd name="T45" fmla="*/ 270 h 456"/>
                <a:gd name="T46" fmla="*/ 195 w 352"/>
                <a:gd name="T47" fmla="*/ 290 h 456"/>
                <a:gd name="T48" fmla="*/ 200 w 352"/>
                <a:gd name="T49" fmla="*/ 352 h 456"/>
                <a:gd name="T50" fmla="*/ 210 w 352"/>
                <a:gd name="T51" fmla="*/ 409 h 456"/>
                <a:gd name="T52" fmla="*/ 218 w 352"/>
                <a:gd name="T53" fmla="*/ 433 h 456"/>
                <a:gd name="T54" fmla="*/ 234 w 352"/>
                <a:gd name="T55" fmla="*/ 454 h 456"/>
                <a:gd name="T56" fmla="*/ 116 w 352"/>
                <a:gd name="T57" fmla="*/ 454 h 456"/>
                <a:gd name="T58" fmla="*/ 124 w 352"/>
                <a:gd name="T59" fmla="*/ 440 h 456"/>
                <a:gd name="T60" fmla="*/ 139 w 352"/>
                <a:gd name="T61" fmla="*/ 408 h 456"/>
                <a:gd name="T62" fmla="*/ 144 w 352"/>
                <a:gd name="T63" fmla="*/ 393 h 456"/>
                <a:gd name="T64" fmla="*/ 149 w 352"/>
                <a:gd name="T65" fmla="*/ 379 h 456"/>
                <a:gd name="T66" fmla="*/ 152 w 352"/>
                <a:gd name="T67" fmla="*/ 353 h 456"/>
                <a:gd name="T68" fmla="*/ 159 w 352"/>
                <a:gd name="T69" fmla="*/ 312 h 456"/>
                <a:gd name="T70" fmla="*/ 160 w 352"/>
                <a:gd name="T71" fmla="*/ 270 h 456"/>
                <a:gd name="T72" fmla="*/ 159 w 352"/>
                <a:gd name="T73" fmla="*/ 254 h 456"/>
                <a:gd name="T74" fmla="*/ 154 w 352"/>
                <a:gd name="T75" fmla="*/ 252 h 456"/>
                <a:gd name="T76" fmla="*/ 149 w 352"/>
                <a:gd name="T77" fmla="*/ 252 h 456"/>
                <a:gd name="T78" fmla="*/ 134 w 352"/>
                <a:gd name="T79" fmla="*/ 251 h 456"/>
                <a:gd name="T80" fmla="*/ 105 w 352"/>
                <a:gd name="T81" fmla="*/ 252 h 456"/>
                <a:gd name="T82" fmla="*/ 75 w 352"/>
                <a:gd name="T83" fmla="*/ 256 h 456"/>
                <a:gd name="T84" fmla="*/ 44 w 352"/>
                <a:gd name="T85" fmla="*/ 265 h 456"/>
                <a:gd name="T86" fmla="*/ 19 w 352"/>
                <a:gd name="T87" fmla="*/ 276 h 456"/>
                <a:gd name="T88" fmla="*/ 1 w 352"/>
                <a:gd name="T89" fmla="*/ 285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2"/>
                <a:gd name="T190" fmla="*/ 0 h 456"/>
                <a:gd name="T191" fmla="*/ 352 w 352"/>
                <a:gd name="T192" fmla="*/ 456 h 4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4" name="Freeform 35"/>
            <p:cNvSpPr>
              <a:spLocks/>
            </p:cNvSpPr>
            <p:nvPr/>
          </p:nvSpPr>
          <p:spPr bwMode="auto">
            <a:xfrm>
              <a:off x="342" y="247"/>
              <a:ext cx="128" cy="5"/>
            </a:xfrm>
            <a:custGeom>
              <a:avLst/>
              <a:gdLst>
                <a:gd name="T0" fmla="*/ 128 w 128"/>
                <a:gd name="T1" fmla="*/ 5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5 h 5"/>
                <a:gd name="T8" fmla="*/ 127 w 128"/>
                <a:gd name="T9" fmla="*/ 5 h 5"/>
                <a:gd name="T10" fmla="*/ 128 w 128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5"/>
                <a:gd name="T20" fmla="*/ 128 w 128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5" name="Freeform 36"/>
            <p:cNvSpPr>
              <a:spLocks/>
            </p:cNvSpPr>
            <p:nvPr/>
          </p:nvSpPr>
          <p:spPr bwMode="auto">
            <a:xfrm>
              <a:off x="456" y="247"/>
              <a:ext cx="14" cy="20"/>
            </a:xfrm>
            <a:custGeom>
              <a:avLst/>
              <a:gdLst>
                <a:gd name="T0" fmla="*/ 3 w 14"/>
                <a:gd name="T1" fmla="*/ 20 h 20"/>
                <a:gd name="T2" fmla="*/ 3 w 14"/>
                <a:gd name="T3" fmla="*/ 2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4 h 20"/>
                <a:gd name="T14" fmla="*/ 0 w 14"/>
                <a:gd name="T15" fmla="*/ 14 h 20"/>
                <a:gd name="T16" fmla="*/ 3 w 14"/>
                <a:gd name="T17" fmla="*/ 2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0"/>
                <a:gd name="T29" fmla="*/ 14 w 1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6" name="Freeform 37"/>
            <p:cNvSpPr>
              <a:spLocks/>
            </p:cNvSpPr>
            <p:nvPr/>
          </p:nvSpPr>
          <p:spPr bwMode="auto">
            <a:xfrm>
              <a:off x="439" y="261"/>
              <a:ext cx="20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0 w 20"/>
                <a:gd name="T7" fmla="*/ 20 h 45"/>
                <a:gd name="T8" fmla="*/ 15 w 20"/>
                <a:gd name="T9" fmla="*/ 13 h 45"/>
                <a:gd name="T10" fmla="*/ 20 w 20"/>
                <a:gd name="T11" fmla="*/ 6 h 45"/>
                <a:gd name="T12" fmla="*/ 17 w 20"/>
                <a:gd name="T13" fmla="*/ 0 h 45"/>
                <a:gd name="T14" fmla="*/ 10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45"/>
                <a:gd name="T41" fmla="*/ 20 w 20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7" name="Freeform 38"/>
            <p:cNvSpPr>
              <a:spLocks/>
            </p:cNvSpPr>
            <p:nvPr/>
          </p:nvSpPr>
          <p:spPr bwMode="auto">
            <a:xfrm>
              <a:off x="426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74"/>
                <a:gd name="T41" fmla="*/ 16 w 16"/>
                <a:gd name="T42" fmla="*/ 74 h 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8" name="Freeform 39"/>
            <p:cNvSpPr>
              <a:spLocks/>
            </p:cNvSpPr>
            <p:nvPr/>
          </p:nvSpPr>
          <p:spPr bwMode="auto">
            <a:xfrm>
              <a:off x="419" y="377"/>
              <a:ext cx="12" cy="65"/>
            </a:xfrm>
            <a:custGeom>
              <a:avLst/>
              <a:gdLst>
                <a:gd name="T0" fmla="*/ 5 w 12"/>
                <a:gd name="T1" fmla="*/ 65 h 65"/>
                <a:gd name="T2" fmla="*/ 5 w 12"/>
                <a:gd name="T3" fmla="*/ 65 h 65"/>
                <a:gd name="T4" fmla="*/ 5 w 12"/>
                <a:gd name="T5" fmla="*/ 52 h 65"/>
                <a:gd name="T6" fmla="*/ 7 w 12"/>
                <a:gd name="T7" fmla="*/ 38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38 h 65"/>
                <a:gd name="T18" fmla="*/ 2 w 12"/>
                <a:gd name="T19" fmla="*/ 50 h 65"/>
                <a:gd name="T20" fmla="*/ 0 w 12"/>
                <a:gd name="T21" fmla="*/ 65 h 65"/>
                <a:gd name="T22" fmla="*/ 0 w 12"/>
                <a:gd name="T23" fmla="*/ 65 h 65"/>
                <a:gd name="T24" fmla="*/ 5 w 12"/>
                <a:gd name="T25" fmla="*/ 65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65"/>
                <a:gd name="T41" fmla="*/ 12 w 12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9" name="Freeform 40"/>
            <p:cNvSpPr>
              <a:spLocks/>
            </p:cNvSpPr>
            <p:nvPr/>
          </p:nvSpPr>
          <p:spPr bwMode="auto">
            <a:xfrm>
              <a:off x="419" y="442"/>
              <a:ext cx="7" cy="20"/>
            </a:xfrm>
            <a:custGeom>
              <a:avLst/>
              <a:gdLst>
                <a:gd name="T0" fmla="*/ 7 w 7"/>
                <a:gd name="T1" fmla="*/ 14 h 20"/>
                <a:gd name="T2" fmla="*/ 7 w 7"/>
                <a:gd name="T3" fmla="*/ 14 h 20"/>
                <a:gd name="T4" fmla="*/ 7 w 7"/>
                <a:gd name="T5" fmla="*/ 12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4 h 20"/>
                <a:gd name="T12" fmla="*/ 5 w 7"/>
                <a:gd name="T13" fmla="*/ 20 h 20"/>
                <a:gd name="T14" fmla="*/ 5 w 7"/>
                <a:gd name="T15" fmla="*/ 20 h 20"/>
                <a:gd name="T16" fmla="*/ 7 w 7"/>
                <a:gd name="T17" fmla="*/ 1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0"/>
                <a:gd name="T29" fmla="*/ 7 w 7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0" name="Freeform 41"/>
            <p:cNvSpPr>
              <a:spLocks/>
            </p:cNvSpPr>
            <p:nvPr/>
          </p:nvSpPr>
          <p:spPr bwMode="auto">
            <a:xfrm>
              <a:off x="424" y="456"/>
              <a:ext cx="35" cy="7"/>
            </a:xfrm>
            <a:custGeom>
              <a:avLst/>
              <a:gdLst>
                <a:gd name="T0" fmla="*/ 35 w 35"/>
                <a:gd name="T1" fmla="*/ 0 h 7"/>
                <a:gd name="T2" fmla="*/ 35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6 h 7"/>
                <a:gd name="T10" fmla="*/ 9 w 35"/>
                <a:gd name="T11" fmla="*/ 7 h 7"/>
                <a:gd name="T12" fmla="*/ 35 w 35"/>
                <a:gd name="T13" fmla="*/ 7 h 7"/>
                <a:gd name="T14" fmla="*/ 35 w 35"/>
                <a:gd name="T15" fmla="*/ 7 h 7"/>
                <a:gd name="T16" fmla="*/ 35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7"/>
                <a:gd name="T29" fmla="*/ 35 w 3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1" name="Freeform 42"/>
            <p:cNvSpPr>
              <a:spLocks/>
            </p:cNvSpPr>
            <p:nvPr/>
          </p:nvSpPr>
          <p:spPr bwMode="auto">
            <a:xfrm>
              <a:off x="459" y="453"/>
              <a:ext cx="56" cy="10"/>
            </a:xfrm>
            <a:custGeom>
              <a:avLst/>
              <a:gdLst>
                <a:gd name="T0" fmla="*/ 56 w 56"/>
                <a:gd name="T1" fmla="*/ 0 h 10"/>
                <a:gd name="T2" fmla="*/ 56 w 56"/>
                <a:gd name="T3" fmla="*/ 0 h 10"/>
                <a:gd name="T4" fmla="*/ 42 w 56"/>
                <a:gd name="T5" fmla="*/ 1 h 10"/>
                <a:gd name="T6" fmla="*/ 31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10 h 10"/>
                <a:gd name="T14" fmla="*/ 18 w 56"/>
                <a:gd name="T15" fmla="*/ 10 h 10"/>
                <a:gd name="T16" fmla="*/ 31 w 56"/>
                <a:gd name="T17" fmla="*/ 9 h 10"/>
                <a:gd name="T18" fmla="*/ 44 w 56"/>
                <a:gd name="T19" fmla="*/ 7 h 10"/>
                <a:gd name="T20" fmla="*/ 56 w 56"/>
                <a:gd name="T21" fmla="*/ 5 h 10"/>
                <a:gd name="T22" fmla="*/ 56 w 56"/>
                <a:gd name="T23" fmla="*/ 5 h 10"/>
                <a:gd name="T24" fmla="*/ 56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0"/>
                <a:gd name="T41" fmla="*/ 56 w 56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2" name="Freeform 43"/>
            <p:cNvSpPr>
              <a:spLocks/>
            </p:cNvSpPr>
            <p:nvPr/>
          </p:nvSpPr>
          <p:spPr bwMode="auto">
            <a:xfrm>
              <a:off x="515" y="440"/>
              <a:ext cx="41" cy="18"/>
            </a:xfrm>
            <a:custGeom>
              <a:avLst/>
              <a:gdLst>
                <a:gd name="T0" fmla="*/ 39 w 41"/>
                <a:gd name="T1" fmla="*/ 0 h 18"/>
                <a:gd name="T2" fmla="*/ 39 w 41"/>
                <a:gd name="T3" fmla="*/ 0 h 18"/>
                <a:gd name="T4" fmla="*/ 31 w 41"/>
                <a:gd name="T5" fmla="*/ 4 h 18"/>
                <a:gd name="T6" fmla="*/ 23 w 41"/>
                <a:gd name="T7" fmla="*/ 5 h 18"/>
                <a:gd name="T8" fmla="*/ 13 w 41"/>
                <a:gd name="T9" fmla="*/ 9 h 18"/>
                <a:gd name="T10" fmla="*/ 0 w 41"/>
                <a:gd name="T11" fmla="*/ 13 h 18"/>
                <a:gd name="T12" fmla="*/ 0 w 41"/>
                <a:gd name="T13" fmla="*/ 18 h 18"/>
                <a:gd name="T14" fmla="*/ 14 w 41"/>
                <a:gd name="T15" fmla="*/ 14 h 18"/>
                <a:gd name="T16" fmla="*/ 23 w 41"/>
                <a:gd name="T17" fmla="*/ 13 h 18"/>
                <a:gd name="T18" fmla="*/ 32 w 41"/>
                <a:gd name="T19" fmla="*/ 9 h 18"/>
                <a:gd name="T20" fmla="*/ 41 w 41"/>
                <a:gd name="T21" fmla="*/ 5 h 18"/>
                <a:gd name="T22" fmla="*/ 41 w 41"/>
                <a:gd name="T23" fmla="*/ 5 h 18"/>
                <a:gd name="T24" fmla="*/ 39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18"/>
                <a:gd name="T41" fmla="*/ 41 w 41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3" name="Freeform 44"/>
            <p:cNvSpPr>
              <a:spLocks/>
            </p:cNvSpPr>
            <p:nvPr/>
          </p:nvSpPr>
          <p:spPr bwMode="auto">
            <a:xfrm>
              <a:off x="554" y="415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30"/>
                <a:gd name="T29" fmla="*/ 28 w 2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4" name="Freeform 45"/>
            <p:cNvSpPr>
              <a:spLocks/>
            </p:cNvSpPr>
            <p:nvPr/>
          </p:nvSpPr>
          <p:spPr bwMode="auto">
            <a:xfrm>
              <a:off x="577" y="415"/>
              <a:ext cx="5" cy="124"/>
            </a:xfrm>
            <a:custGeom>
              <a:avLst/>
              <a:gdLst>
                <a:gd name="T0" fmla="*/ 2 w 5"/>
                <a:gd name="T1" fmla="*/ 122 h 124"/>
                <a:gd name="T2" fmla="*/ 5 w 5"/>
                <a:gd name="T3" fmla="*/ 119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19 h 124"/>
                <a:gd name="T10" fmla="*/ 2 w 5"/>
                <a:gd name="T11" fmla="*/ 122 h 124"/>
                <a:gd name="T12" fmla="*/ 2 w 5"/>
                <a:gd name="T13" fmla="*/ 122 h 124"/>
                <a:gd name="T14" fmla="*/ 5 w 5"/>
                <a:gd name="T15" fmla="*/ 124 h 124"/>
                <a:gd name="T16" fmla="*/ 5 w 5"/>
                <a:gd name="T17" fmla="*/ 119 h 124"/>
                <a:gd name="T18" fmla="*/ 2 w 5"/>
                <a:gd name="T19" fmla="*/ 12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24"/>
                <a:gd name="T32" fmla="*/ 5 w 5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5" name="Freeform 46"/>
            <p:cNvSpPr>
              <a:spLocks/>
            </p:cNvSpPr>
            <p:nvPr/>
          </p:nvSpPr>
          <p:spPr bwMode="auto">
            <a:xfrm>
              <a:off x="567" y="527"/>
              <a:ext cx="13" cy="10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2 w 13"/>
                <a:gd name="T5" fmla="*/ 10 h 10"/>
                <a:gd name="T6" fmla="*/ 13 w 13"/>
                <a:gd name="T7" fmla="*/ 7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0"/>
                <a:gd name="T20" fmla="*/ 13 w 13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6" name="Freeform 47"/>
            <p:cNvSpPr>
              <a:spLocks/>
            </p:cNvSpPr>
            <p:nvPr/>
          </p:nvSpPr>
          <p:spPr bwMode="auto">
            <a:xfrm>
              <a:off x="549" y="518"/>
              <a:ext cx="21" cy="14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4 h 14"/>
                <a:gd name="T6" fmla="*/ 21 w 21"/>
                <a:gd name="T7" fmla="*/ 9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4"/>
                <a:gd name="T20" fmla="*/ 21 w 21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7" name="Freeform 48"/>
            <p:cNvSpPr>
              <a:spLocks/>
            </p:cNvSpPr>
            <p:nvPr/>
          </p:nvSpPr>
          <p:spPr bwMode="auto">
            <a:xfrm>
              <a:off x="519" y="507"/>
              <a:ext cx="32" cy="16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0 w 32"/>
                <a:gd name="T5" fmla="*/ 12 h 16"/>
                <a:gd name="T6" fmla="*/ 30 w 32"/>
                <a:gd name="T7" fmla="*/ 16 h 16"/>
                <a:gd name="T8" fmla="*/ 32 w 32"/>
                <a:gd name="T9" fmla="*/ 11 h 16"/>
                <a:gd name="T10" fmla="*/ 22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16"/>
                <a:gd name="T29" fmla="*/ 32 w 32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8" name="Freeform 49"/>
            <p:cNvSpPr>
              <a:spLocks/>
            </p:cNvSpPr>
            <p:nvPr/>
          </p:nvSpPr>
          <p:spPr bwMode="auto">
            <a:xfrm>
              <a:off x="465" y="498"/>
              <a:ext cx="56" cy="16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9 h 16"/>
                <a:gd name="T8" fmla="*/ 41 w 56"/>
                <a:gd name="T9" fmla="*/ 12 h 16"/>
                <a:gd name="T10" fmla="*/ 54 w 56"/>
                <a:gd name="T11" fmla="*/ 16 h 16"/>
                <a:gd name="T12" fmla="*/ 56 w 56"/>
                <a:gd name="T13" fmla="*/ 9 h 16"/>
                <a:gd name="T14" fmla="*/ 41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6"/>
                <a:gd name="T41" fmla="*/ 56 w 5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9" name="Freeform 50"/>
            <p:cNvSpPr>
              <a:spLocks/>
            </p:cNvSpPr>
            <p:nvPr/>
          </p:nvSpPr>
          <p:spPr bwMode="auto">
            <a:xfrm>
              <a:off x="433" y="496"/>
              <a:ext cx="32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32 w 32"/>
                <a:gd name="T7" fmla="*/ 9 h 9"/>
                <a:gd name="T8" fmla="*/ 32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9"/>
                <a:gd name="T29" fmla="*/ 32 w 32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0" name="Freeform 51"/>
            <p:cNvSpPr>
              <a:spLocks/>
            </p:cNvSpPr>
            <p:nvPr/>
          </p:nvSpPr>
          <p:spPr bwMode="auto">
            <a:xfrm>
              <a:off x="419" y="496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3"/>
                <a:gd name="T53" fmla="*/ 19 w 19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1" name="Freeform 52"/>
            <p:cNvSpPr>
              <a:spLocks/>
            </p:cNvSpPr>
            <p:nvPr/>
          </p:nvSpPr>
          <p:spPr bwMode="auto">
            <a:xfrm>
              <a:off x="419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6"/>
                <a:gd name="T29" fmla="*/ 7 w 7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2" name="Freeform 53"/>
            <p:cNvSpPr>
              <a:spLocks/>
            </p:cNvSpPr>
            <p:nvPr/>
          </p:nvSpPr>
          <p:spPr bwMode="auto">
            <a:xfrm>
              <a:off x="421" y="545"/>
              <a:ext cx="18" cy="112"/>
            </a:xfrm>
            <a:custGeom>
              <a:avLst/>
              <a:gdLst>
                <a:gd name="T0" fmla="*/ 18 w 18"/>
                <a:gd name="T1" fmla="*/ 110 h 112"/>
                <a:gd name="T2" fmla="*/ 18 w 18"/>
                <a:gd name="T3" fmla="*/ 110 h 112"/>
                <a:gd name="T4" fmla="*/ 13 w 18"/>
                <a:gd name="T5" fmla="*/ 84 h 112"/>
                <a:gd name="T6" fmla="*/ 10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4 h 112"/>
                <a:gd name="T20" fmla="*/ 12 w 18"/>
                <a:gd name="T21" fmla="*/ 112 h 112"/>
                <a:gd name="T22" fmla="*/ 12 w 18"/>
                <a:gd name="T23" fmla="*/ 112 h 112"/>
                <a:gd name="T24" fmla="*/ 18 w 18"/>
                <a:gd name="T25" fmla="*/ 11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12"/>
                <a:gd name="T41" fmla="*/ 18 w 18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3" name="Freeform 54"/>
            <p:cNvSpPr>
              <a:spLocks/>
            </p:cNvSpPr>
            <p:nvPr/>
          </p:nvSpPr>
          <p:spPr bwMode="auto">
            <a:xfrm>
              <a:off x="433" y="655"/>
              <a:ext cx="16" cy="32"/>
            </a:xfrm>
            <a:custGeom>
              <a:avLst/>
              <a:gdLst>
                <a:gd name="T0" fmla="*/ 16 w 16"/>
                <a:gd name="T1" fmla="*/ 29 h 32"/>
                <a:gd name="T2" fmla="*/ 16 w 16"/>
                <a:gd name="T3" fmla="*/ 29 h 32"/>
                <a:gd name="T4" fmla="*/ 11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8 w 16"/>
                <a:gd name="T11" fmla="*/ 18 h 32"/>
                <a:gd name="T12" fmla="*/ 13 w 16"/>
                <a:gd name="T13" fmla="*/ 32 h 32"/>
                <a:gd name="T14" fmla="*/ 13 w 16"/>
                <a:gd name="T15" fmla="*/ 32 h 32"/>
                <a:gd name="T16" fmla="*/ 16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2"/>
                <a:gd name="T29" fmla="*/ 16 w 16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4" name="Freeform 55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23"/>
                <a:gd name="T32" fmla="*/ 23 w 23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5" name="Freeform 56"/>
            <p:cNvSpPr>
              <a:spLocks/>
            </p:cNvSpPr>
            <p:nvPr/>
          </p:nvSpPr>
          <p:spPr bwMode="auto">
            <a:xfrm>
              <a:off x="339" y="702"/>
              <a:ext cx="123" cy="7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7 h 7"/>
                <a:gd name="T4" fmla="*/ 123 w 123"/>
                <a:gd name="T5" fmla="*/ 5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3"/>
                <a:gd name="T19" fmla="*/ 0 h 7"/>
                <a:gd name="T20" fmla="*/ 123 w 123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6" name="Freeform 57"/>
            <p:cNvSpPr>
              <a:spLocks/>
            </p:cNvSpPr>
            <p:nvPr/>
          </p:nvSpPr>
          <p:spPr bwMode="auto">
            <a:xfrm>
              <a:off x="339" y="693"/>
              <a:ext cx="13" cy="16"/>
            </a:xfrm>
            <a:custGeom>
              <a:avLst/>
              <a:gdLst>
                <a:gd name="T0" fmla="*/ 8 w 13"/>
                <a:gd name="T1" fmla="*/ 0 h 16"/>
                <a:gd name="T2" fmla="*/ 8 w 13"/>
                <a:gd name="T3" fmla="*/ 0 h 16"/>
                <a:gd name="T4" fmla="*/ 2 w 13"/>
                <a:gd name="T5" fmla="*/ 9 h 16"/>
                <a:gd name="T6" fmla="*/ 0 w 13"/>
                <a:gd name="T7" fmla="*/ 10 h 16"/>
                <a:gd name="T8" fmla="*/ 2 w 13"/>
                <a:gd name="T9" fmla="*/ 16 h 16"/>
                <a:gd name="T10" fmla="*/ 5 w 13"/>
                <a:gd name="T11" fmla="*/ 12 h 16"/>
                <a:gd name="T12" fmla="*/ 13 w 13"/>
                <a:gd name="T13" fmla="*/ 5 h 16"/>
                <a:gd name="T14" fmla="*/ 13 w 13"/>
                <a:gd name="T15" fmla="*/ 5 h 16"/>
                <a:gd name="T16" fmla="*/ 8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7" name="Freeform 58"/>
            <p:cNvSpPr>
              <a:spLocks/>
            </p:cNvSpPr>
            <p:nvPr/>
          </p:nvSpPr>
          <p:spPr bwMode="auto">
            <a:xfrm>
              <a:off x="347" y="657"/>
              <a:ext cx="23" cy="41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3 h 41"/>
                <a:gd name="T6" fmla="*/ 0 w 23"/>
                <a:gd name="T7" fmla="*/ 36 h 41"/>
                <a:gd name="T8" fmla="*/ 5 w 23"/>
                <a:gd name="T9" fmla="*/ 41 h 41"/>
                <a:gd name="T10" fmla="*/ 13 w 23"/>
                <a:gd name="T11" fmla="*/ 25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1"/>
                <a:gd name="T29" fmla="*/ 23 w 23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8" name="Freeform 59"/>
            <p:cNvSpPr>
              <a:spLocks/>
            </p:cNvSpPr>
            <p:nvPr/>
          </p:nvSpPr>
          <p:spPr bwMode="auto">
            <a:xfrm>
              <a:off x="364" y="619"/>
              <a:ext cx="16" cy="39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1 h 39"/>
                <a:gd name="T8" fmla="*/ 5 w 16"/>
                <a:gd name="T9" fmla="*/ 27 h 39"/>
                <a:gd name="T10" fmla="*/ 0 w 16"/>
                <a:gd name="T11" fmla="*/ 38 h 39"/>
                <a:gd name="T12" fmla="*/ 6 w 16"/>
                <a:gd name="T13" fmla="*/ 39 h 39"/>
                <a:gd name="T14" fmla="*/ 10 w 16"/>
                <a:gd name="T15" fmla="*/ 29 h 39"/>
                <a:gd name="T16" fmla="*/ 11 w 16"/>
                <a:gd name="T17" fmla="*/ 23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39"/>
                <a:gd name="T41" fmla="*/ 16 w 16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9" name="Freeform 60"/>
            <p:cNvSpPr>
              <a:spLocks/>
            </p:cNvSpPr>
            <p:nvPr/>
          </p:nvSpPr>
          <p:spPr bwMode="auto">
            <a:xfrm>
              <a:off x="375" y="561"/>
              <a:ext cx="13" cy="58"/>
            </a:xfrm>
            <a:custGeom>
              <a:avLst/>
              <a:gdLst>
                <a:gd name="T0" fmla="*/ 8 w 13"/>
                <a:gd name="T1" fmla="*/ 0 h 58"/>
                <a:gd name="T2" fmla="*/ 8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40 h 58"/>
                <a:gd name="T10" fmla="*/ 0 w 13"/>
                <a:gd name="T11" fmla="*/ 58 h 58"/>
                <a:gd name="T12" fmla="*/ 5 w 13"/>
                <a:gd name="T13" fmla="*/ 58 h 58"/>
                <a:gd name="T14" fmla="*/ 8 w 13"/>
                <a:gd name="T15" fmla="*/ 41 h 58"/>
                <a:gd name="T16" fmla="*/ 10 w 13"/>
                <a:gd name="T17" fmla="*/ 27 h 58"/>
                <a:gd name="T18" fmla="*/ 12 w 13"/>
                <a:gd name="T19" fmla="*/ 14 h 58"/>
                <a:gd name="T20" fmla="*/ 13 w 13"/>
                <a:gd name="T21" fmla="*/ 0 h 58"/>
                <a:gd name="T22" fmla="*/ 13 w 13"/>
                <a:gd name="T23" fmla="*/ 0 h 58"/>
                <a:gd name="T24" fmla="*/ 8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58"/>
                <a:gd name="T41" fmla="*/ 13 w 13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0" name="Freeform 61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49"/>
                <a:gd name="T41" fmla="*/ 7 w 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1" name="Freeform 62"/>
            <p:cNvSpPr>
              <a:spLocks/>
            </p:cNvSpPr>
            <p:nvPr/>
          </p:nvSpPr>
          <p:spPr bwMode="auto">
            <a:xfrm>
              <a:off x="382" y="498"/>
              <a:ext cx="6" cy="16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3 w 6"/>
                <a:gd name="T5" fmla="*/ 7 h 16"/>
                <a:gd name="T6" fmla="*/ 1 w 6"/>
                <a:gd name="T7" fmla="*/ 5 h 16"/>
                <a:gd name="T8" fmla="*/ 1 w 6"/>
                <a:gd name="T9" fmla="*/ 9 h 16"/>
                <a:gd name="T10" fmla="*/ 1 w 6"/>
                <a:gd name="T11" fmla="*/ 16 h 16"/>
                <a:gd name="T12" fmla="*/ 6 w 6"/>
                <a:gd name="T13" fmla="*/ 14 h 16"/>
                <a:gd name="T14" fmla="*/ 6 w 6"/>
                <a:gd name="T15" fmla="*/ 9 h 16"/>
                <a:gd name="T16" fmla="*/ 6 w 6"/>
                <a:gd name="T17" fmla="*/ 7 h 16"/>
                <a:gd name="T18" fmla="*/ 6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2" name="Freeform 63"/>
            <p:cNvSpPr>
              <a:spLocks/>
            </p:cNvSpPr>
            <p:nvPr/>
          </p:nvSpPr>
          <p:spPr bwMode="auto">
            <a:xfrm>
              <a:off x="352" y="496"/>
              <a:ext cx="30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8 w 30"/>
                <a:gd name="T5" fmla="*/ 7 h 9"/>
                <a:gd name="T6" fmla="*/ 23 w 30"/>
                <a:gd name="T7" fmla="*/ 7 h 9"/>
                <a:gd name="T8" fmla="*/ 26 w 30"/>
                <a:gd name="T9" fmla="*/ 9 h 9"/>
                <a:gd name="T10" fmla="*/ 30 w 30"/>
                <a:gd name="T11" fmla="*/ 9 h 9"/>
                <a:gd name="T12" fmla="*/ 30 w 30"/>
                <a:gd name="T13" fmla="*/ 2 h 9"/>
                <a:gd name="T14" fmla="*/ 26 w 30"/>
                <a:gd name="T15" fmla="*/ 2 h 9"/>
                <a:gd name="T16" fmla="*/ 23 w 30"/>
                <a:gd name="T17" fmla="*/ 2 h 9"/>
                <a:gd name="T18" fmla="*/ 18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9"/>
                <a:gd name="T41" fmla="*/ 30 w 30"/>
                <a:gd name="T42" fmla="*/ 9 h 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3" name="Freeform 64"/>
            <p:cNvSpPr>
              <a:spLocks/>
            </p:cNvSpPr>
            <p:nvPr/>
          </p:nvSpPr>
          <p:spPr bwMode="auto">
            <a:xfrm>
              <a:off x="287" y="496"/>
              <a:ext cx="65" cy="16"/>
            </a:xfrm>
            <a:custGeom>
              <a:avLst/>
              <a:gdLst>
                <a:gd name="T0" fmla="*/ 1 w 65"/>
                <a:gd name="T1" fmla="*/ 16 h 16"/>
                <a:gd name="T2" fmla="*/ 1 w 65"/>
                <a:gd name="T3" fmla="*/ 16 h 16"/>
                <a:gd name="T4" fmla="*/ 16 w 65"/>
                <a:gd name="T5" fmla="*/ 11 h 16"/>
                <a:gd name="T6" fmla="*/ 29 w 65"/>
                <a:gd name="T7" fmla="*/ 9 h 16"/>
                <a:gd name="T8" fmla="*/ 46 w 65"/>
                <a:gd name="T9" fmla="*/ 9 h 16"/>
                <a:gd name="T10" fmla="*/ 65 w 65"/>
                <a:gd name="T11" fmla="*/ 7 h 16"/>
                <a:gd name="T12" fmla="*/ 65 w 65"/>
                <a:gd name="T13" fmla="*/ 0 h 16"/>
                <a:gd name="T14" fmla="*/ 46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9 h 16"/>
                <a:gd name="T22" fmla="*/ 0 w 65"/>
                <a:gd name="T23" fmla="*/ 9 h 16"/>
                <a:gd name="T24" fmla="*/ 1 w 65"/>
                <a:gd name="T25" fmla="*/ 16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5"/>
                <a:gd name="T40" fmla="*/ 0 h 16"/>
                <a:gd name="T41" fmla="*/ 65 w 65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4" name="Freeform 65"/>
            <p:cNvSpPr>
              <a:spLocks/>
            </p:cNvSpPr>
            <p:nvPr/>
          </p:nvSpPr>
          <p:spPr bwMode="auto">
            <a:xfrm>
              <a:off x="246" y="505"/>
              <a:ext cx="42" cy="22"/>
            </a:xfrm>
            <a:custGeom>
              <a:avLst/>
              <a:gdLst>
                <a:gd name="T0" fmla="*/ 1 w 42"/>
                <a:gd name="T1" fmla="*/ 22 h 22"/>
                <a:gd name="T2" fmla="*/ 1 w 42"/>
                <a:gd name="T3" fmla="*/ 22 h 22"/>
                <a:gd name="T4" fmla="*/ 9 w 42"/>
                <a:gd name="T5" fmla="*/ 18 h 22"/>
                <a:gd name="T6" fmla="*/ 18 w 42"/>
                <a:gd name="T7" fmla="*/ 14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3 h 22"/>
                <a:gd name="T20" fmla="*/ 0 w 42"/>
                <a:gd name="T21" fmla="*/ 18 h 22"/>
                <a:gd name="T22" fmla="*/ 0 w 42"/>
                <a:gd name="T23" fmla="*/ 18 h 22"/>
                <a:gd name="T24" fmla="*/ 1 w 42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22"/>
                <a:gd name="T41" fmla="*/ 42 w 42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5" name="Freeform 66"/>
            <p:cNvSpPr>
              <a:spLocks/>
            </p:cNvSpPr>
            <p:nvPr/>
          </p:nvSpPr>
          <p:spPr bwMode="auto">
            <a:xfrm>
              <a:off x="226" y="523"/>
              <a:ext cx="21" cy="14"/>
            </a:xfrm>
            <a:custGeom>
              <a:avLst/>
              <a:gdLst>
                <a:gd name="T0" fmla="*/ 0 w 21"/>
                <a:gd name="T1" fmla="*/ 11 h 14"/>
                <a:gd name="T2" fmla="*/ 0 w 21"/>
                <a:gd name="T3" fmla="*/ 11 h 14"/>
                <a:gd name="T4" fmla="*/ 3 w 21"/>
                <a:gd name="T5" fmla="*/ 14 h 14"/>
                <a:gd name="T6" fmla="*/ 10 w 21"/>
                <a:gd name="T7" fmla="*/ 11 h 14"/>
                <a:gd name="T8" fmla="*/ 16 w 21"/>
                <a:gd name="T9" fmla="*/ 9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9 h 14"/>
                <a:gd name="T20" fmla="*/ 3 w 21"/>
                <a:gd name="T21" fmla="*/ 11 h 14"/>
                <a:gd name="T22" fmla="*/ 3 w 21"/>
                <a:gd name="T23" fmla="*/ 11 h 14"/>
                <a:gd name="T24" fmla="*/ 0 w 21"/>
                <a:gd name="T25" fmla="*/ 11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4"/>
                <a:gd name="T41" fmla="*/ 21 w 21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6" name="Freeform 67"/>
            <p:cNvSpPr>
              <a:spLocks/>
            </p:cNvSpPr>
            <p:nvPr/>
          </p:nvSpPr>
          <p:spPr bwMode="auto">
            <a:xfrm>
              <a:off x="226" y="415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19"/>
                <a:gd name="T20" fmla="*/ 5 w 5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7" name="Freeform 68"/>
            <p:cNvSpPr>
              <a:spLocks/>
            </p:cNvSpPr>
            <p:nvPr/>
          </p:nvSpPr>
          <p:spPr bwMode="auto">
            <a:xfrm>
              <a:off x="226" y="415"/>
              <a:ext cx="20" cy="18"/>
            </a:xfrm>
            <a:custGeom>
              <a:avLst/>
              <a:gdLst>
                <a:gd name="T0" fmla="*/ 20 w 20"/>
                <a:gd name="T1" fmla="*/ 11 h 18"/>
                <a:gd name="T2" fmla="*/ 20 w 20"/>
                <a:gd name="T3" fmla="*/ 11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0 w 20"/>
                <a:gd name="T13" fmla="*/ 18 h 18"/>
                <a:gd name="T14" fmla="*/ 20 w 20"/>
                <a:gd name="T15" fmla="*/ 18 h 18"/>
                <a:gd name="T16" fmla="*/ 20 w 20"/>
                <a:gd name="T17" fmla="*/ 1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8"/>
                <a:gd name="T29" fmla="*/ 20 w 2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8" name="Freeform 69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23"/>
                <a:gd name="T29" fmla="*/ 36 w 3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9" name="Freeform 70"/>
            <p:cNvSpPr>
              <a:spLocks/>
            </p:cNvSpPr>
            <p:nvPr/>
          </p:nvSpPr>
          <p:spPr bwMode="auto">
            <a:xfrm>
              <a:off x="280" y="445"/>
              <a:ext cx="30" cy="13"/>
            </a:xfrm>
            <a:custGeom>
              <a:avLst/>
              <a:gdLst>
                <a:gd name="T0" fmla="*/ 30 w 30"/>
                <a:gd name="T1" fmla="*/ 8 h 13"/>
                <a:gd name="T2" fmla="*/ 30 w 30"/>
                <a:gd name="T3" fmla="*/ 8 h 13"/>
                <a:gd name="T4" fmla="*/ 15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28 w 30"/>
                <a:gd name="T13" fmla="*/ 13 h 13"/>
                <a:gd name="T14" fmla="*/ 28 w 30"/>
                <a:gd name="T15" fmla="*/ 13 h 13"/>
                <a:gd name="T16" fmla="*/ 30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3"/>
                <a:gd name="T29" fmla="*/ 30 w 3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0" name="Freeform 71"/>
            <p:cNvSpPr>
              <a:spLocks/>
            </p:cNvSpPr>
            <p:nvPr/>
          </p:nvSpPr>
          <p:spPr bwMode="auto">
            <a:xfrm>
              <a:off x="308" y="453"/>
              <a:ext cx="41" cy="9"/>
            </a:xfrm>
            <a:custGeom>
              <a:avLst/>
              <a:gdLst>
                <a:gd name="T0" fmla="*/ 41 w 41"/>
                <a:gd name="T1" fmla="*/ 1 h 9"/>
                <a:gd name="T2" fmla="*/ 41 w 41"/>
                <a:gd name="T3" fmla="*/ 1 h 9"/>
                <a:gd name="T4" fmla="*/ 21 w 41"/>
                <a:gd name="T5" fmla="*/ 1 h 9"/>
                <a:gd name="T6" fmla="*/ 2 w 41"/>
                <a:gd name="T7" fmla="*/ 0 h 9"/>
                <a:gd name="T8" fmla="*/ 0 w 41"/>
                <a:gd name="T9" fmla="*/ 5 h 9"/>
                <a:gd name="T10" fmla="*/ 20 w 41"/>
                <a:gd name="T11" fmla="*/ 9 h 9"/>
                <a:gd name="T12" fmla="*/ 41 w 41"/>
                <a:gd name="T13" fmla="*/ 9 h 9"/>
                <a:gd name="T14" fmla="*/ 41 w 41"/>
                <a:gd name="T15" fmla="*/ 9 h 9"/>
                <a:gd name="T16" fmla="*/ 41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9"/>
                <a:gd name="T29" fmla="*/ 41 w 41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1" name="Freeform 72"/>
            <p:cNvSpPr>
              <a:spLocks/>
            </p:cNvSpPr>
            <p:nvPr/>
          </p:nvSpPr>
          <p:spPr bwMode="auto">
            <a:xfrm>
              <a:off x="349" y="449"/>
              <a:ext cx="39" cy="13"/>
            </a:xfrm>
            <a:custGeom>
              <a:avLst/>
              <a:gdLst>
                <a:gd name="T0" fmla="*/ 36 w 39"/>
                <a:gd name="T1" fmla="*/ 0 h 13"/>
                <a:gd name="T2" fmla="*/ 36 w 39"/>
                <a:gd name="T3" fmla="*/ 0 h 13"/>
                <a:gd name="T4" fmla="*/ 28 w 39"/>
                <a:gd name="T5" fmla="*/ 5 h 13"/>
                <a:gd name="T6" fmla="*/ 20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0 w 39"/>
                <a:gd name="T17" fmla="*/ 13 h 13"/>
                <a:gd name="T18" fmla="*/ 29 w 39"/>
                <a:gd name="T19" fmla="*/ 11 h 13"/>
                <a:gd name="T20" fmla="*/ 39 w 39"/>
                <a:gd name="T21" fmla="*/ 5 h 13"/>
                <a:gd name="T22" fmla="*/ 39 w 39"/>
                <a:gd name="T23" fmla="*/ 5 h 13"/>
                <a:gd name="T24" fmla="*/ 36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13"/>
                <a:gd name="T41" fmla="*/ 39 w 39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2" name="Freeform 73"/>
            <p:cNvSpPr>
              <a:spLocks/>
            </p:cNvSpPr>
            <p:nvPr/>
          </p:nvSpPr>
          <p:spPr bwMode="auto">
            <a:xfrm>
              <a:off x="385" y="447"/>
              <a:ext cx="10" cy="20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6 h 20"/>
                <a:gd name="T6" fmla="*/ 3 w 10"/>
                <a:gd name="T7" fmla="*/ 20 h 20"/>
                <a:gd name="T8" fmla="*/ 8 w 10"/>
                <a:gd name="T9" fmla="*/ 18 h 20"/>
                <a:gd name="T10" fmla="*/ 8 w 10"/>
                <a:gd name="T11" fmla="*/ 15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5 h 20"/>
                <a:gd name="T38" fmla="*/ 3 w 10"/>
                <a:gd name="T39" fmla="*/ 16 h 20"/>
                <a:gd name="T40" fmla="*/ 7 w 10"/>
                <a:gd name="T41" fmla="*/ 18 h 20"/>
                <a:gd name="T42" fmla="*/ 7 w 10"/>
                <a:gd name="T43" fmla="*/ 15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"/>
                <a:gd name="T76" fmla="*/ 0 h 20"/>
                <a:gd name="T77" fmla="*/ 10 w 10"/>
                <a:gd name="T78" fmla="*/ 20 h 2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3" name="Freeform 74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59"/>
                <a:gd name="T41" fmla="*/ 9 w 9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4" name="Freeform 75"/>
            <p:cNvSpPr>
              <a:spLocks/>
            </p:cNvSpPr>
            <p:nvPr/>
          </p:nvSpPr>
          <p:spPr bwMode="auto">
            <a:xfrm>
              <a:off x="375" y="332"/>
              <a:ext cx="13" cy="63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39 h 63"/>
                <a:gd name="T10" fmla="*/ 8 w 13"/>
                <a:gd name="T11" fmla="*/ 63 h 63"/>
                <a:gd name="T12" fmla="*/ 13 w 13"/>
                <a:gd name="T13" fmla="*/ 63 h 63"/>
                <a:gd name="T14" fmla="*/ 12 w 13"/>
                <a:gd name="T15" fmla="*/ 38 h 63"/>
                <a:gd name="T16" fmla="*/ 8 w 13"/>
                <a:gd name="T17" fmla="*/ 25 h 63"/>
                <a:gd name="T18" fmla="*/ 7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63"/>
                <a:gd name="T41" fmla="*/ 13 w 13"/>
                <a:gd name="T42" fmla="*/ 63 h 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5" name="Freeform 76"/>
            <p:cNvSpPr>
              <a:spLocks/>
            </p:cNvSpPr>
            <p:nvPr/>
          </p:nvSpPr>
          <p:spPr bwMode="auto">
            <a:xfrm>
              <a:off x="362" y="283"/>
              <a:ext cx="18" cy="49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4 h 49"/>
                <a:gd name="T6" fmla="*/ 8 w 18"/>
                <a:gd name="T7" fmla="*/ 25 h 49"/>
                <a:gd name="T8" fmla="*/ 12 w 18"/>
                <a:gd name="T9" fmla="*/ 36 h 49"/>
                <a:gd name="T10" fmla="*/ 13 w 18"/>
                <a:gd name="T11" fmla="*/ 49 h 49"/>
                <a:gd name="T12" fmla="*/ 18 w 18"/>
                <a:gd name="T13" fmla="*/ 49 h 49"/>
                <a:gd name="T14" fmla="*/ 16 w 18"/>
                <a:gd name="T15" fmla="*/ 34 h 49"/>
                <a:gd name="T16" fmla="*/ 13 w 18"/>
                <a:gd name="T17" fmla="*/ 23 h 49"/>
                <a:gd name="T18" fmla="*/ 10 w 18"/>
                <a:gd name="T19" fmla="*/ 14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49"/>
                <a:gd name="T41" fmla="*/ 18 w 18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6" name="Freeform 77"/>
            <p:cNvSpPr>
              <a:spLocks/>
            </p:cNvSpPr>
            <p:nvPr/>
          </p:nvSpPr>
          <p:spPr bwMode="auto">
            <a:xfrm>
              <a:off x="342" y="247"/>
              <a:ext cx="25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17 w 25"/>
                <a:gd name="T9" fmla="*/ 29 h 38"/>
                <a:gd name="T10" fmla="*/ 20 w 25"/>
                <a:gd name="T11" fmla="*/ 38 h 38"/>
                <a:gd name="T12" fmla="*/ 25 w 25"/>
                <a:gd name="T13" fmla="*/ 36 h 38"/>
                <a:gd name="T14" fmla="*/ 20 w 25"/>
                <a:gd name="T15" fmla="*/ 25 h 38"/>
                <a:gd name="T16" fmla="*/ 14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38"/>
                <a:gd name="T41" fmla="*/ 25 w 25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7" name="Rectangle 78"/>
            <p:cNvSpPr>
              <a:spLocks noChangeArrowheads="1"/>
            </p:cNvSpPr>
            <p:nvPr/>
          </p:nvSpPr>
          <p:spPr bwMode="auto">
            <a:xfrm>
              <a:off x="149" y="196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</p:grpSp>
      <p:pic>
        <p:nvPicPr>
          <p:cNvPr id="159748" name="Picture 79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52400"/>
            <a:ext cx="9906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50" name="Rectangle 90"/>
          <p:cNvSpPr>
            <a:spLocks noChangeArrowheads="1"/>
          </p:cNvSpPr>
          <p:nvPr/>
        </p:nvSpPr>
        <p:spPr bwMode="auto">
          <a:xfrm>
            <a:off x="323528" y="6093296"/>
            <a:ext cx="8847118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No convincing evidence for cores in observed galaxies</a:t>
            </a:r>
          </a:p>
        </p:txBody>
      </p:sp>
      <p:sp>
        <p:nvSpPr>
          <p:cNvPr id="91" name="Text Box 2"/>
          <p:cNvSpPr txBox="1">
            <a:spLocks noChangeArrowheads="1"/>
          </p:cNvSpPr>
          <p:nvPr/>
        </p:nvSpPr>
        <p:spPr bwMode="auto">
          <a:xfrm>
            <a:off x="2199362" y="236538"/>
            <a:ext cx="6582596" cy="646331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Cores or cusps in nature?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699792" y="1124743"/>
            <a:ext cx="4718988" cy="4540280"/>
            <a:chOff x="2699792" y="1124743"/>
            <a:chExt cx="4718988" cy="4540280"/>
          </a:xfrm>
        </p:grpSpPr>
        <p:pic>
          <p:nvPicPr>
            <p:cNvPr id="159757" name="Picture 84" descr="magritte_2.jp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9792" y="1124743"/>
              <a:ext cx="4718988" cy="3444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59758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3779912" y="4437112"/>
              <a:ext cx="360040" cy="648072"/>
            </a:xfrm>
            <a:prstGeom prst="straightConnector1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59" name="Straight Arrow Connector 88"/>
            <p:cNvCxnSpPr>
              <a:cxnSpLocks noChangeShapeType="1"/>
            </p:cNvCxnSpPr>
            <p:nvPr/>
          </p:nvCxnSpPr>
          <p:spPr bwMode="auto">
            <a:xfrm>
              <a:off x="6084168" y="4509120"/>
              <a:ext cx="432050" cy="576066"/>
            </a:xfrm>
            <a:prstGeom prst="straightConnector1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" name="Rectangle 90"/>
            <p:cNvSpPr>
              <a:spLocks noChangeArrowheads="1"/>
            </p:cNvSpPr>
            <p:nvPr/>
          </p:nvSpPr>
          <p:spPr bwMode="auto">
            <a:xfrm>
              <a:off x="3275856" y="5085184"/>
              <a:ext cx="10056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Cores</a:t>
              </a:r>
            </a:p>
          </p:txBody>
        </p:sp>
        <p:sp>
          <p:nvSpPr>
            <p:cNvPr id="94" name="Rectangle 90"/>
            <p:cNvSpPr>
              <a:spLocks noChangeArrowheads="1"/>
            </p:cNvSpPr>
            <p:nvPr/>
          </p:nvSpPr>
          <p:spPr bwMode="auto">
            <a:xfrm>
              <a:off x="6084168" y="5157192"/>
              <a:ext cx="1057050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Cusps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144620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9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75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47" name="Group 2"/>
          <p:cNvGrpSpPr>
            <a:grpSpLocks/>
          </p:cNvGrpSpPr>
          <p:nvPr/>
        </p:nvGrpSpPr>
        <p:grpSpPr bwMode="auto">
          <a:xfrm>
            <a:off x="152400" y="152400"/>
            <a:ext cx="609600" cy="533400"/>
            <a:chOff x="146" y="195"/>
            <a:chExt cx="582" cy="669"/>
          </a:xfrm>
        </p:grpSpPr>
        <p:sp>
          <p:nvSpPr>
            <p:cNvPr id="159762" name="Freeform 3"/>
            <p:cNvSpPr>
              <a:spLocks/>
            </p:cNvSpPr>
            <p:nvPr/>
          </p:nvSpPr>
          <p:spPr bwMode="auto">
            <a:xfrm>
              <a:off x="246" y="247"/>
              <a:ext cx="478" cy="614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8 h 614"/>
                <a:gd name="T14" fmla="*/ 459 w 478"/>
                <a:gd name="T15" fmla="*/ 213 h 614"/>
                <a:gd name="T16" fmla="*/ 452 w 478"/>
                <a:gd name="T17" fmla="*/ 245 h 614"/>
                <a:gd name="T18" fmla="*/ 439 w 478"/>
                <a:gd name="T19" fmla="*/ 287 h 614"/>
                <a:gd name="T20" fmla="*/ 403 w 478"/>
                <a:gd name="T21" fmla="*/ 382 h 614"/>
                <a:gd name="T22" fmla="*/ 354 w 478"/>
                <a:gd name="T23" fmla="*/ 476 h 614"/>
                <a:gd name="T24" fmla="*/ 321 w 478"/>
                <a:gd name="T25" fmla="*/ 525 h 614"/>
                <a:gd name="T26" fmla="*/ 287 w 478"/>
                <a:gd name="T27" fmla="*/ 568 h 614"/>
                <a:gd name="T28" fmla="*/ 257 w 478"/>
                <a:gd name="T29" fmla="*/ 603 h 614"/>
                <a:gd name="T30" fmla="*/ 247 w 478"/>
                <a:gd name="T31" fmla="*/ 614 h 614"/>
                <a:gd name="T32" fmla="*/ 246 w 478"/>
                <a:gd name="T33" fmla="*/ 614 h 614"/>
                <a:gd name="T34" fmla="*/ 236 w 478"/>
                <a:gd name="T35" fmla="*/ 604 h 614"/>
                <a:gd name="T36" fmla="*/ 216 w 478"/>
                <a:gd name="T37" fmla="*/ 586 h 614"/>
                <a:gd name="T38" fmla="*/ 206 w 478"/>
                <a:gd name="T39" fmla="*/ 577 h 614"/>
                <a:gd name="T40" fmla="*/ 195 w 478"/>
                <a:gd name="T41" fmla="*/ 565 h 614"/>
                <a:gd name="T42" fmla="*/ 180 w 478"/>
                <a:gd name="T43" fmla="*/ 547 h 614"/>
                <a:gd name="T44" fmla="*/ 159 w 478"/>
                <a:gd name="T45" fmla="*/ 514 h 614"/>
                <a:gd name="T46" fmla="*/ 144 w 478"/>
                <a:gd name="T47" fmla="*/ 491 h 614"/>
                <a:gd name="T48" fmla="*/ 129 w 478"/>
                <a:gd name="T49" fmla="*/ 466 h 614"/>
                <a:gd name="T50" fmla="*/ 105 w 478"/>
                <a:gd name="T51" fmla="*/ 431 h 614"/>
                <a:gd name="T52" fmla="*/ 80 w 478"/>
                <a:gd name="T53" fmla="*/ 399 h 614"/>
                <a:gd name="T54" fmla="*/ 64 w 478"/>
                <a:gd name="T55" fmla="*/ 366 h 614"/>
                <a:gd name="T56" fmla="*/ 54 w 478"/>
                <a:gd name="T57" fmla="*/ 337 h 614"/>
                <a:gd name="T58" fmla="*/ 42 w 478"/>
                <a:gd name="T59" fmla="*/ 303 h 614"/>
                <a:gd name="T60" fmla="*/ 32 w 478"/>
                <a:gd name="T61" fmla="*/ 274 h 614"/>
                <a:gd name="T62" fmla="*/ 23 w 478"/>
                <a:gd name="T63" fmla="*/ 238 h 614"/>
                <a:gd name="T64" fmla="*/ 14 w 478"/>
                <a:gd name="T65" fmla="*/ 200 h 614"/>
                <a:gd name="T66" fmla="*/ 8 w 478"/>
                <a:gd name="T67" fmla="*/ 164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8"/>
                <a:gd name="T118" fmla="*/ 0 h 614"/>
                <a:gd name="T119" fmla="*/ 478 w 478"/>
                <a:gd name="T120" fmla="*/ 614 h 61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3" name="Freeform 4"/>
            <p:cNvSpPr>
              <a:spLocks/>
            </p:cNvSpPr>
            <p:nvPr/>
          </p:nvSpPr>
          <p:spPr bwMode="auto">
            <a:xfrm>
              <a:off x="246" y="241"/>
              <a:ext cx="480" cy="8"/>
            </a:xfrm>
            <a:custGeom>
              <a:avLst/>
              <a:gdLst>
                <a:gd name="T0" fmla="*/ 480 w 480"/>
                <a:gd name="T1" fmla="*/ 6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8 h 8"/>
                <a:gd name="T8" fmla="*/ 478 w 480"/>
                <a:gd name="T9" fmla="*/ 8 h 8"/>
                <a:gd name="T10" fmla="*/ 480 w 480"/>
                <a:gd name="T11" fmla="*/ 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0"/>
                <a:gd name="T19" fmla="*/ 0 h 8"/>
                <a:gd name="T20" fmla="*/ 480 w 480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4" name="Freeform 5"/>
            <p:cNvSpPr>
              <a:spLocks/>
            </p:cNvSpPr>
            <p:nvPr/>
          </p:nvSpPr>
          <p:spPr bwMode="auto">
            <a:xfrm>
              <a:off x="721" y="247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3"/>
                <a:gd name="T29" fmla="*/ 7 w 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5" name="Freeform 6"/>
            <p:cNvSpPr>
              <a:spLocks/>
            </p:cNvSpPr>
            <p:nvPr/>
          </p:nvSpPr>
          <p:spPr bwMode="auto">
            <a:xfrm>
              <a:off x="711" y="269"/>
              <a:ext cx="15" cy="126"/>
            </a:xfrm>
            <a:custGeom>
              <a:avLst/>
              <a:gdLst>
                <a:gd name="T0" fmla="*/ 5 w 15"/>
                <a:gd name="T1" fmla="*/ 126 h 126"/>
                <a:gd name="T2" fmla="*/ 5 w 15"/>
                <a:gd name="T3" fmla="*/ 126 h 126"/>
                <a:gd name="T4" fmla="*/ 12 w 15"/>
                <a:gd name="T5" fmla="*/ 86 h 126"/>
                <a:gd name="T6" fmla="*/ 13 w 15"/>
                <a:gd name="T7" fmla="*/ 48 h 126"/>
                <a:gd name="T8" fmla="*/ 15 w 15"/>
                <a:gd name="T9" fmla="*/ 18 h 126"/>
                <a:gd name="T10" fmla="*/ 15 w 15"/>
                <a:gd name="T11" fmla="*/ 1 h 126"/>
                <a:gd name="T12" fmla="*/ 10 w 15"/>
                <a:gd name="T13" fmla="*/ 0 h 126"/>
                <a:gd name="T14" fmla="*/ 10 w 15"/>
                <a:gd name="T15" fmla="*/ 18 h 126"/>
                <a:gd name="T16" fmla="*/ 9 w 15"/>
                <a:gd name="T17" fmla="*/ 48 h 126"/>
                <a:gd name="T18" fmla="*/ 5 w 15"/>
                <a:gd name="T19" fmla="*/ 84 h 126"/>
                <a:gd name="T20" fmla="*/ 0 w 15"/>
                <a:gd name="T21" fmla="*/ 126 h 126"/>
                <a:gd name="T22" fmla="*/ 0 w 15"/>
                <a:gd name="T23" fmla="*/ 126 h 126"/>
                <a:gd name="T24" fmla="*/ 5 w 15"/>
                <a:gd name="T25" fmla="*/ 126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26"/>
                <a:gd name="T41" fmla="*/ 15 w 15"/>
                <a:gd name="T42" fmla="*/ 126 h 1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6" name="Freeform 7"/>
            <p:cNvSpPr>
              <a:spLocks/>
            </p:cNvSpPr>
            <p:nvPr/>
          </p:nvSpPr>
          <p:spPr bwMode="auto">
            <a:xfrm>
              <a:off x="682" y="395"/>
              <a:ext cx="34" cy="139"/>
            </a:xfrm>
            <a:custGeom>
              <a:avLst/>
              <a:gdLst>
                <a:gd name="T0" fmla="*/ 6 w 34"/>
                <a:gd name="T1" fmla="*/ 139 h 139"/>
                <a:gd name="T2" fmla="*/ 6 w 34"/>
                <a:gd name="T3" fmla="*/ 139 h 139"/>
                <a:gd name="T4" fmla="*/ 18 w 34"/>
                <a:gd name="T5" fmla="*/ 99 h 139"/>
                <a:gd name="T6" fmla="*/ 24 w 34"/>
                <a:gd name="T7" fmla="*/ 67 h 139"/>
                <a:gd name="T8" fmla="*/ 29 w 34"/>
                <a:gd name="T9" fmla="*/ 36 h 139"/>
                <a:gd name="T10" fmla="*/ 34 w 34"/>
                <a:gd name="T11" fmla="*/ 0 h 139"/>
                <a:gd name="T12" fmla="*/ 29 w 34"/>
                <a:gd name="T13" fmla="*/ 0 h 139"/>
                <a:gd name="T14" fmla="*/ 24 w 34"/>
                <a:gd name="T15" fmla="*/ 34 h 139"/>
                <a:gd name="T16" fmla="*/ 19 w 34"/>
                <a:gd name="T17" fmla="*/ 65 h 139"/>
                <a:gd name="T18" fmla="*/ 13 w 34"/>
                <a:gd name="T19" fmla="*/ 97 h 139"/>
                <a:gd name="T20" fmla="*/ 0 w 34"/>
                <a:gd name="T21" fmla="*/ 139 h 139"/>
                <a:gd name="T22" fmla="*/ 0 w 34"/>
                <a:gd name="T23" fmla="*/ 139 h 139"/>
                <a:gd name="T24" fmla="*/ 6 w 34"/>
                <a:gd name="T25" fmla="*/ 139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39"/>
                <a:gd name="T41" fmla="*/ 34 w 34"/>
                <a:gd name="T42" fmla="*/ 139 h 1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7" name="Freeform 8"/>
            <p:cNvSpPr>
              <a:spLocks/>
            </p:cNvSpPr>
            <p:nvPr/>
          </p:nvSpPr>
          <p:spPr bwMode="auto">
            <a:xfrm>
              <a:off x="598" y="534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89"/>
                <a:gd name="T65" fmla="*/ 90 w 90"/>
                <a:gd name="T66" fmla="*/ 189 h 1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8" name="Freeform 9"/>
            <p:cNvSpPr>
              <a:spLocks/>
            </p:cNvSpPr>
            <p:nvPr/>
          </p:nvSpPr>
          <p:spPr bwMode="auto">
            <a:xfrm>
              <a:off x="490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3"/>
                <a:gd name="T52" fmla="*/ 0 h 142"/>
                <a:gd name="T53" fmla="*/ 113 w 113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9" name="Freeform 10"/>
            <p:cNvSpPr>
              <a:spLocks/>
            </p:cNvSpPr>
            <p:nvPr/>
          </p:nvSpPr>
          <p:spPr bwMode="auto">
            <a:xfrm>
              <a:off x="449" y="821"/>
              <a:ext cx="44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5 w 44"/>
                <a:gd name="T5" fmla="*/ 29 h 43"/>
                <a:gd name="T6" fmla="*/ 43 w 44"/>
                <a:gd name="T7" fmla="*/ 43 h 43"/>
                <a:gd name="T8" fmla="*/ 44 w 44"/>
                <a:gd name="T9" fmla="*/ 38 h 43"/>
                <a:gd name="T10" fmla="*/ 28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43"/>
                <a:gd name="T29" fmla="*/ 44 w 4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0" name="Freeform 11"/>
            <p:cNvSpPr>
              <a:spLocks/>
            </p:cNvSpPr>
            <p:nvPr/>
          </p:nvSpPr>
          <p:spPr bwMode="auto">
            <a:xfrm>
              <a:off x="388" y="736"/>
              <a:ext cx="66" cy="90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5 h 90"/>
                <a:gd name="T8" fmla="*/ 35 w 66"/>
                <a:gd name="T9" fmla="*/ 61 h 90"/>
                <a:gd name="T10" fmla="*/ 45 w 66"/>
                <a:gd name="T11" fmla="*/ 70 h 90"/>
                <a:gd name="T12" fmla="*/ 54 w 66"/>
                <a:gd name="T13" fmla="*/ 83 h 90"/>
                <a:gd name="T14" fmla="*/ 61 w 66"/>
                <a:gd name="T15" fmla="*/ 90 h 90"/>
                <a:gd name="T16" fmla="*/ 66 w 66"/>
                <a:gd name="T17" fmla="*/ 85 h 90"/>
                <a:gd name="T18" fmla="*/ 59 w 66"/>
                <a:gd name="T19" fmla="*/ 78 h 90"/>
                <a:gd name="T20" fmla="*/ 48 w 66"/>
                <a:gd name="T21" fmla="*/ 65 h 90"/>
                <a:gd name="T22" fmla="*/ 40 w 66"/>
                <a:gd name="T23" fmla="*/ 56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90"/>
                <a:gd name="T53" fmla="*/ 66 w 66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1" name="Freeform 12"/>
            <p:cNvSpPr>
              <a:spLocks/>
            </p:cNvSpPr>
            <p:nvPr/>
          </p:nvSpPr>
          <p:spPr bwMode="auto">
            <a:xfrm>
              <a:off x="290" y="566"/>
              <a:ext cx="103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57 w 103"/>
                <a:gd name="T13" fmla="*/ 114 h 174"/>
                <a:gd name="T14" fmla="*/ 70 w 103"/>
                <a:gd name="T15" fmla="*/ 130 h 174"/>
                <a:gd name="T16" fmla="*/ 82 w 103"/>
                <a:gd name="T17" fmla="*/ 150 h 174"/>
                <a:gd name="T18" fmla="*/ 98 w 103"/>
                <a:gd name="T19" fmla="*/ 174 h 174"/>
                <a:gd name="T20" fmla="*/ 103 w 103"/>
                <a:gd name="T21" fmla="*/ 170 h 174"/>
                <a:gd name="T22" fmla="*/ 88 w 103"/>
                <a:gd name="T23" fmla="*/ 147 h 174"/>
                <a:gd name="T24" fmla="*/ 74 w 103"/>
                <a:gd name="T25" fmla="*/ 127 h 174"/>
                <a:gd name="T26" fmla="*/ 62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174"/>
                <a:gd name="T65" fmla="*/ 103 w 103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2" name="Freeform 13"/>
            <p:cNvSpPr>
              <a:spLocks/>
            </p:cNvSpPr>
            <p:nvPr/>
          </p:nvSpPr>
          <p:spPr bwMode="auto">
            <a:xfrm>
              <a:off x="246" y="389"/>
              <a:ext cx="50" cy="181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20 h 181"/>
                <a:gd name="T10" fmla="*/ 44 w 50"/>
                <a:gd name="T11" fmla="*/ 181 h 181"/>
                <a:gd name="T12" fmla="*/ 50 w 50"/>
                <a:gd name="T13" fmla="*/ 177 h 181"/>
                <a:gd name="T14" fmla="*/ 31 w 50"/>
                <a:gd name="T15" fmla="*/ 118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81"/>
                <a:gd name="T41" fmla="*/ 50 w 50"/>
                <a:gd name="T42" fmla="*/ 181 h 1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3" name="Freeform 14"/>
            <p:cNvSpPr>
              <a:spLocks/>
            </p:cNvSpPr>
            <p:nvPr/>
          </p:nvSpPr>
          <p:spPr bwMode="auto">
            <a:xfrm>
              <a:off x="242" y="241"/>
              <a:ext cx="12" cy="148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3 h 148"/>
                <a:gd name="T10" fmla="*/ 4 w 12"/>
                <a:gd name="T11" fmla="*/ 148 h 148"/>
                <a:gd name="T12" fmla="*/ 12 w 12"/>
                <a:gd name="T13" fmla="*/ 148 h 148"/>
                <a:gd name="T14" fmla="*/ 7 w 12"/>
                <a:gd name="T15" fmla="*/ 103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8"/>
                <a:gd name="T50" fmla="*/ 12 w 12"/>
                <a:gd name="T51" fmla="*/ 148 h 14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4" name="Freeform 15"/>
            <p:cNvSpPr>
              <a:spLocks/>
            </p:cNvSpPr>
            <p:nvPr/>
          </p:nvSpPr>
          <p:spPr bwMode="auto">
            <a:xfrm>
              <a:off x="146" y="196"/>
              <a:ext cx="514" cy="655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8 h 655"/>
                <a:gd name="T24" fmla="*/ 441 w 514"/>
                <a:gd name="T25" fmla="*/ 408 h 655"/>
                <a:gd name="T26" fmla="*/ 421 w 514"/>
                <a:gd name="T27" fmla="*/ 455 h 655"/>
                <a:gd name="T28" fmla="*/ 396 w 514"/>
                <a:gd name="T29" fmla="*/ 504 h 655"/>
                <a:gd name="T30" fmla="*/ 359 w 514"/>
                <a:gd name="T31" fmla="*/ 556 h 655"/>
                <a:gd name="T32" fmla="*/ 316 w 514"/>
                <a:gd name="T33" fmla="*/ 605 h 655"/>
                <a:gd name="T34" fmla="*/ 280 w 514"/>
                <a:gd name="T35" fmla="*/ 641 h 655"/>
                <a:gd name="T36" fmla="*/ 269 w 514"/>
                <a:gd name="T37" fmla="*/ 652 h 655"/>
                <a:gd name="T38" fmla="*/ 265 w 514"/>
                <a:gd name="T39" fmla="*/ 655 h 655"/>
                <a:gd name="T40" fmla="*/ 259 w 514"/>
                <a:gd name="T41" fmla="*/ 650 h 655"/>
                <a:gd name="T42" fmla="*/ 247 w 514"/>
                <a:gd name="T43" fmla="*/ 641 h 655"/>
                <a:gd name="T44" fmla="*/ 226 w 514"/>
                <a:gd name="T45" fmla="*/ 625 h 655"/>
                <a:gd name="T46" fmla="*/ 218 w 514"/>
                <a:gd name="T47" fmla="*/ 616 h 655"/>
                <a:gd name="T48" fmla="*/ 206 w 514"/>
                <a:gd name="T49" fmla="*/ 600 h 655"/>
                <a:gd name="T50" fmla="*/ 185 w 514"/>
                <a:gd name="T51" fmla="*/ 576 h 655"/>
                <a:gd name="T52" fmla="*/ 160 w 514"/>
                <a:gd name="T53" fmla="*/ 538 h 655"/>
                <a:gd name="T54" fmla="*/ 116 w 514"/>
                <a:gd name="T55" fmla="*/ 462 h 655"/>
                <a:gd name="T56" fmla="*/ 82 w 514"/>
                <a:gd name="T57" fmla="*/ 390 h 655"/>
                <a:gd name="T58" fmla="*/ 65 w 514"/>
                <a:gd name="T59" fmla="*/ 349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4"/>
                <a:gd name="T112" fmla="*/ 0 h 655"/>
                <a:gd name="T113" fmla="*/ 514 w 514"/>
                <a:gd name="T114" fmla="*/ 655 h 6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5" name="Freeform 16"/>
            <p:cNvSpPr>
              <a:spLocks/>
            </p:cNvSpPr>
            <p:nvPr/>
          </p:nvSpPr>
          <p:spPr bwMode="auto">
            <a:xfrm>
              <a:off x="147" y="198"/>
              <a:ext cx="184" cy="175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5 h 175"/>
                <a:gd name="T6" fmla="*/ 15 w 184"/>
                <a:gd name="T7" fmla="*/ 175 h 175"/>
                <a:gd name="T8" fmla="*/ 15 w 184"/>
                <a:gd name="T9" fmla="*/ 175 h 175"/>
                <a:gd name="T10" fmla="*/ 17 w 184"/>
                <a:gd name="T11" fmla="*/ 175 h 175"/>
                <a:gd name="T12" fmla="*/ 18 w 184"/>
                <a:gd name="T13" fmla="*/ 172 h 175"/>
                <a:gd name="T14" fmla="*/ 17 w 184"/>
                <a:gd name="T15" fmla="*/ 168 h 175"/>
                <a:gd name="T16" fmla="*/ 15 w 184"/>
                <a:gd name="T17" fmla="*/ 161 h 175"/>
                <a:gd name="T18" fmla="*/ 15 w 184"/>
                <a:gd name="T19" fmla="*/ 157 h 175"/>
                <a:gd name="T20" fmla="*/ 15 w 184"/>
                <a:gd name="T21" fmla="*/ 154 h 175"/>
                <a:gd name="T22" fmla="*/ 15 w 184"/>
                <a:gd name="T23" fmla="*/ 148 h 175"/>
                <a:gd name="T24" fmla="*/ 13 w 184"/>
                <a:gd name="T25" fmla="*/ 139 h 175"/>
                <a:gd name="T26" fmla="*/ 12 w 184"/>
                <a:gd name="T27" fmla="*/ 132 h 175"/>
                <a:gd name="T28" fmla="*/ 10 w 184"/>
                <a:gd name="T29" fmla="*/ 123 h 175"/>
                <a:gd name="T30" fmla="*/ 8 w 184"/>
                <a:gd name="T31" fmla="*/ 112 h 175"/>
                <a:gd name="T32" fmla="*/ 8 w 184"/>
                <a:gd name="T33" fmla="*/ 103 h 175"/>
                <a:gd name="T34" fmla="*/ 7 w 184"/>
                <a:gd name="T35" fmla="*/ 94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4"/>
                <a:gd name="T88" fmla="*/ 0 h 175"/>
                <a:gd name="T89" fmla="*/ 184 w 184"/>
                <a:gd name="T90" fmla="*/ 175 h 17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6" name="Freeform 17"/>
            <p:cNvSpPr>
              <a:spLocks/>
            </p:cNvSpPr>
            <p:nvPr/>
          </p:nvSpPr>
          <p:spPr bwMode="auto">
            <a:xfrm>
              <a:off x="160" y="207"/>
              <a:ext cx="58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0 w 58"/>
                <a:gd name="T15" fmla="*/ 6 h 89"/>
                <a:gd name="T16" fmla="*/ 33 w 58"/>
                <a:gd name="T17" fmla="*/ 4 h 89"/>
                <a:gd name="T18" fmla="*/ 40 w 58"/>
                <a:gd name="T19" fmla="*/ 2 h 89"/>
                <a:gd name="T20" fmla="*/ 41 w 58"/>
                <a:gd name="T21" fmla="*/ 4 h 89"/>
                <a:gd name="T22" fmla="*/ 41 w 58"/>
                <a:gd name="T23" fmla="*/ 7 h 89"/>
                <a:gd name="T24" fmla="*/ 41 w 58"/>
                <a:gd name="T25" fmla="*/ 9 h 89"/>
                <a:gd name="T26" fmla="*/ 43 w 58"/>
                <a:gd name="T27" fmla="*/ 27 h 89"/>
                <a:gd name="T28" fmla="*/ 38 w 58"/>
                <a:gd name="T29" fmla="*/ 33 h 89"/>
                <a:gd name="T30" fmla="*/ 33 w 58"/>
                <a:gd name="T31" fmla="*/ 34 h 89"/>
                <a:gd name="T32" fmla="*/ 33 w 58"/>
                <a:gd name="T33" fmla="*/ 42 h 89"/>
                <a:gd name="T34" fmla="*/ 36 w 58"/>
                <a:gd name="T35" fmla="*/ 45 h 89"/>
                <a:gd name="T36" fmla="*/ 38 w 58"/>
                <a:gd name="T37" fmla="*/ 54 h 89"/>
                <a:gd name="T38" fmla="*/ 41 w 58"/>
                <a:gd name="T39" fmla="*/ 33 h 89"/>
                <a:gd name="T40" fmla="*/ 43 w 58"/>
                <a:gd name="T41" fmla="*/ 31 h 89"/>
                <a:gd name="T42" fmla="*/ 46 w 58"/>
                <a:gd name="T43" fmla="*/ 31 h 89"/>
                <a:gd name="T44" fmla="*/ 51 w 58"/>
                <a:gd name="T45" fmla="*/ 31 h 89"/>
                <a:gd name="T46" fmla="*/ 58 w 58"/>
                <a:gd name="T47" fmla="*/ 38 h 89"/>
                <a:gd name="T48" fmla="*/ 51 w 58"/>
                <a:gd name="T49" fmla="*/ 40 h 89"/>
                <a:gd name="T50" fmla="*/ 46 w 58"/>
                <a:gd name="T51" fmla="*/ 34 h 89"/>
                <a:gd name="T52" fmla="*/ 43 w 58"/>
                <a:gd name="T53" fmla="*/ 34 h 89"/>
                <a:gd name="T54" fmla="*/ 41 w 58"/>
                <a:gd name="T55" fmla="*/ 36 h 89"/>
                <a:gd name="T56" fmla="*/ 43 w 58"/>
                <a:gd name="T57" fmla="*/ 40 h 89"/>
                <a:gd name="T58" fmla="*/ 43 w 58"/>
                <a:gd name="T59" fmla="*/ 51 h 89"/>
                <a:gd name="T60" fmla="*/ 36 w 58"/>
                <a:gd name="T61" fmla="*/ 62 h 89"/>
                <a:gd name="T62" fmla="*/ 40 w 58"/>
                <a:gd name="T63" fmla="*/ 81 h 89"/>
                <a:gd name="T64" fmla="*/ 33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0 w 58"/>
                <a:gd name="T71" fmla="*/ 76 h 89"/>
                <a:gd name="T72" fmla="*/ 30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8"/>
                <a:gd name="T181" fmla="*/ 0 h 89"/>
                <a:gd name="T182" fmla="*/ 58 w 58"/>
                <a:gd name="T183" fmla="*/ 89 h 8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7" name="Freeform 18"/>
            <p:cNvSpPr>
              <a:spLocks/>
            </p:cNvSpPr>
            <p:nvPr/>
          </p:nvSpPr>
          <p:spPr bwMode="auto">
            <a:xfrm>
              <a:off x="270" y="207"/>
              <a:ext cx="56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30 w 56"/>
                <a:gd name="T15" fmla="*/ 6 h 89"/>
                <a:gd name="T16" fmla="*/ 31 w 56"/>
                <a:gd name="T17" fmla="*/ 2 h 89"/>
                <a:gd name="T18" fmla="*/ 38 w 56"/>
                <a:gd name="T19" fmla="*/ 2 h 89"/>
                <a:gd name="T20" fmla="*/ 40 w 56"/>
                <a:gd name="T21" fmla="*/ 4 h 89"/>
                <a:gd name="T22" fmla="*/ 40 w 56"/>
                <a:gd name="T23" fmla="*/ 7 h 89"/>
                <a:gd name="T24" fmla="*/ 43 w 56"/>
                <a:gd name="T25" fmla="*/ 11 h 89"/>
                <a:gd name="T26" fmla="*/ 41 w 56"/>
                <a:gd name="T27" fmla="*/ 29 h 89"/>
                <a:gd name="T28" fmla="*/ 36 w 56"/>
                <a:gd name="T29" fmla="*/ 33 h 89"/>
                <a:gd name="T30" fmla="*/ 33 w 56"/>
                <a:gd name="T31" fmla="*/ 34 h 89"/>
                <a:gd name="T32" fmla="*/ 31 w 56"/>
                <a:gd name="T33" fmla="*/ 42 h 89"/>
                <a:gd name="T34" fmla="*/ 35 w 56"/>
                <a:gd name="T35" fmla="*/ 45 h 89"/>
                <a:gd name="T36" fmla="*/ 38 w 56"/>
                <a:gd name="T37" fmla="*/ 54 h 89"/>
                <a:gd name="T38" fmla="*/ 40 w 56"/>
                <a:gd name="T39" fmla="*/ 33 h 89"/>
                <a:gd name="T40" fmla="*/ 43 w 56"/>
                <a:gd name="T41" fmla="*/ 31 h 89"/>
                <a:gd name="T42" fmla="*/ 46 w 56"/>
                <a:gd name="T43" fmla="*/ 31 h 89"/>
                <a:gd name="T44" fmla="*/ 53 w 56"/>
                <a:gd name="T45" fmla="*/ 33 h 89"/>
                <a:gd name="T46" fmla="*/ 56 w 56"/>
                <a:gd name="T47" fmla="*/ 38 h 89"/>
                <a:gd name="T48" fmla="*/ 48 w 56"/>
                <a:gd name="T49" fmla="*/ 40 h 89"/>
                <a:gd name="T50" fmla="*/ 46 w 56"/>
                <a:gd name="T51" fmla="*/ 34 h 89"/>
                <a:gd name="T52" fmla="*/ 43 w 56"/>
                <a:gd name="T53" fmla="*/ 34 h 89"/>
                <a:gd name="T54" fmla="*/ 41 w 56"/>
                <a:gd name="T55" fmla="*/ 36 h 89"/>
                <a:gd name="T56" fmla="*/ 41 w 56"/>
                <a:gd name="T57" fmla="*/ 42 h 89"/>
                <a:gd name="T58" fmla="*/ 41 w 56"/>
                <a:gd name="T59" fmla="*/ 56 h 89"/>
                <a:gd name="T60" fmla="*/ 36 w 56"/>
                <a:gd name="T61" fmla="*/ 63 h 89"/>
                <a:gd name="T62" fmla="*/ 3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30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9"/>
                <a:gd name="T179" fmla="*/ 56 w 56"/>
                <a:gd name="T180" fmla="*/ 89 h 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8" name="Freeform 19"/>
            <p:cNvSpPr>
              <a:spLocks/>
            </p:cNvSpPr>
            <p:nvPr/>
          </p:nvSpPr>
          <p:spPr bwMode="auto">
            <a:xfrm>
              <a:off x="216" y="279"/>
              <a:ext cx="56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28 w 56"/>
                <a:gd name="T15" fmla="*/ 6 h 87"/>
                <a:gd name="T16" fmla="*/ 30 w 56"/>
                <a:gd name="T17" fmla="*/ 4 h 87"/>
                <a:gd name="T18" fmla="*/ 38 w 56"/>
                <a:gd name="T19" fmla="*/ 0 h 87"/>
                <a:gd name="T20" fmla="*/ 39 w 56"/>
                <a:gd name="T21" fmla="*/ 4 h 87"/>
                <a:gd name="T22" fmla="*/ 39 w 56"/>
                <a:gd name="T23" fmla="*/ 8 h 87"/>
                <a:gd name="T24" fmla="*/ 43 w 56"/>
                <a:gd name="T25" fmla="*/ 9 h 87"/>
                <a:gd name="T26" fmla="*/ 41 w 56"/>
                <a:gd name="T27" fmla="*/ 27 h 87"/>
                <a:gd name="T28" fmla="*/ 36 w 56"/>
                <a:gd name="T29" fmla="*/ 33 h 87"/>
                <a:gd name="T30" fmla="*/ 33 w 56"/>
                <a:gd name="T31" fmla="*/ 35 h 87"/>
                <a:gd name="T32" fmla="*/ 33 w 56"/>
                <a:gd name="T33" fmla="*/ 44 h 87"/>
                <a:gd name="T34" fmla="*/ 36 w 56"/>
                <a:gd name="T35" fmla="*/ 45 h 87"/>
                <a:gd name="T36" fmla="*/ 38 w 56"/>
                <a:gd name="T37" fmla="*/ 56 h 87"/>
                <a:gd name="T38" fmla="*/ 39 w 56"/>
                <a:gd name="T39" fmla="*/ 33 h 87"/>
                <a:gd name="T40" fmla="*/ 43 w 56"/>
                <a:gd name="T41" fmla="*/ 29 h 87"/>
                <a:gd name="T42" fmla="*/ 46 w 56"/>
                <a:gd name="T43" fmla="*/ 29 h 87"/>
                <a:gd name="T44" fmla="*/ 53 w 56"/>
                <a:gd name="T45" fmla="*/ 33 h 87"/>
                <a:gd name="T46" fmla="*/ 56 w 56"/>
                <a:gd name="T47" fmla="*/ 38 h 87"/>
                <a:gd name="T48" fmla="*/ 48 w 56"/>
                <a:gd name="T49" fmla="*/ 38 h 87"/>
                <a:gd name="T50" fmla="*/ 46 w 56"/>
                <a:gd name="T51" fmla="*/ 35 h 87"/>
                <a:gd name="T52" fmla="*/ 43 w 56"/>
                <a:gd name="T53" fmla="*/ 35 h 87"/>
                <a:gd name="T54" fmla="*/ 41 w 56"/>
                <a:gd name="T55" fmla="*/ 36 h 87"/>
                <a:gd name="T56" fmla="*/ 41 w 56"/>
                <a:gd name="T57" fmla="*/ 40 h 87"/>
                <a:gd name="T58" fmla="*/ 43 w 56"/>
                <a:gd name="T59" fmla="*/ 51 h 87"/>
                <a:gd name="T60" fmla="*/ 35 w 56"/>
                <a:gd name="T61" fmla="*/ 62 h 87"/>
                <a:gd name="T62" fmla="*/ 38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0 w 56"/>
                <a:gd name="T71" fmla="*/ 76 h 87"/>
                <a:gd name="T72" fmla="*/ 28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7"/>
                <a:gd name="T179" fmla="*/ 56 w 56"/>
                <a:gd name="T180" fmla="*/ 87 h 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9" name="Freeform 20"/>
            <p:cNvSpPr>
              <a:spLocks/>
            </p:cNvSpPr>
            <p:nvPr/>
          </p:nvSpPr>
          <p:spPr bwMode="auto">
            <a:xfrm>
              <a:off x="172" y="231"/>
              <a:ext cx="146" cy="124"/>
            </a:xfrm>
            <a:custGeom>
              <a:avLst/>
              <a:gdLst>
                <a:gd name="T0" fmla="*/ 0 w 146"/>
                <a:gd name="T1" fmla="*/ 99 h 124"/>
                <a:gd name="T2" fmla="*/ 72 w 146"/>
                <a:gd name="T3" fmla="*/ 0 h 124"/>
                <a:gd name="T4" fmla="*/ 146 w 146"/>
                <a:gd name="T5" fmla="*/ 99 h 124"/>
                <a:gd name="T6" fmla="*/ 146 w 146"/>
                <a:gd name="T7" fmla="*/ 122 h 124"/>
                <a:gd name="T8" fmla="*/ 72 w 146"/>
                <a:gd name="T9" fmla="*/ 30 h 124"/>
                <a:gd name="T10" fmla="*/ 2 w 146"/>
                <a:gd name="T11" fmla="*/ 124 h 124"/>
                <a:gd name="T12" fmla="*/ 0 w 146"/>
                <a:gd name="T13" fmla="*/ 99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6"/>
                <a:gd name="T22" fmla="*/ 0 h 124"/>
                <a:gd name="T23" fmla="*/ 146 w 146"/>
                <a:gd name="T24" fmla="*/ 124 h 1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0" name="Freeform 21"/>
            <p:cNvSpPr>
              <a:spLocks/>
            </p:cNvSpPr>
            <p:nvPr/>
          </p:nvSpPr>
          <p:spPr bwMode="auto">
            <a:xfrm>
              <a:off x="326" y="204"/>
              <a:ext cx="5" cy="171"/>
            </a:xfrm>
            <a:custGeom>
              <a:avLst/>
              <a:gdLst>
                <a:gd name="T0" fmla="*/ 3 w 5"/>
                <a:gd name="T1" fmla="*/ 171 h 171"/>
                <a:gd name="T2" fmla="*/ 5 w 5"/>
                <a:gd name="T3" fmla="*/ 169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9 h 171"/>
                <a:gd name="T10" fmla="*/ 3 w 5"/>
                <a:gd name="T11" fmla="*/ 171 h 171"/>
                <a:gd name="T12" fmla="*/ 3 w 5"/>
                <a:gd name="T13" fmla="*/ 171 h 171"/>
                <a:gd name="T14" fmla="*/ 5 w 5"/>
                <a:gd name="T15" fmla="*/ 171 h 171"/>
                <a:gd name="T16" fmla="*/ 5 w 5"/>
                <a:gd name="T17" fmla="*/ 169 h 171"/>
                <a:gd name="T18" fmla="*/ 3 w 5"/>
                <a:gd name="T19" fmla="*/ 171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71"/>
                <a:gd name="T32" fmla="*/ 5 w 5"/>
                <a:gd name="T33" fmla="*/ 171 h 1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1" name="Rectangle 22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2" name="Freeform 23"/>
            <p:cNvSpPr>
              <a:spLocks/>
            </p:cNvSpPr>
            <p:nvPr/>
          </p:nvSpPr>
          <p:spPr bwMode="auto">
            <a:xfrm>
              <a:off x="149" y="195"/>
              <a:ext cx="505" cy="9"/>
            </a:xfrm>
            <a:custGeom>
              <a:avLst/>
              <a:gdLst>
                <a:gd name="T0" fmla="*/ 505 w 505"/>
                <a:gd name="T1" fmla="*/ 7 h 9"/>
                <a:gd name="T2" fmla="*/ 505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5 w 505"/>
                <a:gd name="T9" fmla="*/ 7 h 9"/>
                <a:gd name="T10" fmla="*/ 505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5"/>
                <a:gd name="T19" fmla="*/ 0 h 9"/>
                <a:gd name="T20" fmla="*/ 505 w 50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3" name="Freeform 24"/>
            <p:cNvSpPr>
              <a:spLocks/>
            </p:cNvSpPr>
            <p:nvPr/>
          </p:nvSpPr>
          <p:spPr bwMode="auto">
            <a:xfrm>
              <a:off x="651" y="195"/>
              <a:ext cx="6" cy="37"/>
            </a:xfrm>
            <a:custGeom>
              <a:avLst/>
              <a:gdLst>
                <a:gd name="T0" fmla="*/ 6 w 6"/>
                <a:gd name="T1" fmla="*/ 37 h 37"/>
                <a:gd name="T2" fmla="*/ 6 w 6"/>
                <a:gd name="T3" fmla="*/ 37 h 37"/>
                <a:gd name="T4" fmla="*/ 6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6 h 37"/>
                <a:gd name="T14" fmla="*/ 0 w 6"/>
                <a:gd name="T15" fmla="*/ 36 h 37"/>
                <a:gd name="T16" fmla="*/ 6 w 6"/>
                <a:gd name="T17" fmla="*/ 3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7"/>
                <a:gd name="T29" fmla="*/ 6 w 6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4" name="Freeform 25"/>
            <p:cNvSpPr>
              <a:spLocks/>
            </p:cNvSpPr>
            <p:nvPr/>
          </p:nvSpPr>
          <p:spPr bwMode="auto">
            <a:xfrm>
              <a:off x="641" y="231"/>
              <a:ext cx="16" cy="131"/>
            </a:xfrm>
            <a:custGeom>
              <a:avLst/>
              <a:gdLst>
                <a:gd name="T0" fmla="*/ 5 w 16"/>
                <a:gd name="T1" fmla="*/ 131 h 131"/>
                <a:gd name="T2" fmla="*/ 5 w 16"/>
                <a:gd name="T3" fmla="*/ 131 h 131"/>
                <a:gd name="T4" fmla="*/ 11 w 16"/>
                <a:gd name="T5" fmla="*/ 86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6 h 131"/>
                <a:gd name="T20" fmla="*/ 0 w 16"/>
                <a:gd name="T21" fmla="*/ 130 h 131"/>
                <a:gd name="T22" fmla="*/ 0 w 16"/>
                <a:gd name="T23" fmla="*/ 130 h 131"/>
                <a:gd name="T24" fmla="*/ 5 w 16"/>
                <a:gd name="T25" fmla="*/ 131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31"/>
                <a:gd name="T41" fmla="*/ 16 w 16"/>
                <a:gd name="T42" fmla="*/ 131 h 1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5" name="Freeform 26"/>
            <p:cNvSpPr>
              <a:spLocks/>
            </p:cNvSpPr>
            <p:nvPr/>
          </p:nvSpPr>
          <p:spPr bwMode="auto">
            <a:xfrm>
              <a:off x="536" y="361"/>
              <a:ext cx="110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2 w 110"/>
                <a:gd name="T13" fmla="*/ 223 h 344"/>
                <a:gd name="T14" fmla="*/ 74 w 110"/>
                <a:gd name="T15" fmla="*/ 182 h 344"/>
                <a:gd name="T16" fmla="*/ 85 w 110"/>
                <a:gd name="T17" fmla="*/ 139 h 344"/>
                <a:gd name="T18" fmla="*/ 95 w 110"/>
                <a:gd name="T19" fmla="*/ 93 h 344"/>
                <a:gd name="T20" fmla="*/ 103 w 110"/>
                <a:gd name="T21" fmla="*/ 48 h 344"/>
                <a:gd name="T22" fmla="*/ 110 w 110"/>
                <a:gd name="T23" fmla="*/ 1 h 344"/>
                <a:gd name="T24" fmla="*/ 105 w 110"/>
                <a:gd name="T25" fmla="*/ 0 h 344"/>
                <a:gd name="T26" fmla="*/ 97 w 110"/>
                <a:gd name="T27" fmla="*/ 47 h 344"/>
                <a:gd name="T28" fmla="*/ 88 w 110"/>
                <a:gd name="T29" fmla="*/ 93 h 344"/>
                <a:gd name="T30" fmla="*/ 80 w 110"/>
                <a:gd name="T31" fmla="*/ 137 h 344"/>
                <a:gd name="T32" fmla="*/ 69 w 110"/>
                <a:gd name="T33" fmla="*/ 180 h 344"/>
                <a:gd name="T34" fmla="*/ 56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0"/>
                <a:gd name="T76" fmla="*/ 0 h 344"/>
                <a:gd name="T77" fmla="*/ 110 w 11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6" name="Freeform 27"/>
            <p:cNvSpPr>
              <a:spLocks/>
            </p:cNvSpPr>
            <p:nvPr/>
          </p:nvSpPr>
          <p:spPr bwMode="auto">
            <a:xfrm>
              <a:off x="410" y="702"/>
              <a:ext cx="131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67 w 131"/>
                <a:gd name="T13" fmla="*/ 90 h 155"/>
                <a:gd name="T14" fmla="*/ 88 w 131"/>
                <a:gd name="T15" fmla="*/ 65 h 155"/>
                <a:gd name="T16" fmla="*/ 111 w 131"/>
                <a:gd name="T17" fmla="*/ 34 h 155"/>
                <a:gd name="T18" fmla="*/ 131 w 131"/>
                <a:gd name="T19" fmla="*/ 3 h 155"/>
                <a:gd name="T20" fmla="*/ 126 w 131"/>
                <a:gd name="T21" fmla="*/ 0 h 155"/>
                <a:gd name="T22" fmla="*/ 105 w 131"/>
                <a:gd name="T23" fmla="*/ 30 h 155"/>
                <a:gd name="T24" fmla="*/ 83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1"/>
                <a:gd name="T64" fmla="*/ 0 h 155"/>
                <a:gd name="T65" fmla="*/ 131 w 131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7" name="Freeform 28"/>
            <p:cNvSpPr>
              <a:spLocks/>
            </p:cNvSpPr>
            <p:nvPr/>
          </p:nvSpPr>
          <p:spPr bwMode="auto">
            <a:xfrm>
              <a:off x="369" y="817"/>
              <a:ext cx="46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4 w 46"/>
                <a:gd name="T9" fmla="*/ 34 h 40"/>
                <a:gd name="T10" fmla="*/ 41 w 46"/>
                <a:gd name="T11" fmla="*/ 40 h 40"/>
                <a:gd name="T12" fmla="*/ 46 w 46"/>
                <a:gd name="T13" fmla="*/ 34 h 40"/>
                <a:gd name="T14" fmla="*/ 37 w 46"/>
                <a:gd name="T15" fmla="*/ 29 h 40"/>
                <a:gd name="T16" fmla="*/ 26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0"/>
                <a:gd name="T41" fmla="*/ 46 w 46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8" name="Freeform 29"/>
            <p:cNvSpPr>
              <a:spLocks/>
            </p:cNvSpPr>
            <p:nvPr/>
          </p:nvSpPr>
          <p:spPr bwMode="auto">
            <a:xfrm>
              <a:off x="290" y="713"/>
              <a:ext cx="82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52 w 82"/>
                <a:gd name="T7" fmla="*/ 77 h 108"/>
                <a:gd name="T8" fmla="*/ 67 w 82"/>
                <a:gd name="T9" fmla="*/ 97 h 108"/>
                <a:gd name="T10" fmla="*/ 79 w 82"/>
                <a:gd name="T11" fmla="*/ 108 h 108"/>
                <a:gd name="T12" fmla="*/ 82 w 82"/>
                <a:gd name="T13" fmla="*/ 104 h 108"/>
                <a:gd name="T14" fmla="*/ 72 w 82"/>
                <a:gd name="T15" fmla="*/ 92 h 108"/>
                <a:gd name="T16" fmla="*/ 56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2"/>
                <a:gd name="T40" fmla="*/ 0 h 108"/>
                <a:gd name="T41" fmla="*/ 82 w 82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9" name="Freeform 30"/>
            <p:cNvSpPr>
              <a:spLocks/>
            </p:cNvSpPr>
            <p:nvPr/>
          </p:nvSpPr>
          <p:spPr bwMode="auto">
            <a:xfrm>
              <a:off x="203" y="528"/>
              <a:ext cx="92" cy="186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1 h 186"/>
                <a:gd name="T14" fmla="*/ 57 w 92"/>
                <a:gd name="T15" fmla="*/ 136 h 186"/>
                <a:gd name="T16" fmla="*/ 71 w 92"/>
                <a:gd name="T17" fmla="*/ 161 h 186"/>
                <a:gd name="T18" fmla="*/ 87 w 92"/>
                <a:gd name="T19" fmla="*/ 186 h 186"/>
                <a:gd name="T20" fmla="*/ 92 w 92"/>
                <a:gd name="T21" fmla="*/ 185 h 186"/>
                <a:gd name="T22" fmla="*/ 77 w 92"/>
                <a:gd name="T23" fmla="*/ 157 h 186"/>
                <a:gd name="T24" fmla="*/ 62 w 92"/>
                <a:gd name="T25" fmla="*/ 132 h 186"/>
                <a:gd name="T26" fmla="*/ 51 w 92"/>
                <a:gd name="T27" fmla="*/ 107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86"/>
                <a:gd name="T65" fmla="*/ 92 w 92"/>
                <a:gd name="T66" fmla="*/ 186 h 1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0" name="Freeform 31"/>
            <p:cNvSpPr>
              <a:spLocks/>
            </p:cNvSpPr>
            <p:nvPr/>
          </p:nvSpPr>
          <p:spPr bwMode="auto">
            <a:xfrm>
              <a:off x="160" y="357"/>
              <a:ext cx="50" cy="173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4 h 173"/>
                <a:gd name="T8" fmla="*/ 33 w 50"/>
                <a:gd name="T9" fmla="*/ 137 h 173"/>
                <a:gd name="T10" fmla="*/ 43 w 50"/>
                <a:gd name="T11" fmla="*/ 173 h 173"/>
                <a:gd name="T12" fmla="*/ 50 w 50"/>
                <a:gd name="T13" fmla="*/ 171 h 173"/>
                <a:gd name="T14" fmla="*/ 38 w 50"/>
                <a:gd name="T15" fmla="*/ 135 h 173"/>
                <a:gd name="T16" fmla="*/ 27 w 50"/>
                <a:gd name="T17" fmla="*/ 92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73"/>
                <a:gd name="T41" fmla="*/ 50 w 50"/>
                <a:gd name="T42" fmla="*/ 173 h 1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1" name="Freeform 32"/>
            <p:cNvSpPr>
              <a:spLocks/>
            </p:cNvSpPr>
            <p:nvPr/>
          </p:nvSpPr>
          <p:spPr bwMode="auto">
            <a:xfrm>
              <a:off x="147" y="196"/>
              <a:ext cx="20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3 w 20"/>
                <a:gd name="T11" fmla="*/ 161 h 161"/>
                <a:gd name="T12" fmla="*/ 20 w 20"/>
                <a:gd name="T13" fmla="*/ 161 h 161"/>
                <a:gd name="T14" fmla="*/ 13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161"/>
                <a:gd name="T50" fmla="*/ 20 w 20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2" name="Rectangle 33"/>
            <p:cNvSpPr>
              <a:spLocks noChangeArrowheads="1"/>
            </p:cNvSpPr>
            <p:nvPr/>
          </p:nvSpPr>
          <p:spPr bwMode="auto">
            <a:xfrm>
              <a:off x="370" y="438"/>
              <a:ext cx="74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3" name="Freeform 34"/>
            <p:cNvSpPr>
              <a:spLocks/>
            </p:cNvSpPr>
            <p:nvPr/>
          </p:nvSpPr>
          <p:spPr bwMode="auto">
            <a:xfrm>
              <a:off x="228" y="249"/>
              <a:ext cx="352" cy="456"/>
            </a:xfrm>
            <a:custGeom>
              <a:avLst/>
              <a:gdLst>
                <a:gd name="T0" fmla="*/ 241 w 352"/>
                <a:gd name="T1" fmla="*/ 1 h 456"/>
                <a:gd name="T2" fmla="*/ 229 w 352"/>
                <a:gd name="T3" fmla="*/ 14 h 456"/>
                <a:gd name="T4" fmla="*/ 216 w 352"/>
                <a:gd name="T5" fmla="*/ 41 h 456"/>
                <a:gd name="T6" fmla="*/ 205 w 352"/>
                <a:gd name="T7" fmla="*/ 90 h 456"/>
                <a:gd name="T8" fmla="*/ 198 w 352"/>
                <a:gd name="T9" fmla="*/ 149 h 456"/>
                <a:gd name="T10" fmla="*/ 195 w 352"/>
                <a:gd name="T11" fmla="*/ 193 h 456"/>
                <a:gd name="T12" fmla="*/ 198 w 352"/>
                <a:gd name="T13" fmla="*/ 211 h 456"/>
                <a:gd name="T14" fmla="*/ 205 w 352"/>
                <a:gd name="T15" fmla="*/ 211 h 456"/>
                <a:gd name="T16" fmla="*/ 221 w 352"/>
                <a:gd name="T17" fmla="*/ 211 h 456"/>
                <a:gd name="T18" fmla="*/ 249 w 352"/>
                <a:gd name="T19" fmla="*/ 211 h 456"/>
                <a:gd name="T20" fmla="*/ 287 w 352"/>
                <a:gd name="T21" fmla="*/ 205 h 456"/>
                <a:gd name="T22" fmla="*/ 319 w 352"/>
                <a:gd name="T23" fmla="*/ 196 h 456"/>
                <a:gd name="T24" fmla="*/ 336 w 352"/>
                <a:gd name="T25" fmla="*/ 186 h 456"/>
                <a:gd name="T26" fmla="*/ 352 w 352"/>
                <a:gd name="T27" fmla="*/ 166 h 456"/>
                <a:gd name="T28" fmla="*/ 341 w 352"/>
                <a:gd name="T29" fmla="*/ 281 h 456"/>
                <a:gd name="T30" fmla="*/ 319 w 352"/>
                <a:gd name="T31" fmla="*/ 270 h 456"/>
                <a:gd name="T32" fmla="*/ 291 w 352"/>
                <a:gd name="T33" fmla="*/ 261 h 456"/>
                <a:gd name="T34" fmla="*/ 262 w 352"/>
                <a:gd name="T35" fmla="*/ 256 h 456"/>
                <a:gd name="T36" fmla="*/ 237 w 352"/>
                <a:gd name="T37" fmla="*/ 252 h 456"/>
                <a:gd name="T38" fmla="*/ 210 w 352"/>
                <a:gd name="T39" fmla="*/ 251 h 456"/>
                <a:gd name="T40" fmla="*/ 205 w 352"/>
                <a:gd name="T41" fmla="*/ 251 h 456"/>
                <a:gd name="T42" fmla="*/ 195 w 352"/>
                <a:gd name="T43" fmla="*/ 252 h 456"/>
                <a:gd name="T44" fmla="*/ 195 w 352"/>
                <a:gd name="T45" fmla="*/ 270 h 456"/>
                <a:gd name="T46" fmla="*/ 195 w 352"/>
                <a:gd name="T47" fmla="*/ 290 h 456"/>
                <a:gd name="T48" fmla="*/ 200 w 352"/>
                <a:gd name="T49" fmla="*/ 352 h 456"/>
                <a:gd name="T50" fmla="*/ 210 w 352"/>
                <a:gd name="T51" fmla="*/ 409 h 456"/>
                <a:gd name="T52" fmla="*/ 218 w 352"/>
                <a:gd name="T53" fmla="*/ 433 h 456"/>
                <a:gd name="T54" fmla="*/ 234 w 352"/>
                <a:gd name="T55" fmla="*/ 454 h 456"/>
                <a:gd name="T56" fmla="*/ 116 w 352"/>
                <a:gd name="T57" fmla="*/ 454 h 456"/>
                <a:gd name="T58" fmla="*/ 124 w 352"/>
                <a:gd name="T59" fmla="*/ 440 h 456"/>
                <a:gd name="T60" fmla="*/ 139 w 352"/>
                <a:gd name="T61" fmla="*/ 408 h 456"/>
                <a:gd name="T62" fmla="*/ 144 w 352"/>
                <a:gd name="T63" fmla="*/ 393 h 456"/>
                <a:gd name="T64" fmla="*/ 149 w 352"/>
                <a:gd name="T65" fmla="*/ 379 h 456"/>
                <a:gd name="T66" fmla="*/ 152 w 352"/>
                <a:gd name="T67" fmla="*/ 353 h 456"/>
                <a:gd name="T68" fmla="*/ 159 w 352"/>
                <a:gd name="T69" fmla="*/ 312 h 456"/>
                <a:gd name="T70" fmla="*/ 160 w 352"/>
                <a:gd name="T71" fmla="*/ 270 h 456"/>
                <a:gd name="T72" fmla="*/ 159 w 352"/>
                <a:gd name="T73" fmla="*/ 254 h 456"/>
                <a:gd name="T74" fmla="*/ 154 w 352"/>
                <a:gd name="T75" fmla="*/ 252 h 456"/>
                <a:gd name="T76" fmla="*/ 149 w 352"/>
                <a:gd name="T77" fmla="*/ 252 h 456"/>
                <a:gd name="T78" fmla="*/ 134 w 352"/>
                <a:gd name="T79" fmla="*/ 251 h 456"/>
                <a:gd name="T80" fmla="*/ 105 w 352"/>
                <a:gd name="T81" fmla="*/ 252 h 456"/>
                <a:gd name="T82" fmla="*/ 75 w 352"/>
                <a:gd name="T83" fmla="*/ 256 h 456"/>
                <a:gd name="T84" fmla="*/ 44 w 352"/>
                <a:gd name="T85" fmla="*/ 265 h 456"/>
                <a:gd name="T86" fmla="*/ 19 w 352"/>
                <a:gd name="T87" fmla="*/ 276 h 456"/>
                <a:gd name="T88" fmla="*/ 1 w 352"/>
                <a:gd name="T89" fmla="*/ 285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2"/>
                <a:gd name="T190" fmla="*/ 0 h 456"/>
                <a:gd name="T191" fmla="*/ 352 w 352"/>
                <a:gd name="T192" fmla="*/ 456 h 4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4" name="Freeform 35"/>
            <p:cNvSpPr>
              <a:spLocks/>
            </p:cNvSpPr>
            <p:nvPr/>
          </p:nvSpPr>
          <p:spPr bwMode="auto">
            <a:xfrm>
              <a:off x="342" y="247"/>
              <a:ext cx="128" cy="5"/>
            </a:xfrm>
            <a:custGeom>
              <a:avLst/>
              <a:gdLst>
                <a:gd name="T0" fmla="*/ 128 w 128"/>
                <a:gd name="T1" fmla="*/ 5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5 h 5"/>
                <a:gd name="T8" fmla="*/ 127 w 128"/>
                <a:gd name="T9" fmla="*/ 5 h 5"/>
                <a:gd name="T10" fmla="*/ 128 w 128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5"/>
                <a:gd name="T20" fmla="*/ 128 w 128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5" name="Freeform 36"/>
            <p:cNvSpPr>
              <a:spLocks/>
            </p:cNvSpPr>
            <p:nvPr/>
          </p:nvSpPr>
          <p:spPr bwMode="auto">
            <a:xfrm>
              <a:off x="456" y="247"/>
              <a:ext cx="14" cy="20"/>
            </a:xfrm>
            <a:custGeom>
              <a:avLst/>
              <a:gdLst>
                <a:gd name="T0" fmla="*/ 3 w 14"/>
                <a:gd name="T1" fmla="*/ 20 h 20"/>
                <a:gd name="T2" fmla="*/ 3 w 14"/>
                <a:gd name="T3" fmla="*/ 2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4 h 20"/>
                <a:gd name="T14" fmla="*/ 0 w 14"/>
                <a:gd name="T15" fmla="*/ 14 h 20"/>
                <a:gd name="T16" fmla="*/ 3 w 14"/>
                <a:gd name="T17" fmla="*/ 2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0"/>
                <a:gd name="T29" fmla="*/ 14 w 1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6" name="Freeform 37"/>
            <p:cNvSpPr>
              <a:spLocks/>
            </p:cNvSpPr>
            <p:nvPr/>
          </p:nvSpPr>
          <p:spPr bwMode="auto">
            <a:xfrm>
              <a:off x="439" y="261"/>
              <a:ext cx="20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0 w 20"/>
                <a:gd name="T7" fmla="*/ 20 h 45"/>
                <a:gd name="T8" fmla="*/ 15 w 20"/>
                <a:gd name="T9" fmla="*/ 13 h 45"/>
                <a:gd name="T10" fmla="*/ 20 w 20"/>
                <a:gd name="T11" fmla="*/ 6 h 45"/>
                <a:gd name="T12" fmla="*/ 17 w 20"/>
                <a:gd name="T13" fmla="*/ 0 h 45"/>
                <a:gd name="T14" fmla="*/ 10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45"/>
                <a:gd name="T41" fmla="*/ 20 w 20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7" name="Freeform 38"/>
            <p:cNvSpPr>
              <a:spLocks/>
            </p:cNvSpPr>
            <p:nvPr/>
          </p:nvSpPr>
          <p:spPr bwMode="auto">
            <a:xfrm>
              <a:off x="426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74"/>
                <a:gd name="T41" fmla="*/ 16 w 16"/>
                <a:gd name="T42" fmla="*/ 74 h 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8" name="Freeform 39"/>
            <p:cNvSpPr>
              <a:spLocks/>
            </p:cNvSpPr>
            <p:nvPr/>
          </p:nvSpPr>
          <p:spPr bwMode="auto">
            <a:xfrm>
              <a:off x="419" y="377"/>
              <a:ext cx="12" cy="65"/>
            </a:xfrm>
            <a:custGeom>
              <a:avLst/>
              <a:gdLst>
                <a:gd name="T0" fmla="*/ 5 w 12"/>
                <a:gd name="T1" fmla="*/ 65 h 65"/>
                <a:gd name="T2" fmla="*/ 5 w 12"/>
                <a:gd name="T3" fmla="*/ 65 h 65"/>
                <a:gd name="T4" fmla="*/ 5 w 12"/>
                <a:gd name="T5" fmla="*/ 52 h 65"/>
                <a:gd name="T6" fmla="*/ 7 w 12"/>
                <a:gd name="T7" fmla="*/ 38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38 h 65"/>
                <a:gd name="T18" fmla="*/ 2 w 12"/>
                <a:gd name="T19" fmla="*/ 50 h 65"/>
                <a:gd name="T20" fmla="*/ 0 w 12"/>
                <a:gd name="T21" fmla="*/ 65 h 65"/>
                <a:gd name="T22" fmla="*/ 0 w 12"/>
                <a:gd name="T23" fmla="*/ 65 h 65"/>
                <a:gd name="T24" fmla="*/ 5 w 12"/>
                <a:gd name="T25" fmla="*/ 65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65"/>
                <a:gd name="T41" fmla="*/ 12 w 12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9" name="Freeform 40"/>
            <p:cNvSpPr>
              <a:spLocks/>
            </p:cNvSpPr>
            <p:nvPr/>
          </p:nvSpPr>
          <p:spPr bwMode="auto">
            <a:xfrm>
              <a:off x="419" y="442"/>
              <a:ext cx="7" cy="20"/>
            </a:xfrm>
            <a:custGeom>
              <a:avLst/>
              <a:gdLst>
                <a:gd name="T0" fmla="*/ 7 w 7"/>
                <a:gd name="T1" fmla="*/ 14 h 20"/>
                <a:gd name="T2" fmla="*/ 7 w 7"/>
                <a:gd name="T3" fmla="*/ 14 h 20"/>
                <a:gd name="T4" fmla="*/ 7 w 7"/>
                <a:gd name="T5" fmla="*/ 12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4 h 20"/>
                <a:gd name="T12" fmla="*/ 5 w 7"/>
                <a:gd name="T13" fmla="*/ 20 h 20"/>
                <a:gd name="T14" fmla="*/ 5 w 7"/>
                <a:gd name="T15" fmla="*/ 20 h 20"/>
                <a:gd name="T16" fmla="*/ 7 w 7"/>
                <a:gd name="T17" fmla="*/ 1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0"/>
                <a:gd name="T29" fmla="*/ 7 w 7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0" name="Freeform 41"/>
            <p:cNvSpPr>
              <a:spLocks/>
            </p:cNvSpPr>
            <p:nvPr/>
          </p:nvSpPr>
          <p:spPr bwMode="auto">
            <a:xfrm>
              <a:off x="424" y="456"/>
              <a:ext cx="35" cy="7"/>
            </a:xfrm>
            <a:custGeom>
              <a:avLst/>
              <a:gdLst>
                <a:gd name="T0" fmla="*/ 35 w 35"/>
                <a:gd name="T1" fmla="*/ 0 h 7"/>
                <a:gd name="T2" fmla="*/ 35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6 h 7"/>
                <a:gd name="T10" fmla="*/ 9 w 35"/>
                <a:gd name="T11" fmla="*/ 7 h 7"/>
                <a:gd name="T12" fmla="*/ 35 w 35"/>
                <a:gd name="T13" fmla="*/ 7 h 7"/>
                <a:gd name="T14" fmla="*/ 35 w 35"/>
                <a:gd name="T15" fmla="*/ 7 h 7"/>
                <a:gd name="T16" fmla="*/ 35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7"/>
                <a:gd name="T29" fmla="*/ 35 w 3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1" name="Freeform 42"/>
            <p:cNvSpPr>
              <a:spLocks/>
            </p:cNvSpPr>
            <p:nvPr/>
          </p:nvSpPr>
          <p:spPr bwMode="auto">
            <a:xfrm>
              <a:off x="459" y="453"/>
              <a:ext cx="56" cy="10"/>
            </a:xfrm>
            <a:custGeom>
              <a:avLst/>
              <a:gdLst>
                <a:gd name="T0" fmla="*/ 56 w 56"/>
                <a:gd name="T1" fmla="*/ 0 h 10"/>
                <a:gd name="T2" fmla="*/ 56 w 56"/>
                <a:gd name="T3" fmla="*/ 0 h 10"/>
                <a:gd name="T4" fmla="*/ 42 w 56"/>
                <a:gd name="T5" fmla="*/ 1 h 10"/>
                <a:gd name="T6" fmla="*/ 31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10 h 10"/>
                <a:gd name="T14" fmla="*/ 18 w 56"/>
                <a:gd name="T15" fmla="*/ 10 h 10"/>
                <a:gd name="T16" fmla="*/ 31 w 56"/>
                <a:gd name="T17" fmla="*/ 9 h 10"/>
                <a:gd name="T18" fmla="*/ 44 w 56"/>
                <a:gd name="T19" fmla="*/ 7 h 10"/>
                <a:gd name="T20" fmla="*/ 56 w 56"/>
                <a:gd name="T21" fmla="*/ 5 h 10"/>
                <a:gd name="T22" fmla="*/ 56 w 56"/>
                <a:gd name="T23" fmla="*/ 5 h 10"/>
                <a:gd name="T24" fmla="*/ 56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0"/>
                <a:gd name="T41" fmla="*/ 56 w 56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2" name="Freeform 43"/>
            <p:cNvSpPr>
              <a:spLocks/>
            </p:cNvSpPr>
            <p:nvPr/>
          </p:nvSpPr>
          <p:spPr bwMode="auto">
            <a:xfrm>
              <a:off x="515" y="440"/>
              <a:ext cx="41" cy="18"/>
            </a:xfrm>
            <a:custGeom>
              <a:avLst/>
              <a:gdLst>
                <a:gd name="T0" fmla="*/ 39 w 41"/>
                <a:gd name="T1" fmla="*/ 0 h 18"/>
                <a:gd name="T2" fmla="*/ 39 w 41"/>
                <a:gd name="T3" fmla="*/ 0 h 18"/>
                <a:gd name="T4" fmla="*/ 31 w 41"/>
                <a:gd name="T5" fmla="*/ 4 h 18"/>
                <a:gd name="T6" fmla="*/ 23 w 41"/>
                <a:gd name="T7" fmla="*/ 5 h 18"/>
                <a:gd name="T8" fmla="*/ 13 w 41"/>
                <a:gd name="T9" fmla="*/ 9 h 18"/>
                <a:gd name="T10" fmla="*/ 0 w 41"/>
                <a:gd name="T11" fmla="*/ 13 h 18"/>
                <a:gd name="T12" fmla="*/ 0 w 41"/>
                <a:gd name="T13" fmla="*/ 18 h 18"/>
                <a:gd name="T14" fmla="*/ 14 w 41"/>
                <a:gd name="T15" fmla="*/ 14 h 18"/>
                <a:gd name="T16" fmla="*/ 23 w 41"/>
                <a:gd name="T17" fmla="*/ 13 h 18"/>
                <a:gd name="T18" fmla="*/ 32 w 41"/>
                <a:gd name="T19" fmla="*/ 9 h 18"/>
                <a:gd name="T20" fmla="*/ 41 w 41"/>
                <a:gd name="T21" fmla="*/ 5 h 18"/>
                <a:gd name="T22" fmla="*/ 41 w 41"/>
                <a:gd name="T23" fmla="*/ 5 h 18"/>
                <a:gd name="T24" fmla="*/ 39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18"/>
                <a:gd name="T41" fmla="*/ 41 w 41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3" name="Freeform 44"/>
            <p:cNvSpPr>
              <a:spLocks/>
            </p:cNvSpPr>
            <p:nvPr/>
          </p:nvSpPr>
          <p:spPr bwMode="auto">
            <a:xfrm>
              <a:off x="554" y="415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30"/>
                <a:gd name="T29" fmla="*/ 28 w 2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4" name="Freeform 45"/>
            <p:cNvSpPr>
              <a:spLocks/>
            </p:cNvSpPr>
            <p:nvPr/>
          </p:nvSpPr>
          <p:spPr bwMode="auto">
            <a:xfrm>
              <a:off x="577" y="415"/>
              <a:ext cx="5" cy="124"/>
            </a:xfrm>
            <a:custGeom>
              <a:avLst/>
              <a:gdLst>
                <a:gd name="T0" fmla="*/ 2 w 5"/>
                <a:gd name="T1" fmla="*/ 122 h 124"/>
                <a:gd name="T2" fmla="*/ 5 w 5"/>
                <a:gd name="T3" fmla="*/ 119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19 h 124"/>
                <a:gd name="T10" fmla="*/ 2 w 5"/>
                <a:gd name="T11" fmla="*/ 122 h 124"/>
                <a:gd name="T12" fmla="*/ 2 w 5"/>
                <a:gd name="T13" fmla="*/ 122 h 124"/>
                <a:gd name="T14" fmla="*/ 5 w 5"/>
                <a:gd name="T15" fmla="*/ 124 h 124"/>
                <a:gd name="T16" fmla="*/ 5 w 5"/>
                <a:gd name="T17" fmla="*/ 119 h 124"/>
                <a:gd name="T18" fmla="*/ 2 w 5"/>
                <a:gd name="T19" fmla="*/ 12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24"/>
                <a:gd name="T32" fmla="*/ 5 w 5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5" name="Freeform 46"/>
            <p:cNvSpPr>
              <a:spLocks/>
            </p:cNvSpPr>
            <p:nvPr/>
          </p:nvSpPr>
          <p:spPr bwMode="auto">
            <a:xfrm>
              <a:off x="567" y="527"/>
              <a:ext cx="13" cy="10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2 w 13"/>
                <a:gd name="T5" fmla="*/ 10 h 10"/>
                <a:gd name="T6" fmla="*/ 13 w 13"/>
                <a:gd name="T7" fmla="*/ 7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0"/>
                <a:gd name="T20" fmla="*/ 13 w 13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6" name="Freeform 47"/>
            <p:cNvSpPr>
              <a:spLocks/>
            </p:cNvSpPr>
            <p:nvPr/>
          </p:nvSpPr>
          <p:spPr bwMode="auto">
            <a:xfrm>
              <a:off x="549" y="518"/>
              <a:ext cx="21" cy="14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4 h 14"/>
                <a:gd name="T6" fmla="*/ 21 w 21"/>
                <a:gd name="T7" fmla="*/ 9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4"/>
                <a:gd name="T20" fmla="*/ 21 w 21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7" name="Freeform 48"/>
            <p:cNvSpPr>
              <a:spLocks/>
            </p:cNvSpPr>
            <p:nvPr/>
          </p:nvSpPr>
          <p:spPr bwMode="auto">
            <a:xfrm>
              <a:off x="519" y="507"/>
              <a:ext cx="32" cy="16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0 w 32"/>
                <a:gd name="T5" fmla="*/ 12 h 16"/>
                <a:gd name="T6" fmla="*/ 30 w 32"/>
                <a:gd name="T7" fmla="*/ 16 h 16"/>
                <a:gd name="T8" fmla="*/ 32 w 32"/>
                <a:gd name="T9" fmla="*/ 11 h 16"/>
                <a:gd name="T10" fmla="*/ 22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16"/>
                <a:gd name="T29" fmla="*/ 32 w 32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8" name="Freeform 49"/>
            <p:cNvSpPr>
              <a:spLocks/>
            </p:cNvSpPr>
            <p:nvPr/>
          </p:nvSpPr>
          <p:spPr bwMode="auto">
            <a:xfrm>
              <a:off x="465" y="498"/>
              <a:ext cx="56" cy="16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9 h 16"/>
                <a:gd name="T8" fmla="*/ 41 w 56"/>
                <a:gd name="T9" fmla="*/ 12 h 16"/>
                <a:gd name="T10" fmla="*/ 54 w 56"/>
                <a:gd name="T11" fmla="*/ 16 h 16"/>
                <a:gd name="T12" fmla="*/ 56 w 56"/>
                <a:gd name="T13" fmla="*/ 9 h 16"/>
                <a:gd name="T14" fmla="*/ 41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6"/>
                <a:gd name="T41" fmla="*/ 56 w 5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9" name="Freeform 50"/>
            <p:cNvSpPr>
              <a:spLocks/>
            </p:cNvSpPr>
            <p:nvPr/>
          </p:nvSpPr>
          <p:spPr bwMode="auto">
            <a:xfrm>
              <a:off x="433" y="496"/>
              <a:ext cx="32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32 w 32"/>
                <a:gd name="T7" fmla="*/ 9 h 9"/>
                <a:gd name="T8" fmla="*/ 32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9"/>
                <a:gd name="T29" fmla="*/ 32 w 32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0" name="Freeform 51"/>
            <p:cNvSpPr>
              <a:spLocks/>
            </p:cNvSpPr>
            <p:nvPr/>
          </p:nvSpPr>
          <p:spPr bwMode="auto">
            <a:xfrm>
              <a:off x="419" y="496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3"/>
                <a:gd name="T53" fmla="*/ 19 w 19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1" name="Freeform 52"/>
            <p:cNvSpPr>
              <a:spLocks/>
            </p:cNvSpPr>
            <p:nvPr/>
          </p:nvSpPr>
          <p:spPr bwMode="auto">
            <a:xfrm>
              <a:off x="419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6"/>
                <a:gd name="T29" fmla="*/ 7 w 7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2" name="Freeform 53"/>
            <p:cNvSpPr>
              <a:spLocks/>
            </p:cNvSpPr>
            <p:nvPr/>
          </p:nvSpPr>
          <p:spPr bwMode="auto">
            <a:xfrm>
              <a:off x="421" y="545"/>
              <a:ext cx="18" cy="112"/>
            </a:xfrm>
            <a:custGeom>
              <a:avLst/>
              <a:gdLst>
                <a:gd name="T0" fmla="*/ 18 w 18"/>
                <a:gd name="T1" fmla="*/ 110 h 112"/>
                <a:gd name="T2" fmla="*/ 18 w 18"/>
                <a:gd name="T3" fmla="*/ 110 h 112"/>
                <a:gd name="T4" fmla="*/ 13 w 18"/>
                <a:gd name="T5" fmla="*/ 84 h 112"/>
                <a:gd name="T6" fmla="*/ 10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4 h 112"/>
                <a:gd name="T20" fmla="*/ 12 w 18"/>
                <a:gd name="T21" fmla="*/ 112 h 112"/>
                <a:gd name="T22" fmla="*/ 12 w 18"/>
                <a:gd name="T23" fmla="*/ 112 h 112"/>
                <a:gd name="T24" fmla="*/ 18 w 18"/>
                <a:gd name="T25" fmla="*/ 11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12"/>
                <a:gd name="T41" fmla="*/ 18 w 18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3" name="Freeform 54"/>
            <p:cNvSpPr>
              <a:spLocks/>
            </p:cNvSpPr>
            <p:nvPr/>
          </p:nvSpPr>
          <p:spPr bwMode="auto">
            <a:xfrm>
              <a:off x="433" y="655"/>
              <a:ext cx="16" cy="32"/>
            </a:xfrm>
            <a:custGeom>
              <a:avLst/>
              <a:gdLst>
                <a:gd name="T0" fmla="*/ 16 w 16"/>
                <a:gd name="T1" fmla="*/ 29 h 32"/>
                <a:gd name="T2" fmla="*/ 16 w 16"/>
                <a:gd name="T3" fmla="*/ 29 h 32"/>
                <a:gd name="T4" fmla="*/ 11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8 w 16"/>
                <a:gd name="T11" fmla="*/ 18 h 32"/>
                <a:gd name="T12" fmla="*/ 13 w 16"/>
                <a:gd name="T13" fmla="*/ 32 h 32"/>
                <a:gd name="T14" fmla="*/ 13 w 16"/>
                <a:gd name="T15" fmla="*/ 32 h 32"/>
                <a:gd name="T16" fmla="*/ 16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2"/>
                <a:gd name="T29" fmla="*/ 16 w 16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4" name="Freeform 55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23"/>
                <a:gd name="T32" fmla="*/ 23 w 23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5" name="Freeform 56"/>
            <p:cNvSpPr>
              <a:spLocks/>
            </p:cNvSpPr>
            <p:nvPr/>
          </p:nvSpPr>
          <p:spPr bwMode="auto">
            <a:xfrm>
              <a:off x="339" y="702"/>
              <a:ext cx="123" cy="7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7 h 7"/>
                <a:gd name="T4" fmla="*/ 123 w 123"/>
                <a:gd name="T5" fmla="*/ 5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3"/>
                <a:gd name="T19" fmla="*/ 0 h 7"/>
                <a:gd name="T20" fmla="*/ 123 w 123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6" name="Freeform 57"/>
            <p:cNvSpPr>
              <a:spLocks/>
            </p:cNvSpPr>
            <p:nvPr/>
          </p:nvSpPr>
          <p:spPr bwMode="auto">
            <a:xfrm>
              <a:off x="339" y="693"/>
              <a:ext cx="13" cy="16"/>
            </a:xfrm>
            <a:custGeom>
              <a:avLst/>
              <a:gdLst>
                <a:gd name="T0" fmla="*/ 8 w 13"/>
                <a:gd name="T1" fmla="*/ 0 h 16"/>
                <a:gd name="T2" fmla="*/ 8 w 13"/>
                <a:gd name="T3" fmla="*/ 0 h 16"/>
                <a:gd name="T4" fmla="*/ 2 w 13"/>
                <a:gd name="T5" fmla="*/ 9 h 16"/>
                <a:gd name="T6" fmla="*/ 0 w 13"/>
                <a:gd name="T7" fmla="*/ 10 h 16"/>
                <a:gd name="T8" fmla="*/ 2 w 13"/>
                <a:gd name="T9" fmla="*/ 16 h 16"/>
                <a:gd name="T10" fmla="*/ 5 w 13"/>
                <a:gd name="T11" fmla="*/ 12 h 16"/>
                <a:gd name="T12" fmla="*/ 13 w 13"/>
                <a:gd name="T13" fmla="*/ 5 h 16"/>
                <a:gd name="T14" fmla="*/ 13 w 13"/>
                <a:gd name="T15" fmla="*/ 5 h 16"/>
                <a:gd name="T16" fmla="*/ 8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7" name="Freeform 58"/>
            <p:cNvSpPr>
              <a:spLocks/>
            </p:cNvSpPr>
            <p:nvPr/>
          </p:nvSpPr>
          <p:spPr bwMode="auto">
            <a:xfrm>
              <a:off x="347" y="657"/>
              <a:ext cx="23" cy="41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3 h 41"/>
                <a:gd name="T6" fmla="*/ 0 w 23"/>
                <a:gd name="T7" fmla="*/ 36 h 41"/>
                <a:gd name="T8" fmla="*/ 5 w 23"/>
                <a:gd name="T9" fmla="*/ 41 h 41"/>
                <a:gd name="T10" fmla="*/ 13 w 23"/>
                <a:gd name="T11" fmla="*/ 25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1"/>
                <a:gd name="T29" fmla="*/ 23 w 23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8" name="Freeform 59"/>
            <p:cNvSpPr>
              <a:spLocks/>
            </p:cNvSpPr>
            <p:nvPr/>
          </p:nvSpPr>
          <p:spPr bwMode="auto">
            <a:xfrm>
              <a:off x="364" y="619"/>
              <a:ext cx="16" cy="39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1 h 39"/>
                <a:gd name="T8" fmla="*/ 5 w 16"/>
                <a:gd name="T9" fmla="*/ 27 h 39"/>
                <a:gd name="T10" fmla="*/ 0 w 16"/>
                <a:gd name="T11" fmla="*/ 38 h 39"/>
                <a:gd name="T12" fmla="*/ 6 w 16"/>
                <a:gd name="T13" fmla="*/ 39 h 39"/>
                <a:gd name="T14" fmla="*/ 10 w 16"/>
                <a:gd name="T15" fmla="*/ 29 h 39"/>
                <a:gd name="T16" fmla="*/ 11 w 16"/>
                <a:gd name="T17" fmla="*/ 23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39"/>
                <a:gd name="T41" fmla="*/ 16 w 16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9" name="Freeform 60"/>
            <p:cNvSpPr>
              <a:spLocks/>
            </p:cNvSpPr>
            <p:nvPr/>
          </p:nvSpPr>
          <p:spPr bwMode="auto">
            <a:xfrm>
              <a:off x="375" y="561"/>
              <a:ext cx="13" cy="58"/>
            </a:xfrm>
            <a:custGeom>
              <a:avLst/>
              <a:gdLst>
                <a:gd name="T0" fmla="*/ 8 w 13"/>
                <a:gd name="T1" fmla="*/ 0 h 58"/>
                <a:gd name="T2" fmla="*/ 8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40 h 58"/>
                <a:gd name="T10" fmla="*/ 0 w 13"/>
                <a:gd name="T11" fmla="*/ 58 h 58"/>
                <a:gd name="T12" fmla="*/ 5 w 13"/>
                <a:gd name="T13" fmla="*/ 58 h 58"/>
                <a:gd name="T14" fmla="*/ 8 w 13"/>
                <a:gd name="T15" fmla="*/ 41 h 58"/>
                <a:gd name="T16" fmla="*/ 10 w 13"/>
                <a:gd name="T17" fmla="*/ 27 h 58"/>
                <a:gd name="T18" fmla="*/ 12 w 13"/>
                <a:gd name="T19" fmla="*/ 14 h 58"/>
                <a:gd name="T20" fmla="*/ 13 w 13"/>
                <a:gd name="T21" fmla="*/ 0 h 58"/>
                <a:gd name="T22" fmla="*/ 13 w 13"/>
                <a:gd name="T23" fmla="*/ 0 h 58"/>
                <a:gd name="T24" fmla="*/ 8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58"/>
                <a:gd name="T41" fmla="*/ 13 w 13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0" name="Freeform 61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49"/>
                <a:gd name="T41" fmla="*/ 7 w 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1" name="Freeform 62"/>
            <p:cNvSpPr>
              <a:spLocks/>
            </p:cNvSpPr>
            <p:nvPr/>
          </p:nvSpPr>
          <p:spPr bwMode="auto">
            <a:xfrm>
              <a:off x="382" y="498"/>
              <a:ext cx="6" cy="16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3 w 6"/>
                <a:gd name="T5" fmla="*/ 7 h 16"/>
                <a:gd name="T6" fmla="*/ 1 w 6"/>
                <a:gd name="T7" fmla="*/ 5 h 16"/>
                <a:gd name="T8" fmla="*/ 1 w 6"/>
                <a:gd name="T9" fmla="*/ 9 h 16"/>
                <a:gd name="T10" fmla="*/ 1 w 6"/>
                <a:gd name="T11" fmla="*/ 16 h 16"/>
                <a:gd name="T12" fmla="*/ 6 w 6"/>
                <a:gd name="T13" fmla="*/ 14 h 16"/>
                <a:gd name="T14" fmla="*/ 6 w 6"/>
                <a:gd name="T15" fmla="*/ 9 h 16"/>
                <a:gd name="T16" fmla="*/ 6 w 6"/>
                <a:gd name="T17" fmla="*/ 7 h 16"/>
                <a:gd name="T18" fmla="*/ 6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2" name="Freeform 63"/>
            <p:cNvSpPr>
              <a:spLocks/>
            </p:cNvSpPr>
            <p:nvPr/>
          </p:nvSpPr>
          <p:spPr bwMode="auto">
            <a:xfrm>
              <a:off x="352" y="496"/>
              <a:ext cx="30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8 w 30"/>
                <a:gd name="T5" fmla="*/ 7 h 9"/>
                <a:gd name="T6" fmla="*/ 23 w 30"/>
                <a:gd name="T7" fmla="*/ 7 h 9"/>
                <a:gd name="T8" fmla="*/ 26 w 30"/>
                <a:gd name="T9" fmla="*/ 9 h 9"/>
                <a:gd name="T10" fmla="*/ 30 w 30"/>
                <a:gd name="T11" fmla="*/ 9 h 9"/>
                <a:gd name="T12" fmla="*/ 30 w 30"/>
                <a:gd name="T13" fmla="*/ 2 h 9"/>
                <a:gd name="T14" fmla="*/ 26 w 30"/>
                <a:gd name="T15" fmla="*/ 2 h 9"/>
                <a:gd name="T16" fmla="*/ 23 w 30"/>
                <a:gd name="T17" fmla="*/ 2 h 9"/>
                <a:gd name="T18" fmla="*/ 18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9"/>
                <a:gd name="T41" fmla="*/ 30 w 30"/>
                <a:gd name="T42" fmla="*/ 9 h 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3" name="Freeform 64"/>
            <p:cNvSpPr>
              <a:spLocks/>
            </p:cNvSpPr>
            <p:nvPr/>
          </p:nvSpPr>
          <p:spPr bwMode="auto">
            <a:xfrm>
              <a:off x="287" y="496"/>
              <a:ext cx="65" cy="16"/>
            </a:xfrm>
            <a:custGeom>
              <a:avLst/>
              <a:gdLst>
                <a:gd name="T0" fmla="*/ 1 w 65"/>
                <a:gd name="T1" fmla="*/ 16 h 16"/>
                <a:gd name="T2" fmla="*/ 1 w 65"/>
                <a:gd name="T3" fmla="*/ 16 h 16"/>
                <a:gd name="T4" fmla="*/ 16 w 65"/>
                <a:gd name="T5" fmla="*/ 11 h 16"/>
                <a:gd name="T6" fmla="*/ 29 w 65"/>
                <a:gd name="T7" fmla="*/ 9 h 16"/>
                <a:gd name="T8" fmla="*/ 46 w 65"/>
                <a:gd name="T9" fmla="*/ 9 h 16"/>
                <a:gd name="T10" fmla="*/ 65 w 65"/>
                <a:gd name="T11" fmla="*/ 7 h 16"/>
                <a:gd name="T12" fmla="*/ 65 w 65"/>
                <a:gd name="T13" fmla="*/ 0 h 16"/>
                <a:gd name="T14" fmla="*/ 46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9 h 16"/>
                <a:gd name="T22" fmla="*/ 0 w 65"/>
                <a:gd name="T23" fmla="*/ 9 h 16"/>
                <a:gd name="T24" fmla="*/ 1 w 65"/>
                <a:gd name="T25" fmla="*/ 16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5"/>
                <a:gd name="T40" fmla="*/ 0 h 16"/>
                <a:gd name="T41" fmla="*/ 65 w 65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4" name="Freeform 65"/>
            <p:cNvSpPr>
              <a:spLocks/>
            </p:cNvSpPr>
            <p:nvPr/>
          </p:nvSpPr>
          <p:spPr bwMode="auto">
            <a:xfrm>
              <a:off x="246" y="505"/>
              <a:ext cx="42" cy="22"/>
            </a:xfrm>
            <a:custGeom>
              <a:avLst/>
              <a:gdLst>
                <a:gd name="T0" fmla="*/ 1 w 42"/>
                <a:gd name="T1" fmla="*/ 22 h 22"/>
                <a:gd name="T2" fmla="*/ 1 w 42"/>
                <a:gd name="T3" fmla="*/ 22 h 22"/>
                <a:gd name="T4" fmla="*/ 9 w 42"/>
                <a:gd name="T5" fmla="*/ 18 h 22"/>
                <a:gd name="T6" fmla="*/ 18 w 42"/>
                <a:gd name="T7" fmla="*/ 14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3 h 22"/>
                <a:gd name="T20" fmla="*/ 0 w 42"/>
                <a:gd name="T21" fmla="*/ 18 h 22"/>
                <a:gd name="T22" fmla="*/ 0 w 42"/>
                <a:gd name="T23" fmla="*/ 18 h 22"/>
                <a:gd name="T24" fmla="*/ 1 w 42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22"/>
                <a:gd name="T41" fmla="*/ 42 w 42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5" name="Freeform 66"/>
            <p:cNvSpPr>
              <a:spLocks/>
            </p:cNvSpPr>
            <p:nvPr/>
          </p:nvSpPr>
          <p:spPr bwMode="auto">
            <a:xfrm>
              <a:off x="226" y="523"/>
              <a:ext cx="21" cy="14"/>
            </a:xfrm>
            <a:custGeom>
              <a:avLst/>
              <a:gdLst>
                <a:gd name="T0" fmla="*/ 0 w 21"/>
                <a:gd name="T1" fmla="*/ 11 h 14"/>
                <a:gd name="T2" fmla="*/ 0 w 21"/>
                <a:gd name="T3" fmla="*/ 11 h 14"/>
                <a:gd name="T4" fmla="*/ 3 w 21"/>
                <a:gd name="T5" fmla="*/ 14 h 14"/>
                <a:gd name="T6" fmla="*/ 10 w 21"/>
                <a:gd name="T7" fmla="*/ 11 h 14"/>
                <a:gd name="T8" fmla="*/ 16 w 21"/>
                <a:gd name="T9" fmla="*/ 9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9 h 14"/>
                <a:gd name="T20" fmla="*/ 3 w 21"/>
                <a:gd name="T21" fmla="*/ 11 h 14"/>
                <a:gd name="T22" fmla="*/ 3 w 21"/>
                <a:gd name="T23" fmla="*/ 11 h 14"/>
                <a:gd name="T24" fmla="*/ 0 w 21"/>
                <a:gd name="T25" fmla="*/ 11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4"/>
                <a:gd name="T41" fmla="*/ 21 w 21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6" name="Freeform 67"/>
            <p:cNvSpPr>
              <a:spLocks/>
            </p:cNvSpPr>
            <p:nvPr/>
          </p:nvSpPr>
          <p:spPr bwMode="auto">
            <a:xfrm>
              <a:off x="226" y="415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19"/>
                <a:gd name="T20" fmla="*/ 5 w 5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7" name="Freeform 68"/>
            <p:cNvSpPr>
              <a:spLocks/>
            </p:cNvSpPr>
            <p:nvPr/>
          </p:nvSpPr>
          <p:spPr bwMode="auto">
            <a:xfrm>
              <a:off x="226" y="415"/>
              <a:ext cx="20" cy="18"/>
            </a:xfrm>
            <a:custGeom>
              <a:avLst/>
              <a:gdLst>
                <a:gd name="T0" fmla="*/ 20 w 20"/>
                <a:gd name="T1" fmla="*/ 11 h 18"/>
                <a:gd name="T2" fmla="*/ 20 w 20"/>
                <a:gd name="T3" fmla="*/ 11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0 w 20"/>
                <a:gd name="T13" fmla="*/ 18 h 18"/>
                <a:gd name="T14" fmla="*/ 20 w 20"/>
                <a:gd name="T15" fmla="*/ 18 h 18"/>
                <a:gd name="T16" fmla="*/ 20 w 20"/>
                <a:gd name="T17" fmla="*/ 1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8"/>
                <a:gd name="T29" fmla="*/ 20 w 2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8" name="Freeform 69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23"/>
                <a:gd name="T29" fmla="*/ 36 w 3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9" name="Freeform 70"/>
            <p:cNvSpPr>
              <a:spLocks/>
            </p:cNvSpPr>
            <p:nvPr/>
          </p:nvSpPr>
          <p:spPr bwMode="auto">
            <a:xfrm>
              <a:off x="280" y="445"/>
              <a:ext cx="30" cy="13"/>
            </a:xfrm>
            <a:custGeom>
              <a:avLst/>
              <a:gdLst>
                <a:gd name="T0" fmla="*/ 30 w 30"/>
                <a:gd name="T1" fmla="*/ 8 h 13"/>
                <a:gd name="T2" fmla="*/ 30 w 30"/>
                <a:gd name="T3" fmla="*/ 8 h 13"/>
                <a:gd name="T4" fmla="*/ 15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28 w 30"/>
                <a:gd name="T13" fmla="*/ 13 h 13"/>
                <a:gd name="T14" fmla="*/ 28 w 30"/>
                <a:gd name="T15" fmla="*/ 13 h 13"/>
                <a:gd name="T16" fmla="*/ 30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3"/>
                <a:gd name="T29" fmla="*/ 30 w 3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0" name="Freeform 71"/>
            <p:cNvSpPr>
              <a:spLocks/>
            </p:cNvSpPr>
            <p:nvPr/>
          </p:nvSpPr>
          <p:spPr bwMode="auto">
            <a:xfrm>
              <a:off x="308" y="453"/>
              <a:ext cx="41" cy="9"/>
            </a:xfrm>
            <a:custGeom>
              <a:avLst/>
              <a:gdLst>
                <a:gd name="T0" fmla="*/ 41 w 41"/>
                <a:gd name="T1" fmla="*/ 1 h 9"/>
                <a:gd name="T2" fmla="*/ 41 w 41"/>
                <a:gd name="T3" fmla="*/ 1 h 9"/>
                <a:gd name="T4" fmla="*/ 21 w 41"/>
                <a:gd name="T5" fmla="*/ 1 h 9"/>
                <a:gd name="T6" fmla="*/ 2 w 41"/>
                <a:gd name="T7" fmla="*/ 0 h 9"/>
                <a:gd name="T8" fmla="*/ 0 w 41"/>
                <a:gd name="T9" fmla="*/ 5 h 9"/>
                <a:gd name="T10" fmla="*/ 20 w 41"/>
                <a:gd name="T11" fmla="*/ 9 h 9"/>
                <a:gd name="T12" fmla="*/ 41 w 41"/>
                <a:gd name="T13" fmla="*/ 9 h 9"/>
                <a:gd name="T14" fmla="*/ 41 w 41"/>
                <a:gd name="T15" fmla="*/ 9 h 9"/>
                <a:gd name="T16" fmla="*/ 41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9"/>
                <a:gd name="T29" fmla="*/ 41 w 41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1" name="Freeform 72"/>
            <p:cNvSpPr>
              <a:spLocks/>
            </p:cNvSpPr>
            <p:nvPr/>
          </p:nvSpPr>
          <p:spPr bwMode="auto">
            <a:xfrm>
              <a:off x="349" y="449"/>
              <a:ext cx="39" cy="13"/>
            </a:xfrm>
            <a:custGeom>
              <a:avLst/>
              <a:gdLst>
                <a:gd name="T0" fmla="*/ 36 w 39"/>
                <a:gd name="T1" fmla="*/ 0 h 13"/>
                <a:gd name="T2" fmla="*/ 36 w 39"/>
                <a:gd name="T3" fmla="*/ 0 h 13"/>
                <a:gd name="T4" fmla="*/ 28 w 39"/>
                <a:gd name="T5" fmla="*/ 5 h 13"/>
                <a:gd name="T6" fmla="*/ 20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0 w 39"/>
                <a:gd name="T17" fmla="*/ 13 h 13"/>
                <a:gd name="T18" fmla="*/ 29 w 39"/>
                <a:gd name="T19" fmla="*/ 11 h 13"/>
                <a:gd name="T20" fmla="*/ 39 w 39"/>
                <a:gd name="T21" fmla="*/ 5 h 13"/>
                <a:gd name="T22" fmla="*/ 39 w 39"/>
                <a:gd name="T23" fmla="*/ 5 h 13"/>
                <a:gd name="T24" fmla="*/ 36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13"/>
                <a:gd name="T41" fmla="*/ 39 w 39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2" name="Freeform 73"/>
            <p:cNvSpPr>
              <a:spLocks/>
            </p:cNvSpPr>
            <p:nvPr/>
          </p:nvSpPr>
          <p:spPr bwMode="auto">
            <a:xfrm>
              <a:off x="385" y="447"/>
              <a:ext cx="10" cy="20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6 h 20"/>
                <a:gd name="T6" fmla="*/ 3 w 10"/>
                <a:gd name="T7" fmla="*/ 20 h 20"/>
                <a:gd name="T8" fmla="*/ 8 w 10"/>
                <a:gd name="T9" fmla="*/ 18 h 20"/>
                <a:gd name="T10" fmla="*/ 8 w 10"/>
                <a:gd name="T11" fmla="*/ 15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5 h 20"/>
                <a:gd name="T38" fmla="*/ 3 w 10"/>
                <a:gd name="T39" fmla="*/ 16 h 20"/>
                <a:gd name="T40" fmla="*/ 7 w 10"/>
                <a:gd name="T41" fmla="*/ 18 h 20"/>
                <a:gd name="T42" fmla="*/ 7 w 10"/>
                <a:gd name="T43" fmla="*/ 15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"/>
                <a:gd name="T76" fmla="*/ 0 h 20"/>
                <a:gd name="T77" fmla="*/ 10 w 10"/>
                <a:gd name="T78" fmla="*/ 20 h 2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3" name="Freeform 74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59"/>
                <a:gd name="T41" fmla="*/ 9 w 9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4" name="Freeform 75"/>
            <p:cNvSpPr>
              <a:spLocks/>
            </p:cNvSpPr>
            <p:nvPr/>
          </p:nvSpPr>
          <p:spPr bwMode="auto">
            <a:xfrm>
              <a:off x="375" y="332"/>
              <a:ext cx="13" cy="63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39 h 63"/>
                <a:gd name="T10" fmla="*/ 8 w 13"/>
                <a:gd name="T11" fmla="*/ 63 h 63"/>
                <a:gd name="T12" fmla="*/ 13 w 13"/>
                <a:gd name="T13" fmla="*/ 63 h 63"/>
                <a:gd name="T14" fmla="*/ 12 w 13"/>
                <a:gd name="T15" fmla="*/ 38 h 63"/>
                <a:gd name="T16" fmla="*/ 8 w 13"/>
                <a:gd name="T17" fmla="*/ 25 h 63"/>
                <a:gd name="T18" fmla="*/ 7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63"/>
                <a:gd name="T41" fmla="*/ 13 w 13"/>
                <a:gd name="T42" fmla="*/ 63 h 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5" name="Freeform 76"/>
            <p:cNvSpPr>
              <a:spLocks/>
            </p:cNvSpPr>
            <p:nvPr/>
          </p:nvSpPr>
          <p:spPr bwMode="auto">
            <a:xfrm>
              <a:off x="362" y="283"/>
              <a:ext cx="18" cy="49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4 h 49"/>
                <a:gd name="T6" fmla="*/ 8 w 18"/>
                <a:gd name="T7" fmla="*/ 25 h 49"/>
                <a:gd name="T8" fmla="*/ 12 w 18"/>
                <a:gd name="T9" fmla="*/ 36 h 49"/>
                <a:gd name="T10" fmla="*/ 13 w 18"/>
                <a:gd name="T11" fmla="*/ 49 h 49"/>
                <a:gd name="T12" fmla="*/ 18 w 18"/>
                <a:gd name="T13" fmla="*/ 49 h 49"/>
                <a:gd name="T14" fmla="*/ 16 w 18"/>
                <a:gd name="T15" fmla="*/ 34 h 49"/>
                <a:gd name="T16" fmla="*/ 13 w 18"/>
                <a:gd name="T17" fmla="*/ 23 h 49"/>
                <a:gd name="T18" fmla="*/ 10 w 18"/>
                <a:gd name="T19" fmla="*/ 14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49"/>
                <a:gd name="T41" fmla="*/ 18 w 18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6" name="Freeform 77"/>
            <p:cNvSpPr>
              <a:spLocks/>
            </p:cNvSpPr>
            <p:nvPr/>
          </p:nvSpPr>
          <p:spPr bwMode="auto">
            <a:xfrm>
              <a:off x="342" y="247"/>
              <a:ext cx="25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17 w 25"/>
                <a:gd name="T9" fmla="*/ 29 h 38"/>
                <a:gd name="T10" fmla="*/ 20 w 25"/>
                <a:gd name="T11" fmla="*/ 38 h 38"/>
                <a:gd name="T12" fmla="*/ 25 w 25"/>
                <a:gd name="T13" fmla="*/ 36 h 38"/>
                <a:gd name="T14" fmla="*/ 20 w 25"/>
                <a:gd name="T15" fmla="*/ 25 h 38"/>
                <a:gd name="T16" fmla="*/ 14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38"/>
                <a:gd name="T41" fmla="*/ 25 w 25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7" name="Rectangle 78"/>
            <p:cNvSpPr>
              <a:spLocks noChangeArrowheads="1"/>
            </p:cNvSpPr>
            <p:nvPr/>
          </p:nvSpPr>
          <p:spPr bwMode="auto">
            <a:xfrm>
              <a:off x="149" y="196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</p:grpSp>
      <p:pic>
        <p:nvPicPr>
          <p:cNvPr id="159748" name="Picture 79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52400"/>
            <a:ext cx="9906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" name="Text Box 2"/>
          <p:cNvSpPr txBox="1">
            <a:spLocks noChangeArrowheads="1"/>
          </p:cNvSpPr>
          <p:nvPr/>
        </p:nvSpPr>
        <p:spPr bwMode="auto">
          <a:xfrm>
            <a:off x="2915816" y="116632"/>
            <a:ext cx="4248472" cy="646331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Cores or cusps?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699792" y="1124743"/>
            <a:ext cx="4718988" cy="4540280"/>
            <a:chOff x="2699792" y="1124743"/>
            <a:chExt cx="4718988" cy="4540280"/>
          </a:xfrm>
        </p:grpSpPr>
        <p:pic>
          <p:nvPicPr>
            <p:cNvPr id="159757" name="Picture 84" descr="magritte_2.jp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9792" y="1124743"/>
              <a:ext cx="4718988" cy="3444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59758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3779912" y="4437112"/>
              <a:ext cx="360040" cy="648072"/>
            </a:xfrm>
            <a:prstGeom prst="straightConnector1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59" name="Straight Arrow Connector 88"/>
            <p:cNvCxnSpPr>
              <a:cxnSpLocks noChangeShapeType="1"/>
            </p:cNvCxnSpPr>
            <p:nvPr/>
          </p:nvCxnSpPr>
          <p:spPr bwMode="auto">
            <a:xfrm>
              <a:off x="6084168" y="4509120"/>
              <a:ext cx="432050" cy="576066"/>
            </a:xfrm>
            <a:prstGeom prst="straightConnector1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" name="Rectangle 90"/>
            <p:cNvSpPr>
              <a:spLocks noChangeArrowheads="1"/>
            </p:cNvSpPr>
            <p:nvPr/>
          </p:nvSpPr>
          <p:spPr bwMode="auto">
            <a:xfrm>
              <a:off x="3275856" y="5085184"/>
              <a:ext cx="10056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Cores</a:t>
              </a:r>
            </a:p>
          </p:txBody>
        </p:sp>
        <p:sp>
          <p:nvSpPr>
            <p:cNvPr id="94" name="Rectangle 90"/>
            <p:cNvSpPr>
              <a:spLocks noChangeArrowheads="1"/>
            </p:cNvSpPr>
            <p:nvPr/>
          </p:nvSpPr>
          <p:spPr bwMode="auto">
            <a:xfrm>
              <a:off x="6084168" y="5157192"/>
              <a:ext cx="1057050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Cusps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FFA804E-E01F-CE40-B4C7-956B639CE9D1}"/>
              </a:ext>
            </a:extLst>
          </p:cNvPr>
          <p:cNvSpPr txBox="1"/>
          <p:nvPr/>
        </p:nvSpPr>
        <p:spPr>
          <a:xfrm>
            <a:off x="2612534" y="1412776"/>
            <a:ext cx="4839786" cy="461665"/>
          </a:xfrm>
          <a:prstGeom prst="rect">
            <a:avLst/>
          </a:prstGeom>
          <a:solidFill>
            <a:srgbClr val="FFC000"/>
          </a:solidFill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Myth 1: dwarf galaxies have cores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D9278A31-6DB6-FC44-9873-C6B3193BF7CA}"/>
              </a:ext>
            </a:extLst>
          </p:cNvPr>
          <p:cNvSpPr txBox="1"/>
          <p:nvPr/>
        </p:nvSpPr>
        <p:spPr>
          <a:xfrm>
            <a:off x="1331640" y="3573016"/>
            <a:ext cx="7218643" cy="461665"/>
          </a:xfrm>
          <a:prstGeom prst="rect">
            <a:avLst/>
          </a:prstGeom>
          <a:solidFill>
            <a:srgbClr val="FFC000"/>
          </a:solidFill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Myth 2: all hydro simulations makes cores in dwarfs</a:t>
            </a:r>
          </a:p>
        </p:txBody>
      </p:sp>
    </p:spTree>
    <p:extLst>
      <p:ext uri="{BB962C8B-B14F-4D97-AF65-F5344CB8AC3E}">
        <p14:creationId xmlns:p14="http://schemas.microsoft.com/office/powerpoint/2010/main" val="273420970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9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1"/>
          <p:cNvSpPr>
            <a:spLocks noChangeArrowheads="1"/>
          </p:cNvSpPr>
          <p:nvPr/>
        </p:nvSpPr>
        <p:spPr bwMode="auto">
          <a:xfrm>
            <a:off x="5984875" y="6219825"/>
            <a:ext cx="3159125" cy="5937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7155" name="TextBox 2"/>
          <p:cNvSpPr txBox="1">
            <a:spLocks noChangeArrowheads="1"/>
          </p:cNvSpPr>
          <p:nvPr/>
        </p:nvSpPr>
        <p:spPr bwMode="auto">
          <a:xfrm>
            <a:off x="1471613" y="923925"/>
            <a:ext cx="2530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7156" name="TextBox 3"/>
          <p:cNvSpPr txBox="1">
            <a:spLocks noChangeArrowheads="1"/>
          </p:cNvSpPr>
          <p:nvPr/>
        </p:nvSpPr>
        <p:spPr bwMode="auto">
          <a:xfrm>
            <a:off x="5432425" y="930275"/>
            <a:ext cx="3017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7157" name="TextBox 4"/>
          <p:cNvSpPr txBox="1">
            <a:spLocks noChangeArrowheads="1"/>
          </p:cNvSpPr>
          <p:nvPr/>
        </p:nvSpPr>
        <p:spPr bwMode="auto">
          <a:xfrm>
            <a:off x="841375" y="6042025"/>
            <a:ext cx="70262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Theuns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77158" name="Rectangle 6"/>
          <p:cNvSpPr>
            <a:spLocks noChangeArrowheads="1"/>
          </p:cNvSpPr>
          <p:nvPr/>
        </p:nvSpPr>
        <p:spPr bwMode="auto">
          <a:xfrm>
            <a:off x="0" y="119856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7159" name="Rectangle 7"/>
          <p:cNvSpPr>
            <a:spLocks noChangeArrowheads="1"/>
          </p:cNvSpPr>
          <p:nvPr/>
        </p:nvSpPr>
        <p:spPr bwMode="auto">
          <a:xfrm>
            <a:off x="9032875" y="142081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77160" name="Picture 8" descr="cdm_wdm_images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63" t="3999" r="1263"/>
          <a:stretch>
            <a:fillRect/>
          </a:stretch>
        </p:blipFill>
        <p:spPr bwMode="auto">
          <a:xfrm>
            <a:off x="4765675" y="1662113"/>
            <a:ext cx="4124325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61" name="Picture 10" descr="cdm_wdm_images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403225" y="1662113"/>
            <a:ext cx="4191000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63" name="Text Box 2"/>
          <p:cNvSpPr txBox="1">
            <a:spLocks noChangeArrowheads="1"/>
          </p:cNvSpPr>
          <p:nvPr/>
        </p:nvSpPr>
        <p:spPr bwMode="auto">
          <a:xfrm>
            <a:off x="2698750" y="190500"/>
            <a:ext cx="507523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The core-cusp problem</a:t>
            </a:r>
          </a:p>
        </p:txBody>
      </p:sp>
      <p:sp>
        <p:nvSpPr>
          <p:cNvPr id="17" name="Text Box 2"/>
          <p:cNvSpPr txBox="1">
            <a:spLocks noChangeArrowheads="1"/>
          </p:cNvSpPr>
          <p:nvPr/>
        </p:nvSpPr>
        <p:spPr bwMode="auto">
          <a:xfrm>
            <a:off x="975018" y="2740620"/>
            <a:ext cx="7286975" cy="954107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0000FF"/>
                </a:solidFill>
              </a:rPr>
              <a:t>Halos and </a:t>
            </a:r>
            <a:r>
              <a:rPr lang="en-GB" sz="2800" dirty="0" err="1">
                <a:solidFill>
                  <a:srgbClr val="0000FF"/>
                </a:solidFill>
              </a:rPr>
              <a:t>subhalos</a:t>
            </a:r>
            <a:r>
              <a:rPr lang="en-GB" sz="2800" dirty="0">
                <a:solidFill>
                  <a:srgbClr val="0000FF"/>
                </a:solidFill>
              </a:rPr>
              <a:t> in CDM &amp; WDM have </a:t>
            </a:r>
            <a:r>
              <a:rPr lang="en-GB" sz="2800" dirty="0" err="1">
                <a:solidFill>
                  <a:srgbClr val="0000FF"/>
                </a:solidFill>
              </a:rPr>
              <a:t>cuspy</a:t>
            </a:r>
            <a:r>
              <a:rPr lang="en-GB" sz="2800" dirty="0">
                <a:solidFill>
                  <a:srgbClr val="0000FF"/>
                </a:solidFill>
              </a:rPr>
              <a:t> NFW profiles</a:t>
            </a:r>
          </a:p>
        </p:txBody>
      </p:sp>
      <p:graphicFrame>
        <p:nvGraphicFramePr>
          <p:cNvPr id="3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58601347"/>
              </p:ext>
            </p:extLst>
          </p:nvPr>
        </p:nvGraphicFramePr>
        <p:xfrm>
          <a:off x="3335588" y="4204699"/>
          <a:ext cx="2743201" cy="852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583" name="Equation" r:id="rId5" imgW="1447800" imgH="431800" progId="Equation.3">
                  <p:embed/>
                </p:oleObj>
              </mc:Choice>
              <mc:Fallback>
                <p:oleObj name="Equation" r:id="rId5" imgW="14478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35588" y="4204699"/>
                        <a:ext cx="2743201" cy="852488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/>
          <p:nvPr/>
        </p:nvSpPr>
        <p:spPr>
          <a:xfrm rot="2217467">
            <a:off x="5299413" y="1442282"/>
            <a:ext cx="6519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00"/>
                </a:solidFill>
              </a:rPr>
              <a:t>CDM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201452" y="5301208"/>
            <a:ext cx="4746812" cy="584776"/>
          </a:xfrm>
          <a:prstGeom prst="rect">
            <a:avLst/>
          </a:prstGeom>
          <a:solidFill>
            <a:srgbClr val="F2951C">
              <a:alpha val="40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CCFFCC"/>
                </a:solidFill>
              </a:rPr>
              <a:t>Does Nature have them?</a:t>
            </a:r>
          </a:p>
        </p:txBody>
      </p:sp>
    </p:spTree>
    <p:extLst>
      <p:ext uri="{BB962C8B-B14F-4D97-AF65-F5344CB8AC3E}">
        <p14:creationId xmlns:p14="http://schemas.microsoft.com/office/powerpoint/2010/main" val="111778207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4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4378325" y="788988"/>
            <a:ext cx="4213225" cy="4291012"/>
            <a:chOff x="4378325" y="788800"/>
            <a:chExt cx="4213225" cy="4291012"/>
          </a:xfrm>
        </p:grpSpPr>
        <p:pic>
          <p:nvPicPr>
            <p:cNvPr id="230409" name="Picture 1" descr="Figure8.jpe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87" t="3268" r="2724"/>
            <a:stretch>
              <a:fillRect/>
            </a:stretch>
          </p:blipFill>
          <p:spPr bwMode="auto">
            <a:xfrm>
              <a:off x="4378325" y="788800"/>
              <a:ext cx="4213225" cy="429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0410" name="TextBox 2"/>
            <p:cNvSpPr txBox="1">
              <a:spLocks noChangeArrowheads="1"/>
            </p:cNvSpPr>
            <p:nvPr/>
          </p:nvSpPr>
          <p:spPr bwMode="auto">
            <a:xfrm>
              <a:off x="6959908" y="1019712"/>
              <a:ext cx="1485299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8000"/>
                  </a:solidFill>
                </a:rPr>
                <a:t>Oh </a:t>
              </a:r>
              <a:r>
                <a:rPr lang="en-US" sz="2000" dirty="0" err="1">
                  <a:solidFill>
                    <a:srgbClr val="008000"/>
                  </a:solidFill>
                </a:rPr>
                <a:t>etal</a:t>
              </a:r>
              <a:r>
                <a:rPr lang="en-US" sz="2000" dirty="0">
                  <a:solidFill>
                    <a:srgbClr val="008000"/>
                  </a:solidFill>
                </a:rPr>
                <a:t> </a:t>
              </a:r>
              <a:r>
                <a:rPr lang="fr-FR" altLang="ja-JP" sz="2000" dirty="0">
                  <a:solidFill>
                    <a:srgbClr val="008000"/>
                  </a:solidFill>
                </a:rPr>
                <a:t>’</a:t>
              </a:r>
              <a:r>
                <a:rPr lang="en-US" sz="2000" dirty="0">
                  <a:solidFill>
                    <a:srgbClr val="008000"/>
                  </a:solidFill>
                </a:rPr>
                <a:t>11 </a:t>
              </a:r>
              <a:r>
                <a:rPr lang="en-US" sz="1800" dirty="0">
                  <a:solidFill>
                    <a:srgbClr val="008000"/>
                  </a:solidFill>
                </a:rPr>
                <a:t>(7 galaxies)</a:t>
              </a:r>
            </a:p>
          </p:txBody>
        </p:sp>
      </p:grpSp>
      <p:grpSp>
        <p:nvGrpSpPr>
          <p:cNvPr id="230404" name="Group 8"/>
          <p:cNvGrpSpPr>
            <a:grpSpLocks/>
          </p:cNvGrpSpPr>
          <p:nvPr/>
        </p:nvGrpSpPr>
        <p:grpSpPr bwMode="auto">
          <a:xfrm>
            <a:off x="66675" y="1237433"/>
            <a:ext cx="4075113" cy="4649017"/>
            <a:chOff x="67239" y="1237809"/>
            <a:chExt cx="4075113" cy="4648641"/>
          </a:xfrm>
        </p:grpSpPr>
        <p:pic>
          <p:nvPicPr>
            <p:cNvPr id="230407" name="Picture 3" descr="Figure25.jpe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268" r="3377"/>
            <a:stretch>
              <a:fillRect/>
            </a:stretch>
          </p:blipFill>
          <p:spPr bwMode="auto">
            <a:xfrm>
              <a:off x="67239" y="1808163"/>
              <a:ext cx="4075113" cy="4078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0408" name="TextBox 4"/>
            <p:cNvSpPr txBox="1">
              <a:spLocks noChangeArrowheads="1"/>
            </p:cNvSpPr>
            <p:nvPr/>
          </p:nvSpPr>
          <p:spPr bwMode="auto">
            <a:xfrm>
              <a:off x="1504984" y="1237809"/>
              <a:ext cx="1502421" cy="677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8000"/>
                  </a:solidFill>
                </a:rPr>
                <a:t>Oh </a:t>
              </a:r>
              <a:r>
                <a:rPr lang="en-US" sz="2000" dirty="0" err="1">
                  <a:solidFill>
                    <a:srgbClr val="008000"/>
                  </a:solidFill>
                </a:rPr>
                <a:t>etal</a:t>
              </a:r>
              <a:r>
                <a:rPr lang="en-US" sz="2000" dirty="0">
                  <a:solidFill>
                    <a:srgbClr val="008000"/>
                  </a:solidFill>
                </a:rPr>
                <a:t> </a:t>
              </a:r>
              <a:r>
                <a:rPr lang="fr-FR" altLang="ja-JP" sz="2000" dirty="0">
                  <a:solidFill>
                    <a:srgbClr val="008000"/>
                  </a:solidFill>
                </a:rPr>
                <a:t>’</a:t>
              </a:r>
              <a:r>
                <a:rPr lang="en-US" sz="2000" dirty="0">
                  <a:solidFill>
                    <a:srgbClr val="008000"/>
                  </a:solidFill>
                </a:rPr>
                <a:t>08 </a:t>
              </a:r>
              <a:r>
                <a:rPr lang="en-US" sz="1800" dirty="0">
                  <a:solidFill>
                    <a:srgbClr val="008000"/>
                  </a:solidFill>
                </a:rPr>
                <a:t>(2 galaxies)</a:t>
              </a:r>
            </a:p>
          </p:txBody>
        </p:sp>
      </p:grpSp>
      <p:sp>
        <p:nvSpPr>
          <p:cNvPr id="225286" name="TextBox 5"/>
          <p:cNvSpPr txBox="1">
            <a:spLocks noChangeArrowheads="1"/>
          </p:cNvSpPr>
          <p:nvPr/>
        </p:nvSpPr>
        <p:spPr bwMode="auto">
          <a:xfrm>
            <a:off x="4167188" y="5080000"/>
            <a:ext cx="4916487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ja-JP" altLang="en-US" sz="2000" dirty="0">
                <a:solidFill>
                  <a:srgbClr val="3366FF"/>
                </a:solidFill>
              </a:rPr>
              <a:t>“</a:t>
            </a:r>
            <a:r>
              <a:rPr lang="en-US" sz="2000" dirty="0">
                <a:solidFill>
                  <a:srgbClr val="3366FF"/>
                </a:solidFill>
              </a:rPr>
              <a:t>We find discrepancies between the derived dark matter distributions … and those of CDM simulations, even after corrections for non-circular motions ...</a:t>
            </a:r>
            <a:r>
              <a:rPr lang="ja-JP" altLang="en-US" sz="2000" dirty="0">
                <a:solidFill>
                  <a:srgbClr val="3366FF"/>
                </a:solidFill>
              </a:rPr>
              <a:t>”</a:t>
            </a:r>
            <a:endParaRPr lang="en-US" sz="2000" dirty="0">
              <a:solidFill>
                <a:srgbClr val="3366FF"/>
              </a:solidFill>
            </a:endParaRPr>
          </a:p>
        </p:txBody>
      </p:sp>
      <p:sp>
        <p:nvSpPr>
          <p:cNvPr id="230406" name="Text Box 2"/>
          <p:cNvSpPr txBox="1">
            <a:spLocks noChangeArrowheads="1"/>
          </p:cNvSpPr>
          <p:nvPr/>
        </p:nvSpPr>
        <p:spPr bwMode="auto">
          <a:xfrm>
            <a:off x="2017713" y="141288"/>
            <a:ext cx="6858000" cy="554037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600">
                <a:solidFill>
                  <a:srgbClr val="FF0000"/>
                </a:solidFill>
              </a:rPr>
              <a:t>THINGS HI rotn curves of dwarfs</a:t>
            </a:r>
          </a:p>
        </p:txBody>
      </p:sp>
      <p:graphicFrame>
        <p:nvGraphicFramePr>
          <p:cNvPr id="230402" name="Object 2"/>
          <p:cNvGraphicFramePr>
            <a:graphicFrameLocks noChangeAspect="1"/>
          </p:cNvGraphicFramePr>
          <p:nvPr/>
        </p:nvGraphicFramePr>
        <p:xfrm>
          <a:off x="782638" y="6081713"/>
          <a:ext cx="2484437" cy="422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8383" name="Equation" r:id="rId5" imgW="1193800" imgH="203200" progId="Equation.3">
                  <p:embed/>
                </p:oleObj>
              </mc:Choice>
              <mc:Fallback>
                <p:oleObj name="Equation" r:id="rId5" imgW="1193800" imgH="2032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2638" y="6081713"/>
                        <a:ext cx="2484437" cy="422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00804564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225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6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" name="Picture 136"/>
          <p:cNvPicPr/>
          <p:nvPr/>
        </p:nvPicPr>
        <p:blipFill>
          <a:blip r:embed="rId3"/>
          <a:stretch/>
        </p:blipFill>
        <p:spPr>
          <a:xfrm>
            <a:off x="1828687" y="1235473"/>
            <a:ext cx="5176163" cy="5100285"/>
          </a:xfrm>
          <a:prstGeom prst="rect">
            <a:avLst/>
          </a:prstGeom>
          <a:ln>
            <a:noFill/>
          </a:ln>
        </p:spPr>
      </p:pic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555777" y="220995"/>
            <a:ext cx="6264696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The diversity of rotation curves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7693" y="6364163"/>
            <a:ext cx="14464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Oman+ ‘17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72008" y="980728"/>
            <a:ext cx="2195736" cy="1089352"/>
            <a:chOff x="114063" y="927479"/>
            <a:chExt cx="2270742" cy="1151918"/>
          </a:xfrm>
        </p:grpSpPr>
        <p:grpSp>
          <p:nvGrpSpPr>
            <p:cNvPr id="6" name="Group 5"/>
            <p:cNvGrpSpPr/>
            <p:nvPr/>
          </p:nvGrpSpPr>
          <p:grpSpPr>
            <a:xfrm>
              <a:off x="242605" y="927479"/>
              <a:ext cx="1598326" cy="856135"/>
              <a:chOff x="171250" y="1141514"/>
              <a:chExt cx="1598326" cy="856135"/>
            </a:xfrm>
          </p:grpSpPr>
          <p:sp>
            <p:nvSpPr>
              <p:cNvPr id="10" name="Rectangle 9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11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162601349"/>
                  </p:ext>
                </p:extLst>
              </p:nvPr>
            </p:nvGraphicFramePr>
            <p:xfrm>
              <a:off x="252472" y="1211548"/>
              <a:ext cx="1241834" cy="75381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936" name="Equation" r:id="rId4" imgW="711200" imgH="431800" progId="Equation.3">
                      <p:embed/>
                    </p:oleObj>
                  </mc:Choice>
                  <mc:Fallback>
                    <p:oleObj name="Equation" r:id="rId4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2" y="1211548"/>
                            <a:ext cx="1241834" cy="75381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/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8" name="TextBox 7"/>
            <p:cNvSpPr txBox="1"/>
            <p:nvPr/>
          </p:nvSpPr>
          <p:spPr>
            <a:xfrm>
              <a:off x="114063" y="1688853"/>
              <a:ext cx="2270742" cy="3905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18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18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max</a:t>
              </a:r>
              <a:r>
                <a:rPr lang="en-GB" sz="1800" baseline="-25000" dirty="0">
                  <a:solidFill>
                    <a:srgbClr val="000000"/>
                  </a:solidFill>
                  <a:latin typeface="Arial"/>
                  <a:cs typeface="Arial"/>
                </a:rPr>
                <a:t> </a:t>
              </a:r>
              <a:r>
                <a:rPr lang="en-GB" sz="18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18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18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18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2976755"/>
      </p:ext>
    </p:extLst>
  </p:cSld>
  <p:clrMapOvr>
    <a:masterClrMapping/>
  </p:clrMapOvr>
  <p:transition>
    <p:zoom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Picture 141"/>
          <p:cNvPicPr/>
          <p:nvPr/>
        </p:nvPicPr>
        <p:blipFill>
          <a:blip r:embed="rId3"/>
          <a:stretch/>
        </p:blipFill>
        <p:spPr>
          <a:xfrm>
            <a:off x="1829013" y="1235800"/>
            <a:ext cx="5176163" cy="5100285"/>
          </a:xfrm>
          <a:prstGeom prst="rect">
            <a:avLst/>
          </a:prstGeom>
          <a:ln>
            <a:noFill/>
          </a:ln>
        </p:spPr>
      </p:pic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555777" y="220995"/>
            <a:ext cx="6264696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The diversity of rotation curves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77693" y="6381328"/>
            <a:ext cx="14464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Oman+ ‘17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72008" y="980728"/>
            <a:ext cx="2195736" cy="1089352"/>
            <a:chOff x="114063" y="927479"/>
            <a:chExt cx="2270742" cy="1151918"/>
          </a:xfrm>
        </p:grpSpPr>
        <p:grpSp>
          <p:nvGrpSpPr>
            <p:cNvPr id="6" name="Group 5"/>
            <p:cNvGrpSpPr/>
            <p:nvPr/>
          </p:nvGrpSpPr>
          <p:grpSpPr>
            <a:xfrm>
              <a:off x="242605" y="927479"/>
              <a:ext cx="1598326" cy="856135"/>
              <a:chOff x="171250" y="1141514"/>
              <a:chExt cx="1598326" cy="856135"/>
            </a:xfrm>
          </p:grpSpPr>
          <p:sp>
            <p:nvSpPr>
              <p:cNvPr id="10" name="Rectangle 9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11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015760856"/>
                  </p:ext>
                </p:extLst>
              </p:nvPr>
            </p:nvGraphicFramePr>
            <p:xfrm>
              <a:off x="252472" y="1211548"/>
              <a:ext cx="1241834" cy="75381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3960" name="Equation" r:id="rId4" imgW="711200" imgH="431800" progId="Equation.3">
                      <p:embed/>
                    </p:oleObj>
                  </mc:Choice>
                  <mc:Fallback>
                    <p:oleObj name="Equation" r:id="rId4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2" y="1211548"/>
                            <a:ext cx="1241834" cy="75381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/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9" name="TextBox 8"/>
            <p:cNvSpPr txBox="1"/>
            <p:nvPr/>
          </p:nvSpPr>
          <p:spPr>
            <a:xfrm>
              <a:off x="114063" y="1688853"/>
              <a:ext cx="2270742" cy="3905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18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18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max</a:t>
              </a:r>
              <a:r>
                <a:rPr lang="en-GB" sz="1800" baseline="-25000" dirty="0">
                  <a:solidFill>
                    <a:srgbClr val="000000"/>
                  </a:solidFill>
                  <a:latin typeface="Arial"/>
                  <a:cs typeface="Arial"/>
                </a:rPr>
                <a:t> </a:t>
              </a:r>
              <a:r>
                <a:rPr lang="en-GB" sz="18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18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18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18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7720381"/>
      </p:ext>
    </p:extLst>
  </p:cSld>
  <p:clrMapOvr>
    <a:masterClrMapping/>
  </p:clrMapOvr>
  <p:transition>
    <p:zoom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Picture 146"/>
          <p:cNvPicPr/>
          <p:nvPr/>
        </p:nvPicPr>
        <p:blipFill>
          <a:blip r:embed="rId3"/>
          <a:stretch/>
        </p:blipFill>
        <p:spPr>
          <a:xfrm>
            <a:off x="1829013" y="1235800"/>
            <a:ext cx="5176163" cy="5100285"/>
          </a:xfrm>
          <a:prstGeom prst="rect">
            <a:avLst/>
          </a:prstGeom>
          <a:ln>
            <a:noFill/>
          </a:ln>
        </p:spPr>
      </p:pic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555777" y="220995"/>
            <a:ext cx="6264696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The diversity of rotation curves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77693" y="6364163"/>
            <a:ext cx="14464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Oman+ ‘17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72008" y="980728"/>
            <a:ext cx="2195736" cy="1089352"/>
            <a:chOff x="114063" y="927479"/>
            <a:chExt cx="2270742" cy="1151918"/>
          </a:xfrm>
        </p:grpSpPr>
        <p:grpSp>
          <p:nvGrpSpPr>
            <p:cNvPr id="6" name="Group 5"/>
            <p:cNvGrpSpPr/>
            <p:nvPr/>
          </p:nvGrpSpPr>
          <p:grpSpPr>
            <a:xfrm>
              <a:off x="242605" y="927479"/>
              <a:ext cx="1598326" cy="856135"/>
              <a:chOff x="171250" y="1141514"/>
              <a:chExt cx="1598326" cy="856135"/>
            </a:xfrm>
          </p:grpSpPr>
          <p:sp>
            <p:nvSpPr>
              <p:cNvPr id="10" name="Rectangle 9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11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015760856"/>
                  </p:ext>
                </p:extLst>
              </p:nvPr>
            </p:nvGraphicFramePr>
            <p:xfrm>
              <a:off x="252472" y="1211548"/>
              <a:ext cx="1241834" cy="75381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4984" name="Equation" r:id="rId4" imgW="711200" imgH="431800" progId="Equation.3">
                      <p:embed/>
                    </p:oleObj>
                  </mc:Choice>
                  <mc:Fallback>
                    <p:oleObj name="Equation" r:id="rId4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2" y="1211548"/>
                            <a:ext cx="1241834" cy="75381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/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9" name="TextBox 8"/>
            <p:cNvSpPr txBox="1"/>
            <p:nvPr/>
          </p:nvSpPr>
          <p:spPr>
            <a:xfrm>
              <a:off x="114063" y="1688853"/>
              <a:ext cx="2270742" cy="3905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18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18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max</a:t>
              </a:r>
              <a:r>
                <a:rPr lang="en-GB" sz="1800" baseline="-25000" dirty="0">
                  <a:solidFill>
                    <a:srgbClr val="000000"/>
                  </a:solidFill>
                  <a:latin typeface="Arial"/>
                  <a:cs typeface="Arial"/>
                </a:rPr>
                <a:t> </a:t>
              </a:r>
              <a:r>
                <a:rPr lang="en-GB" sz="18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18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18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18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8408283"/>
      </p:ext>
    </p:extLst>
  </p:cSld>
  <p:clrMapOvr>
    <a:masterClrMapping/>
  </p:clrMapOvr>
  <p:transition>
    <p:zoom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C2E959A-B627-484D-B964-08B42E7238A7}"/>
              </a:ext>
            </a:extLst>
          </p:cNvPr>
          <p:cNvSpPr/>
          <p:nvPr/>
        </p:nvSpPr>
        <p:spPr bwMode="auto">
          <a:xfrm>
            <a:off x="5436096" y="6381328"/>
            <a:ext cx="3707904" cy="432048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pic>
        <p:nvPicPr>
          <p:cNvPr id="152" name="Picture 151"/>
          <p:cNvPicPr/>
          <p:nvPr/>
        </p:nvPicPr>
        <p:blipFill>
          <a:blip r:embed="rId4"/>
          <a:stretch/>
        </p:blipFill>
        <p:spPr>
          <a:xfrm>
            <a:off x="1828687" y="1234493"/>
            <a:ext cx="5175836" cy="5101265"/>
          </a:xfrm>
          <a:prstGeom prst="rect">
            <a:avLst/>
          </a:prstGeom>
          <a:ln>
            <a:noFill/>
          </a:ln>
        </p:spPr>
      </p:pic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555777" y="220995"/>
            <a:ext cx="6264696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The diversity of rotation curves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9552" y="5229200"/>
            <a:ext cx="14464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Oman+ ‘17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72008" y="1043504"/>
            <a:ext cx="2195736" cy="1089352"/>
            <a:chOff x="114063" y="927479"/>
            <a:chExt cx="2270742" cy="1151918"/>
          </a:xfrm>
        </p:grpSpPr>
        <p:grpSp>
          <p:nvGrpSpPr>
            <p:cNvPr id="6" name="Group 5"/>
            <p:cNvGrpSpPr/>
            <p:nvPr/>
          </p:nvGrpSpPr>
          <p:grpSpPr>
            <a:xfrm>
              <a:off x="242605" y="927479"/>
              <a:ext cx="1598326" cy="856135"/>
              <a:chOff x="171250" y="1141514"/>
              <a:chExt cx="1598326" cy="856135"/>
            </a:xfrm>
          </p:grpSpPr>
          <p:sp>
            <p:nvSpPr>
              <p:cNvPr id="10" name="Rectangle 9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11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8772326"/>
                  </p:ext>
                </p:extLst>
              </p:nvPr>
            </p:nvGraphicFramePr>
            <p:xfrm>
              <a:off x="252472" y="1211548"/>
              <a:ext cx="1241834" cy="75381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6465" name="Equation" r:id="rId5" imgW="711200" imgH="431800" progId="Equation.3">
                      <p:embed/>
                    </p:oleObj>
                  </mc:Choice>
                  <mc:Fallback>
                    <p:oleObj name="Equation" r:id="rId5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2" y="1211548"/>
                            <a:ext cx="1241834" cy="75381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/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9" name="TextBox 8"/>
            <p:cNvSpPr txBox="1"/>
            <p:nvPr/>
          </p:nvSpPr>
          <p:spPr>
            <a:xfrm>
              <a:off x="114063" y="1688853"/>
              <a:ext cx="2270742" cy="3905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18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18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max</a:t>
              </a:r>
              <a:r>
                <a:rPr lang="en-GB" sz="1800" baseline="-25000" dirty="0">
                  <a:solidFill>
                    <a:srgbClr val="000000"/>
                  </a:solidFill>
                  <a:latin typeface="Arial"/>
                  <a:cs typeface="Arial"/>
                </a:rPr>
                <a:t> </a:t>
              </a:r>
              <a:r>
                <a:rPr lang="en-GB" sz="18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18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18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18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907563" y="3356992"/>
            <a:ext cx="1988444" cy="1512166"/>
            <a:chOff x="4139952" y="4659352"/>
            <a:chExt cx="1703695" cy="1217920"/>
          </a:xfrm>
        </p:grpSpPr>
        <p:sp>
          <p:nvSpPr>
            <p:cNvPr id="13" name="Oval 12"/>
            <p:cNvSpPr/>
            <p:nvPr/>
          </p:nvSpPr>
          <p:spPr bwMode="auto">
            <a:xfrm>
              <a:off x="4139952" y="4869160"/>
              <a:ext cx="1008112" cy="1008112"/>
            </a:xfrm>
            <a:prstGeom prst="ellips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148064" y="4659352"/>
              <a:ext cx="695583" cy="3222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cores </a:t>
              </a:r>
            </a:p>
          </p:txBody>
        </p:sp>
        <p:cxnSp>
          <p:nvCxnSpPr>
            <p:cNvPr id="15" name="Straight Connector 14"/>
            <p:cNvCxnSpPr/>
            <p:nvPr/>
          </p:nvCxnSpPr>
          <p:spPr bwMode="auto">
            <a:xfrm flipH="1">
              <a:off x="5148065" y="4949333"/>
              <a:ext cx="308482" cy="231985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6" name="Rectangle 90">
            <a:extLst>
              <a:ext uri="{FF2B5EF4-FFF2-40B4-BE49-F238E27FC236}">
                <a16:creationId xmlns:a16="http://schemas.microsoft.com/office/drawing/2014/main" id="{B11A2C1D-50E2-B24D-B389-EAF986F92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0673" y="6260467"/>
            <a:ext cx="7617791" cy="4809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dirty="0"/>
              <a:t>No convincing evidence for cores in observed galaxies</a:t>
            </a:r>
          </a:p>
        </p:txBody>
      </p:sp>
    </p:spTree>
    <p:extLst>
      <p:ext uri="{BB962C8B-B14F-4D97-AF65-F5344CB8AC3E}">
        <p14:creationId xmlns:p14="http://schemas.microsoft.com/office/powerpoint/2010/main" val="323232655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 bwMode="auto">
          <a:xfrm>
            <a:off x="5724128" y="6381328"/>
            <a:ext cx="3419872" cy="504056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-36512" y="1412776"/>
            <a:ext cx="198078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2D velocity field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4315377" y="1311226"/>
            <a:ext cx="4619460" cy="677614"/>
            <a:chOff x="4315377" y="1311226"/>
            <a:chExt cx="4619460" cy="677614"/>
          </a:xfrm>
        </p:grpSpPr>
        <p:graphicFrame>
          <p:nvGraphicFramePr>
            <p:cNvPr id="16" name="Object 1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373428774"/>
                </p:ext>
              </p:extLst>
            </p:nvPr>
          </p:nvGraphicFramePr>
          <p:xfrm>
            <a:off x="7380312" y="1311226"/>
            <a:ext cx="1554525" cy="67761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97153" name="Equation" r:id="rId4" imgW="990600" imgH="431800" progId="Equation.3">
                    <p:embed/>
                  </p:oleObj>
                </mc:Choice>
                <mc:Fallback>
                  <p:oleObj name="Equation" r:id="rId4" imgW="990600" imgH="43180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7380312" y="1311226"/>
                          <a:ext cx="1554525" cy="677614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" name="TextBox 16"/>
            <p:cNvSpPr txBox="1"/>
            <p:nvPr/>
          </p:nvSpPr>
          <p:spPr>
            <a:xfrm>
              <a:off x="4315377" y="1412776"/>
              <a:ext cx="299292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in dynamical equilibrium: </a:t>
              </a:r>
            </a:p>
          </p:txBody>
        </p:sp>
      </p:grpSp>
      <p:sp>
        <p:nvSpPr>
          <p:cNvPr id="19" name="Text Box 2"/>
          <p:cNvSpPr txBox="1">
            <a:spLocks noChangeArrowheads="1"/>
          </p:cNvSpPr>
          <p:nvPr/>
        </p:nvSpPr>
        <p:spPr bwMode="auto">
          <a:xfrm>
            <a:off x="2555776" y="220995"/>
            <a:ext cx="5832649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Analysis of 2D velocity fields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50103" y="3789040"/>
            <a:ext cx="88863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Let’s apply this to APOSTLE galaxies by making a mock 2D velocity field data cube and </a:t>
            </a:r>
            <a:r>
              <a:rPr lang="en-US" dirty="0" err="1">
                <a:solidFill>
                  <a:srgbClr val="0000FF"/>
                </a:solidFill>
              </a:rPr>
              <a:t>analysing</a:t>
            </a:r>
            <a:r>
              <a:rPr lang="en-US" dirty="0">
                <a:solidFill>
                  <a:srgbClr val="0000FF"/>
                </a:solidFill>
              </a:rPr>
              <a:t> it just as the real data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827584" y="1844824"/>
            <a:ext cx="6696744" cy="902649"/>
            <a:chOff x="827584" y="1844824"/>
            <a:chExt cx="6696744" cy="902649"/>
          </a:xfrm>
        </p:grpSpPr>
        <p:grpSp>
          <p:nvGrpSpPr>
            <p:cNvPr id="8" name="Group 7"/>
            <p:cNvGrpSpPr/>
            <p:nvPr/>
          </p:nvGrpSpPr>
          <p:grpSpPr>
            <a:xfrm>
              <a:off x="1619672" y="1844824"/>
              <a:ext cx="5904656" cy="902649"/>
              <a:chOff x="2915816" y="1344896"/>
              <a:chExt cx="5904656" cy="902649"/>
            </a:xfrm>
          </p:grpSpPr>
          <p:grpSp>
            <p:nvGrpSpPr>
              <p:cNvPr id="5" name="Group 4"/>
              <p:cNvGrpSpPr/>
              <p:nvPr/>
            </p:nvGrpSpPr>
            <p:grpSpPr>
              <a:xfrm>
                <a:off x="2915816" y="1920960"/>
                <a:ext cx="1615419" cy="326585"/>
                <a:chOff x="6628989" y="1600269"/>
                <a:chExt cx="1615419" cy="326585"/>
              </a:xfrm>
            </p:grpSpPr>
            <p:pic>
              <p:nvPicPr>
                <p:cNvPr id="46" name="Picture 45" descr="20§display§^{3{\rm D}}{\rm BAROLO}\,{\rm fit}§png§600§FALSE"/>
                <p:cNvPicPr/>
                <p:nvPr/>
              </p:nvPicPr>
              <p:blipFill>
                <a:blip r:embed="rId6"/>
                <a:stretch/>
              </p:blipFill>
              <p:spPr>
                <a:xfrm>
                  <a:off x="6894801" y="1665586"/>
                  <a:ext cx="1349607" cy="179238"/>
                </a:xfrm>
                <a:prstGeom prst="rect">
                  <a:avLst/>
                </a:prstGeom>
                <a:ln>
                  <a:noFill/>
                </a:ln>
              </p:spPr>
            </p:pic>
            <p:sp>
              <p:nvSpPr>
                <p:cNvPr id="49" name="Line 6"/>
                <p:cNvSpPr/>
                <p:nvPr/>
              </p:nvSpPr>
              <p:spPr>
                <a:xfrm>
                  <a:off x="6694299" y="1600269"/>
                  <a:ext cx="0" cy="326585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</p:sp>
            <p:sp>
              <p:nvSpPr>
                <p:cNvPr id="50" name="CustomShape 7"/>
                <p:cNvSpPr/>
                <p:nvPr/>
              </p:nvSpPr>
              <p:spPr>
                <a:xfrm>
                  <a:off x="6628989" y="1698245"/>
                  <a:ext cx="130620" cy="130634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</p:sp>
          </p:grpSp>
          <p:cxnSp>
            <p:nvCxnSpPr>
              <p:cNvPr id="7" name="Elbow Connector 6"/>
              <p:cNvCxnSpPr/>
              <p:nvPr/>
            </p:nvCxnSpPr>
            <p:spPr bwMode="auto">
              <a:xfrm rot="10800000" flipV="1">
                <a:off x="4644008" y="1560920"/>
                <a:ext cx="576062" cy="558328"/>
              </a:xfrm>
              <a:prstGeom prst="bentConnector3">
                <a:avLst>
                  <a:gd name="adj1" fmla="val 50000"/>
                </a:avLst>
              </a:prstGeom>
              <a:noFill/>
              <a:ln w="28575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sp>
            <p:nvSpPr>
              <p:cNvPr id="20" name="TextBox 19"/>
              <p:cNvSpPr txBox="1"/>
              <p:nvPr/>
            </p:nvSpPr>
            <p:spPr>
              <a:xfrm>
                <a:off x="5182023" y="1344896"/>
                <a:ext cx="363844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000000"/>
                    </a:solidFill>
                  </a:rPr>
                  <a:t>Tilted-ring model corrected for asymmetric drift</a:t>
                </a:r>
              </a:p>
            </p:txBody>
          </p:sp>
        </p:grpSp>
        <p:cxnSp>
          <p:nvCxnSpPr>
            <p:cNvPr id="3" name="Elbow Connector 2"/>
            <p:cNvCxnSpPr/>
            <p:nvPr/>
          </p:nvCxnSpPr>
          <p:spPr bwMode="auto">
            <a:xfrm rot="16200000" flipH="1">
              <a:off x="719572" y="1952836"/>
              <a:ext cx="792088" cy="576064"/>
            </a:xfrm>
            <a:prstGeom prst="bentConnector3">
              <a:avLst>
                <a:gd name="adj1" fmla="val 97257"/>
              </a:avLst>
            </a:prstGeom>
            <a:noFill/>
            <a:ln w="28575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4" name="Group 3"/>
          <p:cNvGrpSpPr/>
          <p:nvPr/>
        </p:nvGrpSpPr>
        <p:grpSpPr>
          <a:xfrm>
            <a:off x="1883063" y="1412776"/>
            <a:ext cx="2544921" cy="1008112"/>
            <a:chOff x="1883063" y="1412776"/>
            <a:chExt cx="2544921" cy="1008112"/>
          </a:xfrm>
        </p:grpSpPr>
        <p:cxnSp>
          <p:nvCxnSpPr>
            <p:cNvPr id="22" name="Straight Arrow Connector 21"/>
            <p:cNvCxnSpPr/>
            <p:nvPr/>
          </p:nvCxnSpPr>
          <p:spPr bwMode="auto">
            <a:xfrm flipV="1">
              <a:off x="2699792" y="1988840"/>
              <a:ext cx="0" cy="432048"/>
            </a:xfrm>
            <a:prstGeom prst="straightConnector1">
              <a:avLst/>
            </a:prstGeom>
            <a:noFill/>
            <a:ln w="28575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" name="TextBox 1"/>
            <p:cNvSpPr txBox="1"/>
            <p:nvPr/>
          </p:nvSpPr>
          <p:spPr>
            <a:xfrm>
              <a:off x="1883063" y="1412776"/>
              <a:ext cx="254492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>
                <a:buClr>
                  <a:srgbClr val="000000"/>
                </a:buClr>
                <a:buNone/>
              </a:pPr>
              <a:r>
                <a:rPr lang="en-US" sz="2000" dirty="0">
                  <a:solidFill>
                    <a:srgbClr val="FF0000"/>
                  </a:solidFill>
                  <a:sym typeface="Wingdings"/>
                </a:rPr>
                <a:t> </a:t>
              </a:r>
              <a:r>
                <a:rPr lang="en-US" sz="2000" dirty="0" err="1">
                  <a:solidFill>
                    <a:srgbClr val="000000"/>
                  </a:solidFill>
                  <a:sym typeface="Wingdings"/>
                </a:rPr>
                <a:t>V</a:t>
              </a:r>
              <a:r>
                <a:rPr lang="en-US" sz="2000" baseline="-25000" dirty="0" err="1">
                  <a:solidFill>
                    <a:srgbClr val="000000"/>
                  </a:solidFill>
                  <a:sym typeface="Wingdings"/>
                </a:rPr>
                <a:t>c</a:t>
              </a:r>
              <a:r>
                <a:rPr lang="en-US" sz="2000" dirty="0">
                  <a:solidFill>
                    <a:srgbClr val="000000"/>
                  </a:solidFill>
                  <a:sym typeface="Wingdings"/>
                </a:rPr>
                <a:t> (r) (</a:t>
              </a:r>
              <a:r>
                <a:rPr lang="en-US" sz="2000" dirty="0" err="1">
                  <a:solidFill>
                    <a:srgbClr val="000000"/>
                  </a:solidFill>
                  <a:sym typeface="Wingdings"/>
                </a:rPr>
                <a:t>rotn</a:t>
              </a:r>
              <a:r>
                <a:rPr lang="en-US" sz="2000" dirty="0">
                  <a:solidFill>
                    <a:srgbClr val="000000"/>
                  </a:solidFill>
                  <a:sym typeface="Wingdings"/>
                </a:rPr>
                <a:t> curve); </a:t>
              </a:r>
              <a:endParaRPr lang="en-US" sz="2000" dirty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700864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B67DF677-5009-0146-9395-CA8B193B16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1220592" y="-1257103"/>
            <a:ext cx="6858001" cy="9372208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32AD8FF-35C2-5940-B16B-3D738527D9E3}"/>
              </a:ext>
            </a:extLst>
          </p:cNvPr>
          <p:cNvSpPr txBox="1"/>
          <p:nvPr/>
        </p:nvSpPr>
        <p:spPr>
          <a:xfrm>
            <a:off x="6300192" y="6381328"/>
            <a:ext cx="20361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70C0"/>
                </a:solidFill>
              </a:rPr>
              <a:t>Frenk</a:t>
            </a:r>
            <a:r>
              <a:rPr lang="en-US" sz="2000" dirty="0">
                <a:solidFill>
                  <a:srgbClr val="0070C0"/>
                </a:solidFill>
              </a:rPr>
              <a:t> et al 1985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CD7B3D-75AB-7648-8663-140D0828A3EC}"/>
              </a:ext>
            </a:extLst>
          </p:cNvPr>
          <p:cNvSpPr txBox="1"/>
          <p:nvPr/>
        </p:nvSpPr>
        <p:spPr>
          <a:xfrm>
            <a:off x="2562050" y="-27384"/>
            <a:ext cx="35221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0070C0"/>
                </a:solidFill>
              </a:rPr>
              <a:t>Formation of CDM halos</a:t>
            </a:r>
          </a:p>
        </p:txBody>
      </p:sp>
    </p:spTree>
    <p:extLst>
      <p:ext uri="{BB962C8B-B14F-4D97-AF65-F5344CB8AC3E}">
        <p14:creationId xmlns:p14="http://schemas.microsoft.com/office/powerpoint/2010/main" val="1290959075"/>
      </p:ext>
    </p:extLst>
  </p:cSld>
  <p:clrMapOvr>
    <a:masterClrMapping/>
  </p:clrMapOvr>
  <p:transition>
    <p:zoom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77"/>
          <p:cNvPicPr/>
          <p:nvPr/>
        </p:nvPicPr>
        <p:blipFill>
          <a:blip r:embed="rId3"/>
          <a:stretch/>
        </p:blipFill>
        <p:spPr>
          <a:xfrm>
            <a:off x="93720" y="2241874"/>
            <a:ext cx="8853782" cy="3851422"/>
          </a:xfrm>
          <a:prstGeom prst="rect">
            <a:avLst/>
          </a:prstGeom>
          <a:ln>
            <a:noFill/>
          </a:ln>
        </p:spPr>
      </p:pic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2411760" y="220995"/>
            <a:ext cx="6638707" cy="984885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Synthetic HI observations of curves of an APOSTLE dwarf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39686" y="1844824"/>
            <a:ext cx="20321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HI surface density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696158" y="1835532"/>
            <a:ext cx="15959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Mean velocity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991096" y="1835532"/>
            <a:ext cx="21092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Velocity dispersion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77693" y="6364163"/>
            <a:ext cx="14464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Oman+ ‘17</a:t>
            </a:r>
          </a:p>
        </p:txBody>
      </p:sp>
    </p:spTree>
    <p:extLst>
      <p:ext uri="{BB962C8B-B14F-4D97-AF65-F5344CB8AC3E}">
        <p14:creationId xmlns:p14="http://schemas.microsoft.com/office/powerpoint/2010/main" val="3312781295"/>
      </p:ext>
    </p:extLst>
  </p:cSld>
  <p:clrMapOvr>
    <a:masterClrMapping/>
  </p:clrMapOvr>
  <p:transition>
    <p:zoom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 bwMode="auto">
          <a:xfrm>
            <a:off x="5724128" y="6381328"/>
            <a:ext cx="3419872" cy="504056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4" name="Text Box 2"/>
          <p:cNvSpPr txBox="1">
            <a:spLocks noChangeArrowheads="1"/>
          </p:cNvSpPr>
          <p:nvPr/>
        </p:nvSpPr>
        <p:spPr bwMode="auto">
          <a:xfrm>
            <a:off x="2051720" y="220995"/>
            <a:ext cx="6998747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Rotation curves of 2 APOSTLE dwarfs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1619672" y="1844824"/>
            <a:ext cx="5904656" cy="902649"/>
            <a:chOff x="2915816" y="1344896"/>
            <a:chExt cx="5904656" cy="902649"/>
          </a:xfrm>
        </p:grpSpPr>
        <p:grpSp>
          <p:nvGrpSpPr>
            <p:cNvPr id="5" name="Group 4"/>
            <p:cNvGrpSpPr/>
            <p:nvPr/>
          </p:nvGrpSpPr>
          <p:grpSpPr>
            <a:xfrm>
              <a:off x="2915816" y="1920960"/>
              <a:ext cx="1615419" cy="326585"/>
              <a:chOff x="6628989" y="1600269"/>
              <a:chExt cx="1615419" cy="326585"/>
            </a:xfrm>
          </p:grpSpPr>
          <p:pic>
            <p:nvPicPr>
              <p:cNvPr id="46" name="Picture 45" descr="20§display§^{3{\rm D}}{\rm BAROLO}\,{\rm fit}§png§600§FALSE"/>
              <p:cNvPicPr/>
              <p:nvPr/>
            </p:nvPicPr>
            <p:blipFill>
              <a:blip r:embed="rId4"/>
              <a:stretch/>
            </p:blipFill>
            <p:spPr>
              <a:xfrm>
                <a:off x="6894801" y="1665586"/>
                <a:ext cx="1349607" cy="179238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49" name="Line 6"/>
              <p:cNvSpPr/>
              <p:nvPr/>
            </p:nvSpPr>
            <p:spPr>
              <a:xfrm>
                <a:off x="6694299" y="1600269"/>
                <a:ext cx="0" cy="326585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50" name="CustomShape 7"/>
              <p:cNvSpPr/>
              <p:nvPr/>
            </p:nvSpPr>
            <p:spPr>
              <a:xfrm>
                <a:off x="6628989" y="1698245"/>
                <a:ext cx="130620" cy="13063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  <p:cxnSp>
          <p:nvCxnSpPr>
            <p:cNvPr id="7" name="Elbow Connector 6"/>
            <p:cNvCxnSpPr/>
            <p:nvPr/>
          </p:nvCxnSpPr>
          <p:spPr bwMode="auto">
            <a:xfrm rot="10800000" flipV="1">
              <a:off x="4644008" y="1560920"/>
              <a:ext cx="576062" cy="558328"/>
            </a:xfrm>
            <a:prstGeom prst="bentConnector3">
              <a:avLst>
                <a:gd name="adj1" fmla="val 50000"/>
              </a:avLst>
            </a:prstGeom>
            <a:noFill/>
            <a:ln w="28575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0" name="TextBox 19"/>
            <p:cNvSpPr txBox="1"/>
            <p:nvPr/>
          </p:nvSpPr>
          <p:spPr>
            <a:xfrm>
              <a:off x="5182023" y="1344896"/>
              <a:ext cx="363844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Tilted-ring model corrected for asymmetric drift</a:t>
              </a:r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2734362" y="807095"/>
            <a:ext cx="56540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APOSTLE galaxies all have NFW cusps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-36512" y="1412776"/>
            <a:ext cx="44122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2D velocity field </a:t>
            </a:r>
            <a:r>
              <a:rPr lang="en-US" sz="2000" dirty="0">
                <a:solidFill>
                  <a:srgbClr val="FF0000"/>
                </a:solidFill>
                <a:sym typeface="Wingdings"/>
              </a:rPr>
              <a:t> </a:t>
            </a:r>
            <a:r>
              <a:rPr lang="en-US" sz="2000" dirty="0" err="1">
                <a:solidFill>
                  <a:srgbClr val="000000"/>
                </a:solidFill>
                <a:sym typeface="Wingdings"/>
              </a:rPr>
              <a:t>V</a:t>
            </a:r>
            <a:r>
              <a:rPr lang="en-US" sz="2000" baseline="-25000" dirty="0" err="1">
                <a:solidFill>
                  <a:srgbClr val="000000"/>
                </a:solidFill>
                <a:sym typeface="Wingdings"/>
              </a:rPr>
              <a:t>c</a:t>
            </a:r>
            <a:r>
              <a:rPr lang="en-US" sz="2000" dirty="0">
                <a:solidFill>
                  <a:srgbClr val="000000"/>
                </a:solidFill>
                <a:sym typeface="Wingdings"/>
              </a:rPr>
              <a:t> (r) (</a:t>
            </a:r>
            <a:r>
              <a:rPr lang="en-US" sz="2000" dirty="0" err="1">
                <a:solidFill>
                  <a:srgbClr val="000000"/>
                </a:solidFill>
                <a:sym typeface="Wingdings"/>
              </a:rPr>
              <a:t>rotn</a:t>
            </a:r>
            <a:r>
              <a:rPr lang="en-US" sz="2000" dirty="0">
                <a:solidFill>
                  <a:srgbClr val="000000"/>
                </a:solidFill>
                <a:sym typeface="Wingdings"/>
              </a:rPr>
              <a:t> curve); </a:t>
            </a:r>
            <a:endParaRPr lang="en-US" sz="2000" dirty="0">
              <a:solidFill>
                <a:srgbClr val="000000"/>
              </a:solidFill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4315377" y="1311226"/>
            <a:ext cx="4619460" cy="677614"/>
            <a:chOff x="4315377" y="1311226"/>
            <a:chExt cx="4619460" cy="677614"/>
          </a:xfrm>
        </p:grpSpPr>
        <p:graphicFrame>
          <p:nvGraphicFramePr>
            <p:cNvPr id="16" name="Object 1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430571118"/>
                </p:ext>
              </p:extLst>
            </p:nvPr>
          </p:nvGraphicFramePr>
          <p:xfrm>
            <a:off x="7380312" y="1311226"/>
            <a:ext cx="1554525" cy="67761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31761" name="Equation" r:id="rId5" imgW="990600" imgH="431800" progId="Equation.3">
                    <p:embed/>
                  </p:oleObj>
                </mc:Choice>
                <mc:Fallback>
                  <p:oleObj name="Equation" r:id="rId5" imgW="990600" imgH="43180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7380312" y="1311226"/>
                          <a:ext cx="1554525" cy="677614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" name="TextBox 16"/>
            <p:cNvSpPr txBox="1"/>
            <p:nvPr/>
          </p:nvSpPr>
          <p:spPr>
            <a:xfrm>
              <a:off x="4315377" y="1412776"/>
              <a:ext cx="299292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in dynamical equilibrium: </a:t>
              </a: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65561" y="2780928"/>
            <a:ext cx="4406155" cy="3858607"/>
            <a:chOff x="165561" y="2244684"/>
            <a:chExt cx="4406155" cy="3858607"/>
          </a:xfrm>
        </p:grpSpPr>
        <p:pic>
          <p:nvPicPr>
            <p:cNvPr id="51" name="Picture 50"/>
            <p:cNvPicPr/>
            <p:nvPr/>
          </p:nvPicPr>
          <p:blipFill>
            <a:blip r:embed="rId7"/>
            <a:stretch/>
          </p:blipFill>
          <p:spPr>
            <a:xfrm>
              <a:off x="165561" y="2244684"/>
              <a:ext cx="4406155" cy="3858607"/>
            </a:xfrm>
            <a:prstGeom prst="rect">
              <a:avLst/>
            </a:prstGeom>
            <a:ln>
              <a:noFill/>
            </a:ln>
          </p:spPr>
        </p:pic>
        <p:sp>
          <p:nvSpPr>
            <p:cNvPr id="52" name="TextShape 2"/>
            <p:cNvSpPr txBox="1"/>
            <p:nvPr/>
          </p:nvSpPr>
          <p:spPr>
            <a:xfrm>
              <a:off x="1671275" y="4986706"/>
              <a:ext cx="2612693" cy="3145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lIns="81639" tIns="40820" rIns="81639" bIns="40820"/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CA" sz="1400" spc="-1" dirty="0">
                  <a:solidFill>
                    <a:srgbClr val="000000"/>
                  </a:solidFill>
                  <a:uFill>
                    <a:solidFill>
                      <a:srgbClr val="FFFFFF"/>
                    </a:solidFill>
                  </a:uFill>
                  <a:latin typeface="Arial"/>
                </a:rPr>
                <a:t>APOSTLE L1 V1 fof8:0</a:t>
              </a:r>
            </a:p>
          </p:txBody>
        </p:sp>
        <p:graphicFrame>
          <p:nvGraphicFramePr>
            <p:cNvPr id="54" name="Object 5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01263236"/>
                </p:ext>
              </p:extLst>
            </p:nvPr>
          </p:nvGraphicFramePr>
          <p:xfrm>
            <a:off x="2954102" y="3252796"/>
            <a:ext cx="1185850" cy="47434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31762" name="Equation" r:id="rId8" imgW="571500" imgH="228600" progId="Equation.3">
                    <p:embed/>
                  </p:oleObj>
                </mc:Choice>
                <mc:Fallback>
                  <p:oleObj name="Equation" r:id="rId8" imgW="571500" imgH="22860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9"/>
                        <a:stretch>
                          <a:fillRect/>
                        </a:stretch>
                      </p:blipFill>
                      <p:spPr>
                        <a:xfrm>
                          <a:off x="2954102" y="3252796"/>
                          <a:ext cx="1185850" cy="474340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5" name="TextBox 54"/>
            <p:cNvSpPr txBox="1"/>
            <p:nvPr/>
          </p:nvSpPr>
          <p:spPr>
            <a:xfrm>
              <a:off x="1691680" y="4509120"/>
              <a:ext cx="10567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Gas V(r)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85905" y="4397042"/>
              <a:ext cx="92605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Barolo</a:t>
              </a:r>
            </a:p>
          </p:txBody>
        </p:sp>
        <p:cxnSp>
          <p:nvCxnSpPr>
            <p:cNvPr id="57" name="Curved Connector 56"/>
            <p:cNvCxnSpPr/>
            <p:nvPr/>
          </p:nvCxnSpPr>
          <p:spPr bwMode="auto">
            <a:xfrm rot="5400000" flipH="1" flipV="1">
              <a:off x="2123728" y="4293096"/>
              <a:ext cx="432048" cy="144016"/>
            </a:xfrm>
            <a:prstGeom prst="curvedConnector3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8" name="Curved Connector 57"/>
            <p:cNvCxnSpPr>
              <a:stCxn id="56" idx="1"/>
            </p:cNvCxnSpPr>
            <p:nvPr/>
          </p:nvCxnSpPr>
          <p:spPr bwMode="auto">
            <a:xfrm rot="10800000">
              <a:off x="3213897" y="4293097"/>
              <a:ext cx="72008" cy="304001"/>
            </a:xfrm>
            <a:prstGeom prst="curvedConnector2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59" name="TextBox 58"/>
          <p:cNvSpPr txBox="1"/>
          <p:nvPr/>
        </p:nvSpPr>
        <p:spPr>
          <a:xfrm>
            <a:off x="1531122" y="3172906"/>
            <a:ext cx="25368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FF"/>
                </a:solidFill>
              </a:rPr>
              <a:t>Consistent with cusp</a:t>
            </a:r>
          </a:p>
        </p:txBody>
      </p:sp>
      <p:grpSp>
        <p:nvGrpSpPr>
          <p:cNvPr id="60" name="Group 59"/>
          <p:cNvGrpSpPr/>
          <p:nvPr/>
        </p:nvGrpSpPr>
        <p:grpSpPr>
          <a:xfrm>
            <a:off x="4609270" y="2780928"/>
            <a:ext cx="4470159" cy="3858607"/>
            <a:chOff x="4609270" y="2379175"/>
            <a:chExt cx="4470159" cy="3858607"/>
          </a:xfrm>
        </p:grpSpPr>
        <p:grpSp>
          <p:nvGrpSpPr>
            <p:cNvPr id="61" name="Group 60"/>
            <p:cNvGrpSpPr/>
            <p:nvPr/>
          </p:nvGrpSpPr>
          <p:grpSpPr>
            <a:xfrm>
              <a:off x="4609270" y="2379175"/>
              <a:ext cx="4470159" cy="3858607"/>
              <a:chOff x="4609270" y="2379175"/>
              <a:chExt cx="4470159" cy="3858607"/>
            </a:xfrm>
          </p:grpSpPr>
          <p:pic>
            <p:nvPicPr>
              <p:cNvPr id="63" name="Picture 62"/>
              <p:cNvPicPr/>
              <p:nvPr/>
            </p:nvPicPr>
            <p:blipFill>
              <a:blip r:embed="rId10"/>
              <a:stretch/>
            </p:blipFill>
            <p:spPr>
              <a:xfrm>
                <a:off x="4609270" y="2379175"/>
                <a:ext cx="4470159" cy="3858607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64" name="TextShape 3"/>
              <p:cNvSpPr txBox="1"/>
              <p:nvPr/>
            </p:nvSpPr>
            <p:spPr>
              <a:xfrm>
                <a:off x="6228184" y="5058714"/>
                <a:ext cx="2411580" cy="3145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lIns="81639" tIns="40820" rIns="81639" bIns="40820"/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CA" sz="1400" spc="-1" dirty="0">
                    <a:solidFill>
                      <a:srgbClr val="000000"/>
                    </a:solidFill>
                    <a:uFill>
                      <a:solidFill>
                        <a:srgbClr val="FFFFFF"/>
                      </a:solidFill>
                    </a:uFill>
                    <a:latin typeface="Arial"/>
                  </a:rPr>
                  <a:t>APOSTLE L1 V6 fof12:0</a:t>
                </a:r>
              </a:p>
            </p:txBody>
          </p:sp>
        </p:grpSp>
        <p:sp>
          <p:nvSpPr>
            <p:cNvPr id="62" name="TextBox 61"/>
            <p:cNvSpPr txBox="1"/>
            <p:nvPr/>
          </p:nvSpPr>
          <p:spPr>
            <a:xfrm>
              <a:off x="5997946" y="2780928"/>
              <a:ext cx="256525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Consistent with core!</a:t>
              </a:r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2987824" y="6587867"/>
            <a:ext cx="3960440" cy="297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60000"/>
              </a:lnSpc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 et al </a:t>
            </a:r>
            <a:r>
              <a:rPr lang="uk-UA" sz="2000" dirty="0">
                <a:solidFill>
                  <a:srgbClr val="008000"/>
                </a:solidFill>
              </a:rPr>
              <a:t>’</a:t>
            </a:r>
            <a:r>
              <a:rPr lang="en-US" sz="2000" dirty="0">
                <a:solidFill>
                  <a:srgbClr val="008000"/>
                </a:solidFill>
              </a:rPr>
              <a:t>18; </a:t>
            </a:r>
            <a:r>
              <a:rPr lang="en-US" sz="2000" dirty="0" err="1">
                <a:solidFill>
                  <a:srgbClr val="008000"/>
                </a:solidFill>
              </a:rPr>
              <a:t>Marasco</a:t>
            </a:r>
            <a:r>
              <a:rPr lang="en-US" sz="2000" dirty="0">
                <a:solidFill>
                  <a:srgbClr val="008000"/>
                </a:solidFill>
              </a:rPr>
              <a:t> et al ‘18</a:t>
            </a:r>
          </a:p>
        </p:txBody>
      </p:sp>
      <p:cxnSp>
        <p:nvCxnSpPr>
          <p:cNvPr id="23" name="Straight Arrow Connector 22"/>
          <p:cNvCxnSpPr/>
          <p:nvPr/>
        </p:nvCxnSpPr>
        <p:spPr bwMode="auto">
          <a:xfrm flipV="1">
            <a:off x="2483768" y="1844824"/>
            <a:ext cx="0" cy="576064"/>
          </a:xfrm>
          <a:prstGeom prst="straightConnector1">
            <a:avLst/>
          </a:prstGeom>
          <a:noFill/>
          <a:ln w="28575" cap="flat" cmpd="sng" algn="ctr">
            <a:solidFill>
              <a:srgbClr val="00009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2" name="TextBox 31"/>
          <p:cNvSpPr txBox="1"/>
          <p:nvPr/>
        </p:nvSpPr>
        <p:spPr>
          <a:xfrm rot="19297085">
            <a:off x="550562" y="3233415"/>
            <a:ext cx="9144000" cy="830997"/>
          </a:xfrm>
          <a:prstGeom prst="rect">
            <a:avLst/>
          </a:prstGeom>
          <a:solidFill>
            <a:srgbClr val="F2B35D">
              <a:alpha val="67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dirty="0" err="1"/>
              <a:t>Residal</a:t>
            </a:r>
            <a:r>
              <a:rPr lang="en-US" dirty="0"/>
              <a:t> non-circular motions can cause a core to be incorrectly inferred</a:t>
            </a:r>
          </a:p>
        </p:txBody>
      </p:sp>
    </p:spTree>
    <p:extLst>
      <p:ext uri="{BB962C8B-B14F-4D97-AF65-F5344CB8AC3E}">
        <p14:creationId xmlns:p14="http://schemas.microsoft.com/office/powerpoint/2010/main" val="156797932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32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120"/>
          <p:cNvPicPr/>
          <p:nvPr/>
        </p:nvPicPr>
        <p:blipFill>
          <a:blip r:embed="rId3"/>
          <a:stretch/>
        </p:blipFill>
        <p:spPr>
          <a:xfrm>
            <a:off x="1835696" y="1412776"/>
            <a:ext cx="5400600" cy="4536504"/>
          </a:xfrm>
          <a:prstGeom prst="rect">
            <a:avLst/>
          </a:prstGeom>
          <a:ln>
            <a:noFill/>
          </a:ln>
        </p:spPr>
      </p:pic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99792" y="220995"/>
            <a:ext cx="4896544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Non-circular motions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32949" y="980728"/>
            <a:ext cx="81214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Residual azimuthal velocities (after subtracting mean v(r) )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6012160" y="6381328"/>
            <a:ext cx="3096344" cy="432048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17627" y="5229200"/>
            <a:ext cx="14035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m=2 mode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77693" y="6364163"/>
            <a:ext cx="14464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Oman+ ‘17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83568" y="5589240"/>
            <a:ext cx="7776864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Synthetic data cubes from simulated galaxies , analyzed as the data (with </a:t>
            </a:r>
            <a:r>
              <a:rPr lang="en-US" baseline="30000" dirty="0">
                <a:solidFill>
                  <a:srgbClr val="000000"/>
                </a:solidFill>
              </a:rPr>
              <a:t>3D</a:t>
            </a:r>
            <a:r>
              <a:rPr lang="en-US" dirty="0">
                <a:solidFill>
                  <a:srgbClr val="000000"/>
                </a:solidFill>
              </a:rPr>
              <a:t>Barolo  tilted ring code) often imply cores </a:t>
            </a:r>
            <a:r>
              <a:rPr lang="is-IS" dirty="0">
                <a:solidFill>
                  <a:srgbClr val="000000"/>
                </a:solidFill>
              </a:rPr>
              <a:t>… where there are cusps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0869725"/>
      </p:ext>
    </p:extLst>
  </p:cSld>
  <p:clrMapOvr>
    <a:masterClrMapping/>
  </p:clrMapOvr>
  <p:transition>
    <p:zoom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oman_page_15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86" t="5848" r="15100" b="57545"/>
          <a:stretch/>
        </p:blipFill>
        <p:spPr>
          <a:xfrm>
            <a:off x="251520" y="1052736"/>
            <a:ext cx="8617338" cy="55230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6612244"/>
      </p:ext>
    </p:extLst>
  </p:cSld>
  <p:clrMapOvr>
    <a:masterClrMapping/>
  </p:clrMapOvr>
  <p:transition>
    <p:zoom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oman_page_7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771" t="18679" r="10812" b="64061"/>
          <a:stretch/>
        </p:blipFill>
        <p:spPr>
          <a:xfrm>
            <a:off x="323527" y="1358528"/>
            <a:ext cx="8097582" cy="2430512"/>
          </a:xfrm>
          <a:prstGeom prst="rect">
            <a:avLst/>
          </a:prstGeom>
        </p:spPr>
      </p:pic>
      <p:pic>
        <p:nvPicPr>
          <p:cNvPr id="3" name="Picture 2" descr="oman_page_7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771" t="68971" r="10812" b="26240"/>
          <a:stretch/>
        </p:blipFill>
        <p:spPr>
          <a:xfrm>
            <a:off x="323528" y="3762736"/>
            <a:ext cx="8097582" cy="67437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946251" y="980728"/>
            <a:ext cx="1667193" cy="40011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/>
              <a:t>Obs. </a:t>
            </a:r>
            <a:r>
              <a:rPr lang="en-US" sz="2000" dirty="0" err="1"/>
              <a:t>vel</a:t>
            </a:r>
            <a:r>
              <a:rPr lang="en-US" sz="2000" dirty="0"/>
              <a:t> field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621078" y="940658"/>
            <a:ext cx="1695872" cy="40011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/>
              <a:t>Barolo model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573467" y="980728"/>
            <a:ext cx="1310901" cy="40011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/>
              <a:t>Residuals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2699792" y="220995"/>
            <a:ext cx="4896544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Non-circular motions</a:t>
            </a:r>
          </a:p>
        </p:txBody>
      </p:sp>
      <p:sp>
        <p:nvSpPr>
          <p:cNvPr id="10" name="TextBox 9"/>
          <p:cNvSpPr txBox="1"/>
          <p:nvPr/>
        </p:nvSpPr>
        <p:spPr>
          <a:xfrm rot="16200000">
            <a:off x="-382731" y="2276872"/>
            <a:ext cx="13805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00FF"/>
                </a:solidFill>
              </a:rPr>
              <a:t>APOSTLE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7434" y="4352729"/>
            <a:ext cx="8370951" cy="2460647"/>
            <a:chOff x="67434" y="4352729"/>
            <a:chExt cx="8370951" cy="2460647"/>
          </a:xfrm>
        </p:grpSpPr>
        <p:pic>
          <p:nvPicPr>
            <p:cNvPr id="5" name="Picture 4" descr="oman_page_15.pdf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986" t="5848" r="15100" b="76678"/>
            <a:stretch/>
          </p:blipFill>
          <p:spPr>
            <a:xfrm>
              <a:off x="395536" y="4352729"/>
              <a:ext cx="8042849" cy="2460647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 rot="16200000">
              <a:off x="-288087" y="5337665"/>
              <a:ext cx="111115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DDO 47</a:t>
              </a:r>
            </a:p>
          </p:txBody>
        </p:sp>
      </p:grpSp>
      <p:sp>
        <p:nvSpPr>
          <p:cNvPr id="13" name="Rectangle 12"/>
          <p:cNvSpPr/>
          <p:nvPr/>
        </p:nvSpPr>
        <p:spPr bwMode="auto">
          <a:xfrm>
            <a:off x="7308304" y="6381327"/>
            <a:ext cx="1782222" cy="436567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 rot="19297085">
            <a:off x="-550562" y="3233415"/>
            <a:ext cx="9144000" cy="830997"/>
          </a:xfrm>
          <a:prstGeom prst="rect">
            <a:avLst/>
          </a:prstGeom>
          <a:solidFill>
            <a:srgbClr val="F2B35D">
              <a:alpha val="67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dirty="0" err="1"/>
              <a:t>Residal</a:t>
            </a:r>
            <a:r>
              <a:rPr lang="en-US" dirty="0"/>
              <a:t> m=2 &amp; m=3 non-circular motions can cause a core to be incorrectly inferred</a:t>
            </a:r>
          </a:p>
        </p:txBody>
      </p:sp>
    </p:spTree>
    <p:extLst>
      <p:ext uri="{BB962C8B-B14F-4D97-AF65-F5344CB8AC3E}">
        <p14:creationId xmlns:p14="http://schemas.microsoft.com/office/powerpoint/2010/main" val="297817621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" name="Picture 156"/>
          <p:cNvPicPr/>
          <p:nvPr/>
        </p:nvPicPr>
        <p:blipFill>
          <a:blip r:embed="rId4"/>
          <a:stretch/>
        </p:blipFill>
        <p:spPr>
          <a:xfrm>
            <a:off x="1829013" y="1235800"/>
            <a:ext cx="5176163" cy="5100285"/>
          </a:xfrm>
          <a:prstGeom prst="rect">
            <a:avLst/>
          </a:prstGeom>
          <a:ln>
            <a:noFill/>
          </a:ln>
        </p:spPr>
      </p:pic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555777" y="220995"/>
            <a:ext cx="6264696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The diversity of rotation curves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77693" y="6364163"/>
            <a:ext cx="14464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Oman+ ‘17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79988" y="1124744"/>
            <a:ext cx="1843740" cy="1224136"/>
            <a:chOff x="349307" y="920750"/>
            <a:chExt cx="1843740" cy="1224136"/>
          </a:xfrm>
        </p:grpSpPr>
        <p:grpSp>
          <p:nvGrpSpPr>
            <p:cNvPr id="6" name="Group 5"/>
            <p:cNvGrpSpPr/>
            <p:nvPr/>
          </p:nvGrpSpPr>
          <p:grpSpPr>
            <a:xfrm>
              <a:off x="464855" y="920750"/>
              <a:ext cx="1535395" cy="815239"/>
              <a:chOff x="171250" y="1141451"/>
              <a:chExt cx="1598326" cy="856198"/>
            </a:xfrm>
          </p:grpSpPr>
          <p:sp>
            <p:nvSpPr>
              <p:cNvPr id="10" name="Rectangle 9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11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72125651"/>
                  </p:ext>
                </p:extLst>
              </p:nvPr>
            </p:nvGraphicFramePr>
            <p:xfrm>
              <a:off x="252471" y="1141451"/>
              <a:ext cx="1357313" cy="8239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3065" name="Equation" r:id="rId5" imgW="711200" imgH="431800" progId="Equation.3">
                      <p:embed/>
                    </p:oleObj>
                  </mc:Choice>
                  <mc:Fallback>
                    <p:oleObj name="Equation" r:id="rId5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1" y="1141451"/>
                            <a:ext cx="1357313" cy="8239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9" name="TextBox 8"/>
            <p:cNvSpPr txBox="1"/>
            <p:nvPr/>
          </p:nvSpPr>
          <p:spPr>
            <a:xfrm>
              <a:off x="349307" y="1744776"/>
              <a:ext cx="1843740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V </a:t>
              </a:r>
              <a:r>
                <a:rPr lang="en-GB" sz="2000" baseline="-25000" dirty="0">
                  <a:solidFill>
                    <a:srgbClr val="000000"/>
                  </a:solidFill>
                  <a:latin typeface="Arial"/>
                  <a:cs typeface="Arial"/>
                </a:rPr>
                <a:t>max </a:t>
              </a: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20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20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20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220072" y="3516471"/>
            <a:ext cx="3816424" cy="830997"/>
            <a:chOff x="5148064" y="3075711"/>
            <a:chExt cx="3816424" cy="830997"/>
          </a:xfrm>
        </p:grpSpPr>
        <p:sp>
          <p:nvSpPr>
            <p:cNvPr id="13" name="TextBox 12"/>
            <p:cNvSpPr txBox="1"/>
            <p:nvPr/>
          </p:nvSpPr>
          <p:spPr>
            <a:xfrm>
              <a:off x="7164288" y="3075711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600" dirty="0">
                  <a:solidFill>
                    <a:srgbClr val="0000FF"/>
                  </a:solidFill>
                </a:rPr>
                <a:t>THINGS &amp; LITTLE THINGS (cores)</a:t>
              </a:r>
            </a:p>
          </p:txBody>
        </p:sp>
        <p:cxnSp>
          <p:nvCxnSpPr>
            <p:cNvPr id="14" name="Curved Connector 13"/>
            <p:cNvCxnSpPr/>
            <p:nvPr/>
          </p:nvCxnSpPr>
          <p:spPr bwMode="auto">
            <a:xfrm rot="10800000" flipV="1">
              <a:off x="5148064" y="3276272"/>
              <a:ext cx="1944216" cy="360040"/>
            </a:xfrm>
            <a:prstGeom prst="curvedConnector3">
              <a:avLst>
                <a:gd name="adj1" fmla="val 50000"/>
              </a:avLst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771885138"/>
      </p:ext>
    </p:extLst>
  </p:cSld>
  <p:clrMapOvr>
    <a:masterClrMapping/>
  </p:clrMapOvr>
  <p:transition>
    <p:zoom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" name="Picture 161"/>
          <p:cNvPicPr/>
          <p:nvPr/>
        </p:nvPicPr>
        <p:blipFill>
          <a:blip r:embed="rId4"/>
          <a:stretch/>
        </p:blipFill>
        <p:spPr>
          <a:xfrm>
            <a:off x="1829013" y="1235800"/>
            <a:ext cx="5176163" cy="5100285"/>
          </a:xfrm>
          <a:prstGeom prst="rect">
            <a:avLst/>
          </a:prstGeom>
          <a:ln>
            <a:noFill/>
          </a:ln>
        </p:spPr>
      </p:pic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555777" y="220995"/>
            <a:ext cx="6264696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The diversity of rotation curves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77693" y="6364163"/>
            <a:ext cx="14464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Oman+ ‘17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79988" y="1124744"/>
            <a:ext cx="1843740" cy="1224136"/>
            <a:chOff x="349307" y="920750"/>
            <a:chExt cx="1843740" cy="1224136"/>
          </a:xfrm>
        </p:grpSpPr>
        <p:grpSp>
          <p:nvGrpSpPr>
            <p:cNvPr id="6" name="Group 5"/>
            <p:cNvGrpSpPr/>
            <p:nvPr/>
          </p:nvGrpSpPr>
          <p:grpSpPr>
            <a:xfrm>
              <a:off x="464855" y="920750"/>
              <a:ext cx="1535395" cy="815239"/>
              <a:chOff x="171250" y="1141451"/>
              <a:chExt cx="1598326" cy="856198"/>
            </a:xfrm>
          </p:grpSpPr>
          <p:sp>
            <p:nvSpPr>
              <p:cNvPr id="10" name="Rectangle 9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11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30028649"/>
                  </p:ext>
                </p:extLst>
              </p:nvPr>
            </p:nvGraphicFramePr>
            <p:xfrm>
              <a:off x="252471" y="1141451"/>
              <a:ext cx="1357313" cy="8239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4089" name="Equation" r:id="rId5" imgW="711200" imgH="431800" progId="Equation.3">
                      <p:embed/>
                    </p:oleObj>
                  </mc:Choice>
                  <mc:Fallback>
                    <p:oleObj name="Equation" r:id="rId5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1" y="1141451"/>
                            <a:ext cx="1357313" cy="8239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9" name="TextBox 8"/>
            <p:cNvSpPr txBox="1"/>
            <p:nvPr/>
          </p:nvSpPr>
          <p:spPr>
            <a:xfrm>
              <a:off x="349307" y="1744776"/>
              <a:ext cx="1843740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V </a:t>
              </a:r>
              <a:r>
                <a:rPr lang="en-GB" sz="2000" baseline="-25000" dirty="0">
                  <a:solidFill>
                    <a:srgbClr val="000000"/>
                  </a:solidFill>
                  <a:latin typeface="Arial"/>
                  <a:cs typeface="Arial"/>
                </a:rPr>
                <a:t>max </a:t>
              </a: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20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20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20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220072" y="2556192"/>
            <a:ext cx="3456384" cy="944816"/>
            <a:chOff x="5220072" y="2556192"/>
            <a:chExt cx="3456384" cy="944816"/>
          </a:xfrm>
        </p:grpSpPr>
        <p:sp>
          <p:nvSpPr>
            <p:cNvPr id="2" name="TextBox 1"/>
            <p:cNvSpPr txBox="1"/>
            <p:nvPr/>
          </p:nvSpPr>
          <p:spPr>
            <a:xfrm>
              <a:off x="7308304" y="2556192"/>
              <a:ext cx="136815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600" dirty="0">
                  <a:solidFill>
                    <a:srgbClr val="229418"/>
                  </a:solidFill>
                </a:rPr>
                <a:t>APOSTLE: true</a:t>
              </a:r>
            </a:p>
          </p:txBody>
        </p:sp>
        <p:cxnSp>
          <p:nvCxnSpPr>
            <p:cNvPr id="16" name="Curved Connector 15"/>
            <p:cNvCxnSpPr/>
            <p:nvPr/>
          </p:nvCxnSpPr>
          <p:spPr bwMode="auto">
            <a:xfrm rot="10800000" flipV="1">
              <a:off x="5220072" y="2924944"/>
              <a:ext cx="2016224" cy="576064"/>
            </a:xfrm>
            <a:prstGeom prst="curvedConnector3">
              <a:avLst>
                <a:gd name="adj1" fmla="val 50000"/>
              </a:avLst>
            </a:prstGeom>
            <a:noFill/>
            <a:ln w="28575" cap="flat" cmpd="sng" algn="ctr">
              <a:solidFill>
                <a:srgbClr val="229418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635400813"/>
      </p:ext>
    </p:extLst>
  </p:cSld>
  <p:clrMapOvr>
    <a:masterClrMapping/>
  </p:clrMapOvr>
  <p:transition>
    <p:zoom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" name="Picture 166"/>
          <p:cNvPicPr/>
          <p:nvPr/>
        </p:nvPicPr>
        <p:blipFill>
          <a:blip r:embed="rId4"/>
          <a:stretch/>
        </p:blipFill>
        <p:spPr>
          <a:xfrm>
            <a:off x="1829013" y="1235800"/>
            <a:ext cx="5176163" cy="5100285"/>
          </a:xfrm>
          <a:prstGeom prst="rect">
            <a:avLst/>
          </a:prstGeom>
          <a:ln>
            <a:noFill/>
          </a:ln>
        </p:spPr>
      </p:pic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555777" y="220995"/>
            <a:ext cx="6264696" cy="49244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7088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  <a:tab pos="7877175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The diversity of rotation curves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77693" y="6364163"/>
            <a:ext cx="14464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Oman+ ‘17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79988" y="1124744"/>
            <a:ext cx="1843740" cy="1224136"/>
            <a:chOff x="349307" y="920750"/>
            <a:chExt cx="1843740" cy="1224136"/>
          </a:xfrm>
        </p:grpSpPr>
        <p:grpSp>
          <p:nvGrpSpPr>
            <p:cNvPr id="6" name="Group 5"/>
            <p:cNvGrpSpPr/>
            <p:nvPr/>
          </p:nvGrpSpPr>
          <p:grpSpPr>
            <a:xfrm>
              <a:off x="464855" y="920750"/>
              <a:ext cx="1535395" cy="815239"/>
              <a:chOff x="171250" y="1141451"/>
              <a:chExt cx="1598326" cy="856198"/>
            </a:xfrm>
          </p:grpSpPr>
          <p:sp>
            <p:nvSpPr>
              <p:cNvPr id="10" name="Rectangle 9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11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00164145"/>
                  </p:ext>
                </p:extLst>
              </p:nvPr>
            </p:nvGraphicFramePr>
            <p:xfrm>
              <a:off x="252471" y="1141451"/>
              <a:ext cx="1357313" cy="8239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5113" name="Equation" r:id="rId5" imgW="711200" imgH="431800" progId="Equation.3">
                      <p:embed/>
                    </p:oleObj>
                  </mc:Choice>
                  <mc:Fallback>
                    <p:oleObj name="Equation" r:id="rId5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1" y="1141451"/>
                            <a:ext cx="1357313" cy="8239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9" name="TextBox 8"/>
            <p:cNvSpPr txBox="1"/>
            <p:nvPr/>
          </p:nvSpPr>
          <p:spPr>
            <a:xfrm>
              <a:off x="349307" y="1744776"/>
              <a:ext cx="1843740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V </a:t>
              </a:r>
              <a:r>
                <a:rPr lang="en-GB" sz="2000" baseline="-25000" dirty="0">
                  <a:solidFill>
                    <a:srgbClr val="000000"/>
                  </a:solidFill>
                  <a:latin typeface="Arial"/>
                  <a:cs typeface="Arial"/>
                </a:rPr>
                <a:t>max </a:t>
              </a: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20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20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20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7255299" y="3952875"/>
            <a:ext cx="11866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00"/>
                </a:solidFill>
              </a:rPr>
              <a:t>APOSTLE + BAROLO</a:t>
            </a:r>
          </a:p>
        </p:txBody>
      </p:sp>
      <p:cxnSp>
        <p:nvCxnSpPr>
          <p:cNvPr id="3" name="Curved Connector 2"/>
          <p:cNvCxnSpPr>
            <a:stCxn id="15" idx="1"/>
          </p:cNvCxnSpPr>
          <p:nvPr/>
        </p:nvCxnSpPr>
        <p:spPr bwMode="auto">
          <a:xfrm rot="10800000">
            <a:off x="5508105" y="3861048"/>
            <a:ext cx="1747195" cy="507326"/>
          </a:xfrm>
          <a:prstGeom prst="curvedConnector3">
            <a:avLst>
              <a:gd name="adj1" fmla="val 50000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17" name="Group 16"/>
          <p:cNvGrpSpPr/>
          <p:nvPr/>
        </p:nvGrpSpPr>
        <p:grpSpPr>
          <a:xfrm>
            <a:off x="5220072" y="2556192"/>
            <a:ext cx="3456384" cy="944816"/>
            <a:chOff x="5220072" y="2556192"/>
            <a:chExt cx="3456384" cy="944816"/>
          </a:xfrm>
        </p:grpSpPr>
        <p:sp>
          <p:nvSpPr>
            <p:cNvPr id="18" name="TextBox 17"/>
            <p:cNvSpPr txBox="1"/>
            <p:nvPr/>
          </p:nvSpPr>
          <p:spPr>
            <a:xfrm>
              <a:off x="7308304" y="2556192"/>
              <a:ext cx="136815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600" dirty="0">
                  <a:solidFill>
                    <a:srgbClr val="229418"/>
                  </a:solidFill>
                </a:rPr>
                <a:t>APOSTLE: true</a:t>
              </a:r>
            </a:p>
          </p:txBody>
        </p:sp>
        <p:cxnSp>
          <p:nvCxnSpPr>
            <p:cNvPr id="19" name="Curved Connector 18"/>
            <p:cNvCxnSpPr/>
            <p:nvPr/>
          </p:nvCxnSpPr>
          <p:spPr bwMode="auto">
            <a:xfrm rot="10800000" flipV="1">
              <a:off x="5220072" y="2924944"/>
              <a:ext cx="2016224" cy="576064"/>
            </a:xfrm>
            <a:prstGeom prst="curvedConnector3">
              <a:avLst>
                <a:gd name="adj1" fmla="val 50000"/>
              </a:avLst>
            </a:prstGeom>
            <a:noFill/>
            <a:ln w="38100" cap="flat" cmpd="sng" algn="ctr">
              <a:solidFill>
                <a:srgbClr val="229418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9978829"/>
      </p:ext>
    </p:extLst>
  </p:cSld>
  <p:clrMapOvr>
    <a:masterClrMapping/>
  </p:clrMapOvr>
  <p:transition>
    <p:zoom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9512" y="2132856"/>
            <a:ext cx="879230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F2951C"/>
                </a:solidFill>
              </a:rPr>
              <a:t>But if cores were found in halos, would this rule out CDM?</a:t>
            </a:r>
          </a:p>
        </p:txBody>
      </p:sp>
    </p:spTree>
    <p:extLst>
      <p:ext uri="{BB962C8B-B14F-4D97-AF65-F5344CB8AC3E}">
        <p14:creationId xmlns:p14="http://schemas.microsoft.com/office/powerpoint/2010/main" val="1561417860"/>
      </p:ext>
    </p:extLst>
  </p:cSld>
  <p:clrMapOvr>
    <a:masterClrMapping/>
  </p:clrMapOvr>
  <p:transition>
    <p:zoom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t2png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347"/>
          <a:stretch>
            <a:fillRect/>
          </a:stretch>
        </p:blipFill>
        <p:spPr bwMode="auto">
          <a:xfrm>
            <a:off x="3432299" y="908720"/>
            <a:ext cx="5964237" cy="5957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Shape 90"/>
          <p:cNvSpPr txBox="1">
            <a:spLocks noGrp="1"/>
          </p:cNvSpPr>
          <p:nvPr>
            <p:ph type="body" idx="1"/>
          </p:nvPr>
        </p:nvSpPr>
        <p:spPr>
          <a:xfrm>
            <a:off x="-108520" y="836712"/>
            <a:ext cx="3419872" cy="27363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3350" lvl="0" indent="0" algn="ctr">
              <a:spcBef>
                <a:spcPts val="0"/>
              </a:spcBef>
              <a:spcAft>
                <a:spcPts val="0"/>
              </a:spcAft>
              <a:buSzPts val="1500"/>
              <a:buNone/>
            </a:pPr>
            <a:r>
              <a:rPr lang="en-US" sz="2000" dirty="0">
                <a:solidFill>
                  <a:srgbClr val="0000FF"/>
                </a:solidFill>
              </a:rPr>
              <a:t>    </a:t>
            </a:r>
            <a:r>
              <a:rPr lang="en" sz="2000" dirty="0">
                <a:solidFill>
                  <a:srgbClr val="0000FF"/>
                </a:solidFill>
              </a:rPr>
              <a:t>Cusps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en" sz="2000" dirty="0">
                <a:solidFill>
                  <a:srgbClr val="FF0000"/>
                </a:solidFill>
                <a:sym typeface="Wingdings"/>
              </a:rPr>
              <a:t> </a:t>
            </a:r>
            <a:r>
              <a:rPr lang="en" sz="2000" dirty="0">
                <a:solidFill>
                  <a:srgbClr val="0000FF"/>
                </a:solidFill>
              </a:rPr>
              <a:t>cores</a:t>
            </a:r>
            <a:endParaRPr lang="en-US" sz="2000" dirty="0">
              <a:solidFill>
                <a:srgbClr val="0000FF"/>
              </a:solidFill>
            </a:endParaRPr>
          </a:p>
          <a:p>
            <a:pPr marL="133350" lvl="0" indent="0" algn="ctr">
              <a:spcBef>
                <a:spcPts val="0"/>
              </a:spcBef>
              <a:spcAft>
                <a:spcPts val="0"/>
              </a:spcAft>
              <a:buSzPts val="1500"/>
              <a:buNone/>
            </a:pPr>
            <a:endParaRPr lang="en-US" sz="2000" dirty="0">
              <a:solidFill>
                <a:schemeClr val="bg2">
                  <a:lumMod val="50000"/>
                </a:schemeClr>
              </a:solidFill>
            </a:endParaRPr>
          </a:p>
          <a:p>
            <a:pPr marL="133350" lvl="0" indent="0" algn="ctr">
              <a:spcBef>
                <a:spcPts val="0"/>
              </a:spcBef>
              <a:spcAft>
                <a:spcPts val="0"/>
              </a:spcAft>
              <a:buSzPts val="1500"/>
              <a:buNone/>
            </a:pPr>
            <a:r>
              <a:rPr lang="en-US" sz="2000" dirty="0">
                <a:solidFill>
                  <a:srgbClr val="FF0000"/>
                </a:solidFill>
                <a:latin typeface="Arial"/>
                <a:cs typeface="Arial"/>
              </a:rPr>
              <a:t>P</a:t>
            </a:r>
            <a:r>
              <a:rPr lang="en" sz="2000" dirty="0">
                <a:solidFill>
                  <a:srgbClr val="FF0000"/>
                </a:solidFill>
                <a:latin typeface="Arial"/>
                <a:cs typeface="Arial"/>
              </a:rPr>
              <a:t>erturb</a:t>
            </a:r>
            <a:r>
              <a:rPr lang="en-US" sz="200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central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halo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region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 by growing a galaxy </a:t>
            </a:r>
            <a:r>
              <a:rPr lang="en-US" sz="2000" dirty="0">
                <a:solidFill>
                  <a:srgbClr val="FF0000"/>
                </a:solidFill>
                <a:latin typeface="Arial"/>
                <a:cs typeface="Arial"/>
              </a:rPr>
              <a:t>adiabatically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 and removing it  </a:t>
            </a:r>
            <a:r>
              <a:rPr lang="en-US" sz="2000" dirty="0">
                <a:solidFill>
                  <a:srgbClr val="FF0000"/>
                </a:solidFill>
                <a:latin typeface="Arial"/>
                <a:cs typeface="Arial"/>
              </a:rPr>
              <a:t>suddenly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 (</a:t>
            </a:r>
            <a:r>
              <a:rPr lang="en-US" sz="2000" dirty="0">
                <a:solidFill>
                  <a:srgbClr val="008000"/>
                </a:solidFill>
                <a:latin typeface="Arial"/>
                <a:cs typeface="Arial"/>
              </a:rPr>
              <a:t>Navarro, Eke &amp; Frenk ‘96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)</a:t>
            </a:r>
            <a:endParaRPr sz="2000" dirty="0">
              <a:solidFill>
                <a:schemeClr val="bg2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4" name="Shape 94"/>
          <p:cNvSpPr txBox="1"/>
          <p:nvPr/>
        </p:nvSpPr>
        <p:spPr>
          <a:xfrm>
            <a:off x="4139952" y="974784"/>
            <a:ext cx="27276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 dirty="0">
                <a:solidFill>
                  <a:srgbClr val="0000FF"/>
                </a:solidFill>
                <a:latin typeface="Arial"/>
                <a:ea typeface="Arial"/>
                <a:cs typeface="Arial"/>
                <a:sym typeface="Arial"/>
              </a:rPr>
              <a:t>Navarro, Eke &amp; Frenk (1996)</a:t>
            </a:r>
            <a:endParaRPr sz="1400" kern="0" dirty="0">
              <a:solidFill>
                <a:srgbClr val="0000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Shape 95"/>
          <p:cNvSpPr/>
          <p:nvPr/>
        </p:nvSpPr>
        <p:spPr>
          <a:xfrm>
            <a:off x="5508104" y="2420888"/>
            <a:ext cx="2387424" cy="2304256"/>
          </a:xfrm>
          <a:prstGeom prst="ellipse">
            <a:avLst/>
          </a:prstGeom>
          <a:gradFill>
            <a:gsLst>
              <a:gs pos="0">
                <a:srgbClr val="DB0000"/>
              </a:gs>
              <a:gs pos="100000">
                <a:srgbClr val="54030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Shape 96"/>
          <p:cNvSpPr/>
          <p:nvPr/>
        </p:nvSpPr>
        <p:spPr>
          <a:xfrm rot="-1938635">
            <a:off x="6398304" y="3324306"/>
            <a:ext cx="722346" cy="372532"/>
          </a:xfrm>
          <a:prstGeom prst="ellipse">
            <a:avLst/>
          </a:prstGeom>
          <a:gradFill>
            <a:gsLst>
              <a:gs pos="0">
                <a:srgbClr val="1077D2"/>
              </a:gs>
              <a:gs pos="100000">
                <a:srgbClr val="09315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Shape 97"/>
          <p:cNvSpPr txBox="1">
            <a:spLocks noGrp="1"/>
          </p:cNvSpPr>
          <p:nvPr>
            <p:ph type="body" idx="1"/>
          </p:nvPr>
        </p:nvSpPr>
        <p:spPr>
          <a:xfrm>
            <a:off x="-36512" y="3717032"/>
            <a:ext cx="3360192" cy="302433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3350" lvl="0" indent="0" algn="ctr" rtl="0">
              <a:spcBef>
                <a:spcPts val="0"/>
              </a:spcBef>
              <a:spcAft>
                <a:spcPts val="0"/>
              </a:spcAft>
              <a:buSzPts val="1500"/>
              <a:buNone/>
            </a:pP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C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ores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may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also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form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by </a:t>
            </a:r>
            <a:r>
              <a:rPr lang="en" sz="2000" dirty="0">
                <a:solidFill>
                  <a:srgbClr val="FF0000"/>
                </a:solidFill>
              </a:rPr>
              <a:t>repeated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 fluctuations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in central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potential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(e.g.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 by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SN explosions) (</a:t>
            </a:r>
            <a:r>
              <a:rPr lang="en-US" dirty="0">
                <a:solidFill>
                  <a:srgbClr val="008000"/>
                </a:solidFill>
              </a:rPr>
              <a:t>Read &amp; Gilmore </a:t>
            </a:r>
            <a:r>
              <a:rPr lang="uk-UA" dirty="0">
                <a:solidFill>
                  <a:srgbClr val="008000"/>
                </a:solidFill>
              </a:rPr>
              <a:t>’</a:t>
            </a:r>
            <a:r>
              <a:rPr lang="en-US" dirty="0">
                <a:solidFill>
                  <a:srgbClr val="008000"/>
                </a:solidFill>
              </a:rPr>
              <a:t>05;  </a:t>
            </a:r>
            <a:r>
              <a:rPr lang="en" dirty="0">
                <a:solidFill>
                  <a:srgbClr val="008000"/>
                </a:solidFill>
              </a:rPr>
              <a:t>Pontzen &amp; Governato</a:t>
            </a:r>
            <a:r>
              <a:rPr lang="en-US" dirty="0">
                <a:solidFill>
                  <a:srgbClr val="008000"/>
                </a:solidFill>
              </a:rPr>
              <a:t> ’</a:t>
            </a:r>
            <a:r>
              <a:rPr lang="en" dirty="0">
                <a:solidFill>
                  <a:srgbClr val="008000"/>
                </a:solidFill>
              </a:rPr>
              <a:t>12</a:t>
            </a:r>
            <a:r>
              <a:rPr lang="en-US" dirty="0">
                <a:solidFill>
                  <a:srgbClr val="008000"/>
                </a:solidFill>
              </a:rPr>
              <a:t>,</a:t>
            </a:r>
            <a:r>
              <a:rPr lang="uk-UA" dirty="0">
                <a:solidFill>
                  <a:srgbClr val="008000"/>
                </a:solidFill>
              </a:rPr>
              <a:t>’</a:t>
            </a:r>
            <a:r>
              <a:rPr lang="en" dirty="0">
                <a:solidFill>
                  <a:srgbClr val="008000"/>
                </a:solidFill>
              </a:rPr>
              <a:t>14</a:t>
            </a:r>
            <a:r>
              <a:rPr lang="en-US" dirty="0">
                <a:solidFill>
                  <a:srgbClr val="008000"/>
                </a:solidFill>
              </a:rPr>
              <a:t>; </a:t>
            </a:r>
            <a:r>
              <a:rPr lang="en" dirty="0">
                <a:solidFill>
                  <a:srgbClr val="008000"/>
                </a:solidFill>
              </a:rPr>
              <a:t> Bullock &amp; Boylan-Kolchin</a:t>
            </a:r>
            <a:r>
              <a:rPr lang="en-US" dirty="0">
                <a:solidFill>
                  <a:srgbClr val="008000"/>
                </a:solidFill>
              </a:rPr>
              <a:t> </a:t>
            </a:r>
            <a:r>
              <a:rPr lang="uk-UA" dirty="0">
                <a:solidFill>
                  <a:srgbClr val="008000"/>
                </a:solidFill>
              </a:rPr>
              <a:t>’</a:t>
            </a:r>
            <a:r>
              <a:rPr lang="en" dirty="0">
                <a:solidFill>
                  <a:srgbClr val="008000"/>
                </a:solidFill>
              </a:rPr>
              <a:t>17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)</a:t>
            </a:r>
            <a:endParaRPr sz="20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1691680" y="188640"/>
            <a:ext cx="6768752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The p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hysics of core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5652120" y="2564904"/>
            <a:ext cx="2088232" cy="1872208"/>
            <a:chOff x="5652120" y="2564904"/>
            <a:chExt cx="2088232" cy="1872208"/>
          </a:xfrm>
        </p:grpSpPr>
        <p:cxnSp>
          <p:nvCxnSpPr>
            <p:cNvPr id="11" name="Straight Arrow Connector 10"/>
            <p:cNvCxnSpPr/>
            <p:nvPr/>
          </p:nvCxnSpPr>
          <p:spPr bwMode="auto">
            <a:xfrm flipH="1" flipV="1">
              <a:off x="6444208" y="2564904"/>
              <a:ext cx="144016" cy="72008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3" name="Straight Arrow Connector 12"/>
            <p:cNvCxnSpPr/>
            <p:nvPr/>
          </p:nvCxnSpPr>
          <p:spPr bwMode="auto">
            <a:xfrm flipV="1">
              <a:off x="6948264" y="2636912"/>
              <a:ext cx="144016" cy="504056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4" name="Straight Arrow Connector 13"/>
            <p:cNvCxnSpPr/>
            <p:nvPr/>
          </p:nvCxnSpPr>
          <p:spPr bwMode="auto">
            <a:xfrm flipV="1">
              <a:off x="7236296" y="2924944"/>
              <a:ext cx="432048" cy="36004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5" name="Straight Arrow Connector 14"/>
            <p:cNvCxnSpPr/>
            <p:nvPr/>
          </p:nvCxnSpPr>
          <p:spPr bwMode="auto">
            <a:xfrm>
              <a:off x="7164288" y="3573016"/>
              <a:ext cx="576064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6" name="Straight Arrow Connector 15"/>
            <p:cNvCxnSpPr/>
            <p:nvPr/>
          </p:nvCxnSpPr>
          <p:spPr bwMode="auto">
            <a:xfrm>
              <a:off x="7020272" y="3789040"/>
              <a:ext cx="576064" cy="36004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7" name="Straight Arrow Connector 16"/>
            <p:cNvCxnSpPr/>
            <p:nvPr/>
          </p:nvCxnSpPr>
          <p:spPr bwMode="auto">
            <a:xfrm flipH="1" flipV="1">
              <a:off x="5652120" y="3501008"/>
              <a:ext cx="576064" cy="72008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8" name="Straight Arrow Connector 17"/>
            <p:cNvCxnSpPr/>
            <p:nvPr/>
          </p:nvCxnSpPr>
          <p:spPr bwMode="auto">
            <a:xfrm>
              <a:off x="6804248" y="3861048"/>
              <a:ext cx="288032" cy="576064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9" name="Straight Arrow Connector 18"/>
            <p:cNvCxnSpPr/>
            <p:nvPr/>
          </p:nvCxnSpPr>
          <p:spPr bwMode="auto">
            <a:xfrm flipH="1" flipV="1">
              <a:off x="5940152" y="2924944"/>
              <a:ext cx="432048" cy="432048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0" name="Straight Arrow Connector 19"/>
            <p:cNvCxnSpPr/>
            <p:nvPr/>
          </p:nvCxnSpPr>
          <p:spPr bwMode="auto">
            <a:xfrm flipH="1">
              <a:off x="5940152" y="3789040"/>
              <a:ext cx="432048" cy="36004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1" name="Straight Arrow Connector 20"/>
            <p:cNvCxnSpPr/>
            <p:nvPr/>
          </p:nvCxnSpPr>
          <p:spPr bwMode="auto">
            <a:xfrm flipH="1">
              <a:off x="6444208" y="3861048"/>
              <a:ext cx="144016" cy="576064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22" name="Oval 21"/>
          <p:cNvSpPr/>
          <p:nvPr/>
        </p:nvSpPr>
        <p:spPr>
          <a:xfrm>
            <a:off x="6516216" y="3356992"/>
            <a:ext cx="432048" cy="432048"/>
          </a:xfrm>
          <a:prstGeom prst="ellipse">
            <a:avLst/>
          </a:prstGeom>
          <a:solidFill>
            <a:srgbClr val="80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buClr>
                <a:srgbClr val="A1E8D9"/>
              </a:buClr>
            </a:pPr>
            <a:endParaRPr lang="en-US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5230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61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61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97" grpId="0" build="p"/>
      <p:bldP spid="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2898FAC-F137-4F4F-BC40-BDEC1537CD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6513" y="-99392"/>
            <a:ext cx="4201323" cy="695739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468D8AB-8959-E840-B769-6F48FCEDAA6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99992" y="1484784"/>
            <a:ext cx="4437112" cy="4437112"/>
          </a:xfrm>
          <a:prstGeom prst="rect">
            <a:avLst/>
          </a:prstGeom>
          <a:solidFill>
            <a:srgbClr val="BDF2FD"/>
          </a:solidFill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6277F318-DECB-0F42-A5B9-F4CDA6B86FE4}"/>
              </a:ext>
            </a:extLst>
          </p:cNvPr>
          <p:cNvSpPr txBox="1"/>
          <p:nvPr/>
        </p:nvSpPr>
        <p:spPr>
          <a:xfrm>
            <a:off x="5230237" y="260648"/>
            <a:ext cx="22220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0070C0"/>
                </a:solidFill>
              </a:rPr>
              <a:t>Moore et al ‘99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EA553DD-5266-214A-8B66-455CDF706599}"/>
              </a:ext>
            </a:extLst>
          </p:cNvPr>
          <p:cNvSpPr txBox="1"/>
          <p:nvPr/>
        </p:nvSpPr>
        <p:spPr>
          <a:xfrm>
            <a:off x="5004048" y="692696"/>
            <a:ext cx="29225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chemeClr val="accent1">
                    <a:lumMod val="75000"/>
                  </a:schemeClr>
                </a:solidFill>
              </a:rPr>
              <a:t>See also </a:t>
            </a:r>
            <a:r>
              <a:rPr lang="en-US" sz="2000" dirty="0" err="1">
                <a:solidFill>
                  <a:schemeClr val="accent1">
                    <a:lumMod val="75000"/>
                  </a:schemeClr>
                </a:solidFill>
              </a:rPr>
              <a:t>Klypin</a:t>
            </a:r>
            <a:r>
              <a:rPr lang="en-US" sz="2000" dirty="0">
                <a:solidFill>
                  <a:schemeClr val="accent1">
                    <a:lumMod val="75000"/>
                  </a:schemeClr>
                </a:solidFill>
              </a:rPr>
              <a:t> et al ’99</a:t>
            </a:r>
          </a:p>
        </p:txBody>
      </p:sp>
    </p:spTree>
    <p:extLst>
      <p:ext uri="{BB962C8B-B14F-4D97-AF65-F5344CB8AC3E}">
        <p14:creationId xmlns:p14="http://schemas.microsoft.com/office/powerpoint/2010/main" val="400126117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7"/>
          <p:cNvSpPr txBox="1">
            <a:spLocks noChangeArrowheads="1"/>
          </p:cNvSpPr>
          <p:nvPr/>
        </p:nvSpPr>
        <p:spPr bwMode="auto">
          <a:xfrm>
            <a:off x="2771800" y="260648"/>
            <a:ext cx="4104456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C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55576" y="2958043"/>
            <a:ext cx="73448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Eagle stars form from (cooling) gas that reaches a density higher than </a:t>
            </a:r>
            <a:r>
              <a:rPr lang="en-US" dirty="0" err="1">
                <a:solidFill>
                  <a:srgbClr val="000000"/>
                </a:solidFill>
              </a:rPr>
              <a:t>ρ</a:t>
            </a:r>
            <a:r>
              <a:rPr lang="en-US" baseline="-25000" dirty="0" err="1">
                <a:solidFill>
                  <a:srgbClr val="000000"/>
                </a:solidFill>
              </a:rPr>
              <a:t>th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(and T~10</a:t>
            </a:r>
            <a:r>
              <a:rPr lang="en-US" baseline="30000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 K)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771800" y="4293096"/>
            <a:ext cx="3031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Eagle ρ</a:t>
            </a:r>
            <a:r>
              <a:rPr lang="en-US" baseline="-25000" dirty="0">
                <a:solidFill>
                  <a:srgbClr val="000000"/>
                </a:solidFill>
              </a:rPr>
              <a:t>th</a:t>
            </a:r>
            <a:r>
              <a:rPr lang="en-US" dirty="0">
                <a:solidFill>
                  <a:srgbClr val="000000"/>
                </a:solidFill>
              </a:rPr>
              <a:t>~0.1 cm</a:t>
            </a:r>
            <a:r>
              <a:rPr lang="en-US" baseline="30000" dirty="0">
                <a:solidFill>
                  <a:srgbClr val="000000"/>
                </a:solidFill>
              </a:rPr>
              <a:t>-3</a:t>
            </a:r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11560" y="5229200"/>
            <a:ext cx="76920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For each </a:t>
            </a:r>
            <a:r>
              <a:rPr lang="en-US" dirty="0" err="1">
                <a:solidFill>
                  <a:srgbClr val="000000"/>
                </a:solidFill>
              </a:rPr>
              <a:t>resimulated</a:t>
            </a:r>
            <a:r>
              <a:rPr lang="en-US" dirty="0">
                <a:solidFill>
                  <a:srgbClr val="000000"/>
                </a:solidFill>
              </a:rPr>
              <a:t> dwarf, vary </a:t>
            </a:r>
            <a:r>
              <a:rPr lang="en-US" dirty="0" err="1">
                <a:solidFill>
                  <a:srgbClr val="000000"/>
                </a:solidFill>
              </a:rPr>
              <a:t>ρ</a:t>
            </a:r>
            <a:r>
              <a:rPr lang="en-US" baseline="-25000" dirty="0" err="1">
                <a:solidFill>
                  <a:srgbClr val="000000"/>
                </a:solidFill>
              </a:rPr>
              <a:t>th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from 0.1 - 10</a:t>
            </a:r>
            <a:r>
              <a:rPr lang="en-US" baseline="30000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 cm</a:t>
            </a:r>
            <a:r>
              <a:rPr lang="en-US" baseline="30000" dirty="0">
                <a:solidFill>
                  <a:srgbClr val="000000"/>
                </a:solidFill>
              </a:rPr>
              <a:t>-3</a:t>
            </a:r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8514" y="1661899"/>
            <a:ext cx="87119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the absence of a treatment of the (multi-phase) interstellar medium, need a “</a:t>
            </a:r>
            <a:r>
              <a:rPr lang="en-US" dirty="0" err="1">
                <a:solidFill>
                  <a:srgbClr val="000000"/>
                </a:solidFill>
              </a:rPr>
              <a:t>subgrid</a:t>
            </a:r>
            <a:r>
              <a:rPr lang="en-US" dirty="0">
                <a:solidFill>
                  <a:srgbClr val="000000"/>
                </a:solidFill>
              </a:rPr>
              <a:t>” model for star formation</a:t>
            </a:r>
          </a:p>
        </p:txBody>
      </p:sp>
      <p:grpSp>
        <p:nvGrpSpPr>
          <p:cNvPr id="32" name="Group 31"/>
          <p:cNvGrpSpPr/>
          <p:nvPr/>
        </p:nvGrpSpPr>
        <p:grpSpPr>
          <a:xfrm>
            <a:off x="2812333" y="5733256"/>
            <a:ext cx="3991915" cy="688142"/>
            <a:chOff x="2812333" y="5733256"/>
            <a:chExt cx="3991915" cy="688142"/>
          </a:xfrm>
        </p:grpSpPr>
        <p:sp>
          <p:nvSpPr>
            <p:cNvPr id="25" name="TextBox 24"/>
            <p:cNvSpPr txBox="1"/>
            <p:nvPr/>
          </p:nvSpPr>
          <p:spPr>
            <a:xfrm>
              <a:off x="2812333" y="6021288"/>
              <a:ext cx="283613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Physically meaningless</a:t>
              </a:r>
            </a:p>
          </p:txBody>
        </p:sp>
        <p:cxnSp>
          <p:nvCxnSpPr>
            <p:cNvPr id="27" name="Elbow Connector 26"/>
            <p:cNvCxnSpPr/>
            <p:nvPr/>
          </p:nvCxnSpPr>
          <p:spPr bwMode="auto">
            <a:xfrm flipV="1">
              <a:off x="5868144" y="5733256"/>
              <a:ext cx="936104" cy="576064"/>
            </a:xfrm>
            <a:prstGeom prst="bentConnector3">
              <a:avLst>
                <a:gd name="adj1" fmla="val 121905"/>
              </a:avLst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76310950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9362" y="236538"/>
            <a:ext cx="6582596" cy="646331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Cores or cusps in simulations?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715" y="1340768"/>
            <a:ext cx="76945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Key parameter: </a:t>
            </a:r>
            <a:r>
              <a:rPr lang="en-US" dirty="0">
                <a:solidFill>
                  <a:srgbClr val="000000"/>
                </a:solidFill>
              </a:rPr>
              <a:t>gas density threshold for star formation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760" y="2917393"/>
            <a:ext cx="844158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High density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 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NEF mechanism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sym typeface="Wingdings"/>
              </a:rPr>
              <a:t>Low density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not enough central gas density to perturb DM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3474361"/>
      </p:ext>
    </p:extLst>
  </p:cSld>
  <p:clrMapOvr>
    <a:masterClrMapping/>
  </p:clrMapOvr>
  <p:transition>
    <p:zoom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7"/>
          <p:cNvSpPr txBox="1">
            <a:spLocks noChangeArrowheads="1"/>
          </p:cNvSpPr>
          <p:nvPr/>
        </p:nvSpPr>
        <p:spPr bwMode="auto">
          <a:xfrm>
            <a:off x="2771800" y="260648"/>
            <a:ext cx="4104456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C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8514" y="1661899"/>
            <a:ext cx="87119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the absence of a treatment of the (multi-phase) interstellar medium, need a “</a:t>
            </a:r>
            <a:r>
              <a:rPr lang="en-US" dirty="0" err="1">
                <a:solidFill>
                  <a:srgbClr val="000000"/>
                </a:solidFill>
              </a:rPr>
              <a:t>subgrid</a:t>
            </a:r>
            <a:r>
              <a:rPr lang="en-US" dirty="0">
                <a:solidFill>
                  <a:srgbClr val="000000"/>
                </a:solidFill>
              </a:rPr>
              <a:t>” model for star formation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36715" y="3471391"/>
            <a:ext cx="76945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Key parameter: </a:t>
            </a:r>
            <a:r>
              <a:rPr lang="en-US" dirty="0">
                <a:solidFill>
                  <a:srgbClr val="000000"/>
                </a:solidFill>
              </a:rPr>
              <a:t>gas density threshold for star formation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2627784" y="4005064"/>
            <a:ext cx="2864930" cy="1234066"/>
            <a:chOff x="2627784" y="4005064"/>
            <a:chExt cx="2864930" cy="1234066"/>
          </a:xfrm>
        </p:grpSpPr>
        <p:sp>
          <p:nvSpPr>
            <p:cNvPr id="25" name="TextBox 24"/>
            <p:cNvSpPr txBox="1"/>
            <p:nvPr/>
          </p:nvSpPr>
          <p:spPr>
            <a:xfrm>
              <a:off x="2627784" y="4797152"/>
              <a:ext cx="2864930" cy="4419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Physically meaningless</a:t>
              </a:r>
            </a:p>
          </p:txBody>
        </p:sp>
        <p:cxnSp>
          <p:nvCxnSpPr>
            <p:cNvPr id="19" name="Curved Connector 18"/>
            <p:cNvCxnSpPr/>
            <p:nvPr/>
          </p:nvCxnSpPr>
          <p:spPr bwMode="auto">
            <a:xfrm rot="5400000" flipH="1" flipV="1">
              <a:off x="3635896" y="4149080"/>
              <a:ext cx="720080" cy="432048"/>
            </a:xfrm>
            <a:prstGeom prst="curvedConnector3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12103873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ore_D04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640" y="692616"/>
            <a:ext cx="5632704" cy="5760720"/>
          </a:xfrm>
          <a:prstGeom prst="rect">
            <a:avLst/>
          </a:prstGeom>
        </p:spPr>
      </p:pic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199362" y="236538"/>
            <a:ext cx="6582596" cy="646331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Cores or cusps in simulations? 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67533" y="6341258"/>
            <a:ext cx="37010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Benitez-</a:t>
            </a:r>
            <a:r>
              <a:rPr lang="en-US" sz="2000" dirty="0" err="1">
                <a:solidFill>
                  <a:srgbClr val="008000"/>
                </a:solidFill>
              </a:rPr>
              <a:t>Llambay</a:t>
            </a:r>
            <a:r>
              <a:rPr lang="en-US" sz="2000" dirty="0">
                <a:solidFill>
                  <a:srgbClr val="008000"/>
                </a:solidFill>
              </a:rPr>
              <a:t>, CSF et al ‘17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858273" y="1340768"/>
            <a:ext cx="33780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Low threshold (e.g. EAGLE)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203848" y="2636912"/>
            <a:ext cx="18385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High threshold </a:t>
            </a:r>
          </a:p>
        </p:txBody>
      </p:sp>
      <p:cxnSp>
        <p:nvCxnSpPr>
          <p:cNvPr id="8" name="Curved Connector 7"/>
          <p:cNvCxnSpPr/>
          <p:nvPr/>
        </p:nvCxnSpPr>
        <p:spPr bwMode="auto">
          <a:xfrm rot="10800000" flipV="1">
            <a:off x="4283968" y="1700808"/>
            <a:ext cx="504056" cy="216024"/>
          </a:xfrm>
          <a:prstGeom prst="curvedConnector3">
            <a:avLst/>
          </a:prstGeom>
          <a:noFill/>
          <a:ln w="19050" cap="flat" cmpd="sng" algn="ctr">
            <a:solidFill>
              <a:srgbClr val="00009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" name="Curved Connector 9"/>
          <p:cNvCxnSpPr/>
          <p:nvPr/>
        </p:nvCxnSpPr>
        <p:spPr bwMode="auto">
          <a:xfrm flipV="1">
            <a:off x="3923928" y="2492896"/>
            <a:ext cx="432048" cy="216024"/>
          </a:xfrm>
          <a:prstGeom prst="curvedConnector3">
            <a:avLst/>
          </a:prstGeom>
          <a:noFill/>
          <a:ln w="19050" cap="flat" cmpd="sng" algn="ctr">
            <a:solidFill>
              <a:srgbClr val="80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3716609821"/>
      </p:ext>
    </p:extLst>
  </p:cSld>
  <p:clrMapOvr>
    <a:masterClrMapping/>
  </p:clrMapOvr>
  <p:transition>
    <p:zoom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4D7B2B70-9A2D-974E-B2B8-6C0362DF99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3768" y="1052736"/>
            <a:ext cx="4550906" cy="5688632"/>
          </a:xfrm>
          <a:prstGeom prst="rect">
            <a:avLst/>
          </a:prstGeom>
        </p:spPr>
      </p:pic>
      <p:sp>
        <p:nvSpPr>
          <p:cNvPr id="6" name="Text Box 2">
            <a:extLst>
              <a:ext uri="{FF2B5EF4-FFF2-40B4-BE49-F238E27FC236}">
                <a16:creationId xmlns:a16="http://schemas.microsoft.com/office/drawing/2014/main" id="{C84A5D6E-03E7-BA46-86CF-F05BE3F62D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9362" y="236538"/>
            <a:ext cx="6582596" cy="646331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Cores or cusps in simulations? 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ED6FF12-DBFB-9F40-BD3C-BD8AC740A2A5}"/>
              </a:ext>
            </a:extLst>
          </p:cNvPr>
          <p:cNvSpPr txBox="1"/>
          <p:nvPr/>
        </p:nvSpPr>
        <p:spPr>
          <a:xfrm>
            <a:off x="4788024" y="2996952"/>
            <a:ext cx="15841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1600" dirty="0">
                <a:solidFill>
                  <a:srgbClr val="D89F51"/>
                </a:solidFill>
              </a:rPr>
              <a:t>EAGLE – low threshold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2A545CE-59E0-B94D-B8F1-A1C5AF4850E9}"/>
              </a:ext>
            </a:extLst>
          </p:cNvPr>
          <p:cNvSpPr txBox="1"/>
          <p:nvPr/>
        </p:nvSpPr>
        <p:spPr>
          <a:xfrm>
            <a:off x="3374989" y="1548081"/>
            <a:ext cx="16290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1600" dirty="0">
                <a:solidFill>
                  <a:srgbClr val="0070C0"/>
                </a:solidFill>
              </a:rPr>
              <a:t>EAGLE – high threshold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FC0B30-CE5C-8048-A97E-CF603C38EBF6}"/>
              </a:ext>
            </a:extLst>
          </p:cNvPr>
          <p:cNvSpPr txBox="1"/>
          <p:nvPr/>
        </p:nvSpPr>
        <p:spPr>
          <a:xfrm>
            <a:off x="567533" y="6341258"/>
            <a:ext cx="37010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Benitez-</a:t>
            </a:r>
            <a:r>
              <a:rPr lang="en-US" sz="2000" dirty="0" err="1">
                <a:solidFill>
                  <a:srgbClr val="008000"/>
                </a:solidFill>
              </a:rPr>
              <a:t>Llambay</a:t>
            </a:r>
            <a:r>
              <a:rPr lang="en-US" sz="2000" dirty="0">
                <a:solidFill>
                  <a:srgbClr val="008000"/>
                </a:solidFill>
              </a:rPr>
              <a:t>, CSF et al ‘17</a:t>
            </a:r>
          </a:p>
        </p:txBody>
      </p:sp>
    </p:spTree>
    <p:extLst>
      <p:ext uri="{BB962C8B-B14F-4D97-AF65-F5344CB8AC3E}">
        <p14:creationId xmlns:p14="http://schemas.microsoft.com/office/powerpoint/2010/main" val="69818447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071141" y="2514226"/>
            <a:ext cx="16193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3200" dirty="0"/>
              <a:t>17 mins</a:t>
            </a:r>
          </a:p>
        </p:txBody>
      </p:sp>
    </p:spTree>
    <p:extLst>
      <p:ext uri="{BB962C8B-B14F-4D97-AF65-F5344CB8AC3E}">
        <p14:creationId xmlns:p14="http://schemas.microsoft.com/office/powerpoint/2010/main" val="3176014108"/>
      </p:ext>
    </p:extLst>
  </p:cSld>
  <p:clrMapOvr>
    <a:masterClrMapping/>
  </p:clrMapOvr>
  <p:transition>
    <p:zoom/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7"/>
          <p:cNvSpPr txBox="1">
            <a:spLocks noChangeArrowheads="1"/>
          </p:cNvSpPr>
          <p:nvPr/>
        </p:nvSpPr>
        <p:spPr bwMode="auto">
          <a:xfrm>
            <a:off x="2771800" y="260648"/>
            <a:ext cx="4104456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C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55576" y="2958043"/>
            <a:ext cx="73448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Eagle </a:t>
            </a:r>
            <a:r>
              <a:rPr lang="en-US" dirty="0">
                <a:solidFill>
                  <a:srgbClr val="0000FF"/>
                </a:solidFill>
              </a:rPr>
              <a:t>stars</a:t>
            </a:r>
            <a:r>
              <a:rPr lang="en-US" dirty="0">
                <a:solidFill>
                  <a:srgbClr val="000000"/>
                </a:solidFill>
              </a:rPr>
              <a:t> form from (cooling) gas that reaches a </a:t>
            </a:r>
            <a:r>
              <a:rPr lang="en-US" dirty="0">
                <a:solidFill>
                  <a:srgbClr val="0000FF"/>
                </a:solidFill>
              </a:rPr>
              <a:t>density higher than </a:t>
            </a:r>
            <a:r>
              <a:rPr lang="en-US" dirty="0" err="1">
                <a:solidFill>
                  <a:srgbClr val="0000FF"/>
                </a:solidFill>
              </a:rPr>
              <a:t>ρ</a:t>
            </a:r>
            <a:r>
              <a:rPr lang="en-US" baseline="-25000" dirty="0" err="1">
                <a:solidFill>
                  <a:srgbClr val="0000FF"/>
                </a:solidFill>
              </a:rPr>
              <a:t>th</a:t>
            </a:r>
            <a:r>
              <a:rPr lang="en-US" baseline="-25000" dirty="0">
                <a:solidFill>
                  <a:srgbClr val="0000FF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(and T~10</a:t>
            </a:r>
            <a:r>
              <a:rPr lang="en-US" baseline="30000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 K)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843808" y="4293096"/>
            <a:ext cx="3031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In Eagle ρ</a:t>
            </a:r>
            <a:r>
              <a:rPr lang="en-US" baseline="-25000" dirty="0">
                <a:solidFill>
                  <a:srgbClr val="0000FF"/>
                </a:solidFill>
              </a:rPr>
              <a:t>th</a:t>
            </a:r>
            <a:r>
              <a:rPr lang="en-US" dirty="0">
                <a:solidFill>
                  <a:srgbClr val="0000FF"/>
                </a:solidFill>
              </a:rPr>
              <a:t>~0.1 cm</a:t>
            </a:r>
            <a:r>
              <a:rPr lang="en-US" baseline="30000" dirty="0">
                <a:solidFill>
                  <a:srgbClr val="0000FF"/>
                </a:solidFill>
              </a:rPr>
              <a:t>-3</a:t>
            </a:r>
            <a:r>
              <a:rPr lang="en-US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11560" y="5229200"/>
            <a:ext cx="76920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For each </a:t>
            </a:r>
            <a:r>
              <a:rPr lang="en-US" dirty="0" err="1">
                <a:solidFill>
                  <a:srgbClr val="000000"/>
                </a:solidFill>
              </a:rPr>
              <a:t>resimulated</a:t>
            </a:r>
            <a:r>
              <a:rPr lang="en-US" dirty="0">
                <a:solidFill>
                  <a:srgbClr val="000000"/>
                </a:solidFill>
              </a:rPr>
              <a:t> dwarf, vary </a:t>
            </a:r>
            <a:r>
              <a:rPr lang="en-US" dirty="0" err="1">
                <a:solidFill>
                  <a:srgbClr val="000000"/>
                </a:solidFill>
              </a:rPr>
              <a:t>ρ</a:t>
            </a:r>
            <a:r>
              <a:rPr lang="en-US" baseline="-25000" dirty="0" err="1">
                <a:solidFill>
                  <a:srgbClr val="000000"/>
                </a:solidFill>
              </a:rPr>
              <a:t>th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from 0.1 - 10</a:t>
            </a:r>
            <a:r>
              <a:rPr lang="en-US" baseline="30000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 cm</a:t>
            </a:r>
            <a:r>
              <a:rPr lang="en-US" baseline="30000" dirty="0">
                <a:solidFill>
                  <a:srgbClr val="000000"/>
                </a:solidFill>
              </a:rPr>
              <a:t>-3</a:t>
            </a:r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8514" y="1661899"/>
            <a:ext cx="87119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the absence of a treatment of the (multi-phase) interstellar medium, need a “</a:t>
            </a:r>
            <a:r>
              <a:rPr lang="en-US" dirty="0" err="1">
                <a:solidFill>
                  <a:srgbClr val="000000"/>
                </a:solidFill>
              </a:rPr>
              <a:t>subgrid</a:t>
            </a:r>
            <a:r>
              <a:rPr lang="en-US" dirty="0">
                <a:solidFill>
                  <a:srgbClr val="000000"/>
                </a:solidFill>
              </a:rPr>
              <a:t>” model for star formation</a:t>
            </a:r>
          </a:p>
        </p:txBody>
      </p:sp>
      <p:grpSp>
        <p:nvGrpSpPr>
          <p:cNvPr id="32" name="Group 31"/>
          <p:cNvGrpSpPr/>
          <p:nvPr/>
        </p:nvGrpSpPr>
        <p:grpSpPr>
          <a:xfrm>
            <a:off x="2812333" y="5733256"/>
            <a:ext cx="3991915" cy="688142"/>
            <a:chOff x="2812333" y="5733256"/>
            <a:chExt cx="3991915" cy="688142"/>
          </a:xfrm>
        </p:grpSpPr>
        <p:sp>
          <p:nvSpPr>
            <p:cNvPr id="25" name="TextBox 24"/>
            <p:cNvSpPr txBox="1"/>
            <p:nvPr/>
          </p:nvSpPr>
          <p:spPr>
            <a:xfrm>
              <a:off x="2812333" y="6021288"/>
              <a:ext cx="283613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Physically meaningless</a:t>
              </a:r>
            </a:p>
          </p:txBody>
        </p:sp>
        <p:cxnSp>
          <p:nvCxnSpPr>
            <p:cNvPr id="27" name="Elbow Connector 26"/>
            <p:cNvCxnSpPr/>
            <p:nvPr/>
          </p:nvCxnSpPr>
          <p:spPr bwMode="auto">
            <a:xfrm flipV="1">
              <a:off x="5868144" y="5733256"/>
              <a:ext cx="936104" cy="576064"/>
            </a:xfrm>
            <a:prstGeom prst="bentConnector3">
              <a:avLst>
                <a:gd name="adj1" fmla="val 121905"/>
              </a:avLst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24771426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age_3_from_cores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31" t="10741" r="11423" b="47592"/>
          <a:stretch/>
        </p:blipFill>
        <p:spPr>
          <a:xfrm>
            <a:off x="2627784" y="1218062"/>
            <a:ext cx="6840760" cy="5235274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auto">
          <a:xfrm>
            <a:off x="5580112" y="6381328"/>
            <a:ext cx="3528392" cy="476672"/>
          </a:xfrm>
          <a:prstGeom prst="rect">
            <a:avLst/>
          </a:prstGeom>
          <a:solidFill>
            <a:srgbClr val="BCF2FD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908047" y="1556792"/>
            <a:ext cx="18880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200</a:t>
            </a:r>
            <a:r>
              <a:rPr lang="en-US" sz="1600" dirty="0">
                <a:solidFill>
                  <a:srgbClr val="0000FF"/>
                </a:solidFill>
              </a:rPr>
              <a:t>= 1.2 ×10</a:t>
            </a:r>
            <a:r>
              <a:rPr lang="en-US" sz="1600" baseline="30000" dirty="0">
                <a:solidFill>
                  <a:srgbClr val="0000FF"/>
                </a:solidFill>
              </a:rPr>
              <a:t>10 </a:t>
            </a: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o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079167" y="3810526"/>
            <a:ext cx="17169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200</a:t>
            </a:r>
            <a:r>
              <a:rPr lang="en-US" sz="1600" dirty="0">
                <a:solidFill>
                  <a:srgbClr val="0000FF"/>
                </a:solidFill>
              </a:rPr>
              <a:t>= 4 ×10</a:t>
            </a:r>
            <a:r>
              <a:rPr lang="en-US" sz="1600" baseline="30000" dirty="0">
                <a:solidFill>
                  <a:srgbClr val="0000FF"/>
                </a:solidFill>
              </a:rPr>
              <a:t>10 </a:t>
            </a: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o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599447" y="1578278"/>
            <a:ext cx="17169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200</a:t>
            </a:r>
            <a:r>
              <a:rPr lang="en-US" sz="1600" dirty="0">
                <a:solidFill>
                  <a:srgbClr val="0000FF"/>
                </a:solidFill>
              </a:rPr>
              <a:t>= 2 ×10</a:t>
            </a:r>
            <a:r>
              <a:rPr lang="en-US" sz="1600" baseline="30000" dirty="0">
                <a:solidFill>
                  <a:srgbClr val="0000FF"/>
                </a:solidFill>
              </a:rPr>
              <a:t>10 </a:t>
            </a: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o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39977" y="3810526"/>
            <a:ext cx="17169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200</a:t>
            </a:r>
            <a:r>
              <a:rPr lang="en-US" sz="1600" dirty="0">
                <a:solidFill>
                  <a:srgbClr val="0000FF"/>
                </a:solidFill>
              </a:rPr>
              <a:t>= 7 ×10</a:t>
            </a:r>
            <a:r>
              <a:rPr lang="en-US" sz="1600" baseline="30000" dirty="0">
                <a:solidFill>
                  <a:srgbClr val="0000FF"/>
                </a:solidFill>
              </a:rPr>
              <a:t>10 </a:t>
            </a: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o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-36512" y="1700808"/>
            <a:ext cx="2808312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l">
              <a:buClr>
                <a:srgbClr val="FF0000"/>
              </a:buClr>
            </a:pPr>
            <a:r>
              <a:rPr lang="en-US" sz="2000" dirty="0">
                <a:solidFill>
                  <a:srgbClr val="000000"/>
                </a:solidFill>
              </a:rPr>
              <a:t>As density threshold for star formation increases, cores begin to form if galaxy is massive enough</a:t>
            </a:r>
          </a:p>
          <a:p>
            <a:pPr marL="342900" indent="-342900" algn="l">
              <a:buClr>
                <a:srgbClr val="FF0000"/>
              </a:buClr>
            </a:pPr>
            <a:r>
              <a:rPr lang="en-US" sz="2000" dirty="0">
                <a:solidFill>
                  <a:srgbClr val="000000"/>
                </a:solidFill>
              </a:rPr>
              <a:t>In small galaxies, cores are tiny (unresolved)</a:t>
            </a:r>
          </a:p>
          <a:p>
            <a:pPr marL="342900" indent="-342900" algn="l">
              <a:buClr>
                <a:srgbClr val="FF0000"/>
              </a:buClr>
            </a:pPr>
            <a:r>
              <a:rPr lang="en-US" sz="2000" dirty="0">
                <a:solidFill>
                  <a:srgbClr val="000000"/>
                </a:solidFill>
              </a:rPr>
              <a:t>If threshold is too high, no cores form – halo can become even </a:t>
            </a:r>
            <a:r>
              <a:rPr lang="en-US" sz="2000" dirty="0" err="1">
                <a:solidFill>
                  <a:srgbClr val="000000"/>
                </a:solidFill>
              </a:rPr>
              <a:t>cuspier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452320" y="6228600"/>
            <a:ext cx="1850149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600" kern="0" dirty="0">
                <a:solidFill>
                  <a:srgbClr val="FF0000"/>
                </a:solidFill>
              </a:rPr>
              <a:t>Star formation density threshold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7402371" y="467960"/>
            <a:ext cx="1850149" cy="944816"/>
            <a:chOff x="7330363" y="467960"/>
            <a:chExt cx="1850149" cy="944816"/>
          </a:xfrm>
        </p:grpSpPr>
        <p:sp>
          <p:nvSpPr>
            <p:cNvPr id="6" name="TextBox 5"/>
            <p:cNvSpPr txBox="1"/>
            <p:nvPr/>
          </p:nvSpPr>
          <p:spPr>
            <a:xfrm>
              <a:off x="7330363" y="467960"/>
              <a:ext cx="1850149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600" kern="0" dirty="0">
                  <a:solidFill>
                    <a:srgbClr val="FF0000"/>
                  </a:solidFill>
                </a:rPr>
                <a:t>Star formation density threshold</a:t>
              </a:r>
            </a:p>
          </p:txBody>
        </p:sp>
        <p:cxnSp>
          <p:nvCxnSpPr>
            <p:cNvPr id="16" name="Straight Arrow Connector 15"/>
            <p:cNvCxnSpPr/>
            <p:nvPr/>
          </p:nvCxnSpPr>
          <p:spPr bwMode="auto">
            <a:xfrm>
              <a:off x="8532440" y="1052736"/>
              <a:ext cx="0" cy="36004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cxnSp>
        <p:nvCxnSpPr>
          <p:cNvPr id="17" name="Straight Arrow Connector 16"/>
          <p:cNvCxnSpPr/>
          <p:nvPr/>
        </p:nvCxnSpPr>
        <p:spPr bwMode="auto">
          <a:xfrm flipV="1">
            <a:off x="8604448" y="5877272"/>
            <a:ext cx="0" cy="4320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5" name="TextBox 14"/>
          <p:cNvSpPr txBox="1"/>
          <p:nvPr/>
        </p:nvSpPr>
        <p:spPr>
          <a:xfrm>
            <a:off x="-57254" y="6372036"/>
            <a:ext cx="3189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8000"/>
                </a:solidFill>
              </a:rPr>
              <a:t>Benitez-</a:t>
            </a:r>
            <a:r>
              <a:rPr lang="en-US" sz="1800" dirty="0" err="1">
                <a:solidFill>
                  <a:srgbClr val="008000"/>
                </a:solidFill>
              </a:rPr>
              <a:t>LLambay</a:t>
            </a:r>
            <a:r>
              <a:rPr lang="en-US" sz="1800" dirty="0">
                <a:solidFill>
                  <a:srgbClr val="008000"/>
                </a:solidFill>
              </a:rPr>
              <a:t>, CSF +  ‘18</a:t>
            </a:r>
          </a:p>
        </p:txBody>
      </p:sp>
      <p:sp>
        <p:nvSpPr>
          <p:cNvPr id="18" name="Text Box 7"/>
          <p:cNvSpPr txBox="1">
            <a:spLocks noChangeArrowheads="1"/>
          </p:cNvSpPr>
          <p:nvPr/>
        </p:nvSpPr>
        <p:spPr bwMode="auto">
          <a:xfrm>
            <a:off x="2771800" y="260648"/>
            <a:ext cx="4104456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C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34115116"/>
      </p:ext>
    </p:extLst>
  </p:cSld>
  <p:clrMapOvr>
    <a:masterClrMapping/>
  </p:clrMapOvr>
  <p:transition>
    <p:zoom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Shape 114"/>
          <p:cNvSpPr txBox="1">
            <a:spLocks noGrp="1"/>
          </p:cNvSpPr>
          <p:nvPr>
            <p:ph type="title"/>
          </p:nvPr>
        </p:nvSpPr>
        <p:spPr>
          <a:xfrm>
            <a:off x="83100" y="4917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Changing the density threshold for star formation</a:t>
            </a:r>
            <a:endParaRPr dirty="0"/>
          </a:p>
        </p:txBody>
      </p:sp>
      <p:sp>
        <p:nvSpPr>
          <p:cNvPr id="115" name="Shape 115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98</a:t>
            </a:fld>
            <a:endParaRPr>
              <a:solidFill>
                <a:srgbClr val="695D46"/>
              </a:solidFill>
            </a:endParaRPr>
          </a:p>
        </p:txBody>
      </p:sp>
      <p:pic>
        <p:nvPicPr>
          <p:cNvPr id="116" name="Shape 1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91312" y="1458569"/>
            <a:ext cx="4036976" cy="50946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Shape 1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91300" y="1458568"/>
            <a:ext cx="4037000" cy="50947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" name="Shape 11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91301" y="1458568"/>
            <a:ext cx="4037000" cy="509469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" name="Shape 11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91301" y="1458568"/>
            <a:ext cx="4037000" cy="5094693"/>
          </a:xfrm>
          <a:prstGeom prst="rect">
            <a:avLst/>
          </a:prstGeom>
          <a:noFill/>
          <a:ln>
            <a:noFill/>
          </a:ln>
        </p:spPr>
      </p:pic>
      <p:sp>
        <p:nvSpPr>
          <p:cNvPr id="120" name="Shape 120"/>
          <p:cNvSpPr txBox="1"/>
          <p:nvPr/>
        </p:nvSpPr>
        <p:spPr>
          <a:xfrm>
            <a:off x="4249425" y="3827967"/>
            <a:ext cx="1091100" cy="46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0.1 cm</a:t>
            </a:r>
            <a:r>
              <a:rPr lang="en" sz="1400" kern="0" baseline="300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-3</a:t>
            </a:r>
            <a:endParaRPr sz="1400" kern="0" baseline="300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" name="Shape 121"/>
          <p:cNvSpPr txBox="1"/>
          <p:nvPr/>
        </p:nvSpPr>
        <p:spPr>
          <a:xfrm>
            <a:off x="4249425" y="2565933"/>
            <a:ext cx="1091100" cy="46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10.0 cm</a:t>
            </a:r>
            <a:r>
              <a:rPr lang="en" sz="1400" kern="0" baseline="300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-3</a:t>
            </a:r>
            <a:endParaRPr sz="1400" kern="0" baseline="300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2" name="Shape 12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91300" y="1458568"/>
            <a:ext cx="4037000" cy="5094651"/>
          </a:xfrm>
          <a:prstGeom prst="rect">
            <a:avLst/>
          </a:prstGeom>
          <a:noFill/>
          <a:ln>
            <a:noFill/>
          </a:ln>
        </p:spPr>
      </p:pic>
      <p:sp>
        <p:nvSpPr>
          <p:cNvPr id="123" name="Shape 123"/>
          <p:cNvSpPr txBox="1"/>
          <p:nvPr/>
        </p:nvSpPr>
        <p:spPr>
          <a:xfrm>
            <a:off x="4249425" y="1956333"/>
            <a:ext cx="1091100" cy="46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80.0 cm</a:t>
            </a:r>
            <a:r>
              <a:rPr lang="en" sz="1400" kern="0" baseline="300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-3</a:t>
            </a:r>
            <a:endParaRPr sz="1400" kern="0" baseline="300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4" name="Shape 12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91300" y="1458568"/>
            <a:ext cx="4037000" cy="50946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" name="Shape 125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91300" y="1445235"/>
            <a:ext cx="4037000" cy="509466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" name="Shape 126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80741" y="1431917"/>
            <a:ext cx="4058125" cy="5121312"/>
          </a:xfrm>
          <a:prstGeom prst="rect">
            <a:avLst/>
          </a:prstGeom>
          <a:noFill/>
          <a:ln>
            <a:noFill/>
          </a:ln>
        </p:spPr>
      </p:pic>
      <p:sp>
        <p:nvSpPr>
          <p:cNvPr id="127" name="Shape 127"/>
          <p:cNvSpPr txBox="1"/>
          <p:nvPr/>
        </p:nvSpPr>
        <p:spPr>
          <a:xfrm>
            <a:off x="4249425" y="1549933"/>
            <a:ext cx="1091100" cy="46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320.0 cm</a:t>
            </a:r>
            <a:r>
              <a:rPr lang="en" sz="1400" kern="0" baseline="300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-3</a:t>
            </a:r>
            <a:endParaRPr sz="1400" kern="0" baseline="300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8" name="Shape 12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191300" y="1431935"/>
            <a:ext cx="4058100" cy="51212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" name="Shape 129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5274725" y="1356971"/>
            <a:ext cx="3793074" cy="4895069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3873979" y="5674022"/>
            <a:ext cx="18501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800" dirty="0">
                <a:solidFill>
                  <a:srgbClr val="FF0000"/>
                </a:solidFill>
              </a:rPr>
              <a:t>Star formation density threshold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 flipV="1">
            <a:off x="4716016" y="4437112"/>
            <a:ext cx="0" cy="50405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41950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Shape 143"/>
          <p:cNvSpPr txBox="1">
            <a:spLocks noGrp="1"/>
          </p:cNvSpPr>
          <p:nvPr>
            <p:ph type="title"/>
          </p:nvPr>
        </p:nvSpPr>
        <p:spPr>
          <a:xfrm>
            <a:off x="102350" y="0"/>
            <a:ext cx="8520600" cy="6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How do cores form</a:t>
            </a:r>
            <a:r>
              <a:rPr lang="en-US" dirty="0"/>
              <a:t> </a:t>
            </a:r>
            <a:r>
              <a:rPr lang="en" dirty="0"/>
              <a:t>?</a:t>
            </a:r>
            <a:endParaRPr dirty="0"/>
          </a:p>
        </p:txBody>
      </p:sp>
      <p:grpSp>
        <p:nvGrpSpPr>
          <p:cNvPr id="3" name="Group 2"/>
          <p:cNvGrpSpPr/>
          <p:nvPr/>
        </p:nvGrpSpPr>
        <p:grpSpPr>
          <a:xfrm>
            <a:off x="-180528" y="1268760"/>
            <a:ext cx="3788209" cy="4320480"/>
            <a:chOff x="5837776" y="1212567"/>
            <a:chExt cx="3788209" cy="4320480"/>
          </a:xfrm>
        </p:grpSpPr>
        <p:sp>
          <p:nvSpPr>
            <p:cNvPr id="145" name="Shape 145"/>
            <p:cNvSpPr txBox="1"/>
            <p:nvPr/>
          </p:nvSpPr>
          <p:spPr>
            <a:xfrm>
              <a:off x="5837776" y="1212567"/>
              <a:ext cx="3788209" cy="132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3970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FF"/>
                </a:buClr>
                <a:buSzPts val="1400"/>
                <a:buFontTx/>
                <a:buNone/>
              </a:pP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If baryons are irrelevant to gravitational potential, SN cannot affect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central cusp </a:t>
              </a:r>
              <a:endParaRPr sz="2000" kern="0" dirty="0">
                <a:solidFill>
                  <a:srgbClr val="0000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Shape 146"/>
            <p:cNvSpPr txBox="1"/>
            <p:nvPr/>
          </p:nvSpPr>
          <p:spPr>
            <a:xfrm>
              <a:off x="5837776" y="2692479"/>
              <a:ext cx="3600400" cy="132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3970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F1C232"/>
                </a:buClr>
                <a:buSzPts val="1400"/>
                <a:buFontTx/>
                <a:buNone/>
              </a:pP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If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gas marginally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dominate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s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potential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,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 SN </a:t>
              </a:r>
              <a:r>
                <a:rPr lang="en" sz="2000" kern="0" dirty="0">
                  <a:solidFill>
                    <a:srgbClr val="FF0000"/>
                  </a:solidFill>
                  <a:latin typeface="Arial"/>
                  <a:ea typeface="Arial"/>
                  <a:cs typeface="Arial"/>
                  <a:sym typeface="Wingdings"/>
                </a:rPr>
                <a:t>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Wingdings"/>
                </a:rPr>
                <a:t>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secular evolution of inner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halo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slope.</a:t>
              </a:r>
              <a:endParaRPr sz="2000" kern="0" dirty="0">
                <a:solidFill>
                  <a:srgbClr val="0000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Shape 147"/>
            <p:cNvSpPr txBox="1"/>
            <p:nvPr/>
          </p:nvSpPr>
          <p:spPr>
            <a:xfrm>
              <a:off x="5909784" y="4308911"/>
              <a:ext cx="3528392" cy="12241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3970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CC0000"/>
                </a:buClr>
                <a:buSzPts val="1400"/>
                <a:buFontTx/>
                <a:buNone/>
              </a:pP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If 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gas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strongly dominant: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core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can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form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violently from single SN event</a:t>
              </a:r>
              <a:endParaRPr lang="en-US" sz="2000" kern="0" dirty="0">
                <a:solidFill>
                  <a:srgbClr val="0000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560987" y="1196752"/>
            <a:ext cx="5619525" cy="5244901"/>
            <a:chOff x="102350" y="1254300"/>
            <a:chExt cx="5619525" cy="5244901"/>
          </a:xfrm>
        </p:grpSpPr>
        <p:pic>
          <p:nvPicPr>
            <p:cNvPr id="144" name="Shape 14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02350" y="1254300"/>
              <a:ext cx="5002350" cy="524490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8" name="Shape 148"/>
            <p:cNvSpPr txBox="1"/>
            <p:nvPr/>
          </p:nvSpPr>
          <p:spPr>
            <a:xfrm>
              <a:off x="5197175" y="1326400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0.1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Shape 149"/>
            <p:cNvSpPr txBox="1"/>
            <p:nvPr/>
          </p:nvSpPr>
          <p:spPr>
            <a:xfrm>
              <a:off x="5197175" y="2037600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1.0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Shape 150"/>
            <p:cNvSpPr txBox="1"/>
            <p:nvPr/>
          </p:nvSpPr>
          <p:spPr>
            <a:xfrm>
              <a:off x="5197175" y="2748800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10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Shape 151"/>
            <p:cNvSpPr txBox="1"/>
            <p:nvPr/>
          </p:nvSpPr>
          <p:spPr>
            <a:xfrm>
              <a:off x="5197175" y="3460000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20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Shape 152"/>
            <p:cNvSpPr txBox="1"/>
            <p:nvPr/>
          </p:nvSpPr>
          <p:spPr>
            <a:xfrm>
              <a:off x="5197175" y="4268167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40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Shape 153"/>
            <p:cNvSpPr txBox="1"/>
            <p:nvPr/>
          </p:nvSpPr>
          <p:spPr>
            <a:xfrm>
              <a:off x="5197175" y="4954933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80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Shape 154"/>
            <p:cNvSpPr txBox="1"/>
            <p:nvPr/>
          </p:nvSpPr>
          <p:spPr>
            <a:xfrm>
              <a:off x="5197175" y="5685933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160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3535227" y="899428"/>
            <a:ext cx="17410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600" dirty="0" err="1">
                <a:solidFill>
                  <a:srgbClr val="695D46">
                    <a:lumMod val="50000"/>
                  </a:srgbClr>
                </a:solidFill>
              </a:rPr>
              <a:t>M</a:t>
            </a:r>
            <a:r>
              <a:rPr lang="en-US" sz="1600" baseline="-25000" dirty="0" err="1">
                <a:solidFill>
                  <a:srgbClr val="695D46">
                    <a:lumMod val="50000"/>
                  </a:srgbClr>
                </a:solidFill>
              </a:rPr>
              <a:t>gas</a:t>
            </a:r>
            <a:r>
              <a:rPr lang="en-US" sz="1600" dirty="0">
                <a:solidFill>
                  <a:srgbClr val="695D46">
                    <a:lumMod val="50000"/>
                  </a:srgbClr>
                </a:solidFill>
              </a:rPr>
              <a:t>/</a:t>
            </a:r>
            <a:r>
              <a:rPr lang="en-US" sz="1600" dirty="0" err="1">
                <a:solidFill>
                  <a:srgbClr val="695D46">
                    <a:lumMod val="50000"/>
                  </a:srgbClr>
                </a:solidFill>
              </a:rPr>
              <a:t>M</a:t>
            </a:r>
            <a:r>
              <a:rPr lang="en-US" sz="1600" baseline="-25000" dirty="0" err="1">
                <a:solidFill>
                  <a:srgbClr val="695D46">
                    <a:lumMod val="50000"/>
                  </a:srgbClr>
                </a:solidFill>
              </a:rPr>
              <a:t>tot</a:t>
            </a:r>
            <a:r>
              <a:rPr lang="en-US" sz="1600" baseline="-25000" dirty="0">
                <a:solidFill>
                  <a:srgbClr val="695D46">
                    <a:lumMod val="50000"/>
                  </a:srgbClr>
                </a:solidFill>
              </a:rPr>
              <a:t> </a:t>
            </a:r>
            <a:r>
              <a:rPr lang="en-US" sz="1600" dirty="0">
                <a:solidFill>
                  <a:srgbClr val="695D46">
                    <a:lumMod val="50000"/>
                  </a:srgbClr>
                </a:solidFill>
              </a:rPr>
              <a:t>(</a:t>
            </a:r>
            <a:r>
              <a:rPr lang="en-US" sz="1600" dirty="0">
                <a:solidFill>
                  <a:srgbClr val="352E23"/>
                </a:solidFill>
              </a:rPr>
              <a:t>&lt;1 </a:t>
            </a:r>
            <a:r>
              <a:rPr lang="en-US" sz="1600" dirty="0" err="1">
                <a:solidFill>
                  <a:srgbClr val="352E23"/>
                </a:solidFill>
              </a:rPr>
              <a:t>kpc</a:t>
            </a:r>
            <a:r>
              <a:rPr lang="en-US" sz="1600" dirty="0">
                <a:solidFill>
                  <a:srgbClr val="352E23"/>
                </a:solidFill>
              </a:rPr>
              <a:t>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26475" y="899428"/>
            <a:ext cx="13753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600" dirty="0">
                <a:solidFill>
                  <a:srgbClr val="352E23"/>
                </a:solidFill>
              </a:rPr>
              <a:t> Slope α</a:t>
            </a:r>
            <a:r>
              <a:rPr lang="en-US" sz="1600" baseline="-25000" dirty="0">
                <a:solidFill>
                  <a:srgbClr val="352E23"/>
                </a:solidFill>
              </a:rPr>
              <a:t>1.5Rvir</a:t>
            </a:r>
            <a:endParaRPr lang="en-US" sz="1600" dirty="0">
              <a:solidFill>
                <a:srgbClr val="352E23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63857" y="908720"/>
            <a:ext cx="13685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600" dirty="0" err="1">
                <a:solidFill>
                  <a:srgbClr val="352E23"/>
                </a:solidFill>
              </a:rPr>
              <a:t>M</a:t>
            </a:r>
            <a:r>
              <a:rPr lang="en-US" sz="1600" baseline="-25000" dirty="0" err="1">
                <a:solidFill>
                  <a:srgbClr val="352E23"/>
                </a:solidFill>
              </a:rPr>
              <a:t>dark</a:t>
            </a:r>
            <a:r>
              <a:rPr lang="en-US" sz="1600" dirty="0">
                <a:solidFill>
                  <a:srgbClr val="352E23"/>
                </a:solidFill>
              </a:rPr>
              <a:t>(&lt;1 </a:t>
            </a:r>
            <a:r>
              <a:rPr lang="en-US" sz="1600" dirty="0" err="1">
                <a:solidFill>
                  <a:srgbClr val="352E23"/>
                </a:solidFill>
              </a:rPr>
              <a:t>kpc</a:t>
            </a:r>
            <a:r>
              <a:rPr lang="en-US" sz="1600" dirty="0">
                <a:solidFill>
                  <a:srgbClr val="352E23"/>
                </a:solidFill>
              </a:rPr>
              <a:t>)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7596336" y="116632"/>
            <a:ext cx="1850149" cy="1224136"/>
            <a:chOff x="7308304" y="188640"/>
            <a:chExt cx="1850149" cy="1224136"/>
          </a:xfrm>
        </p:grpSpPr>
        <p:sp>
          <p:nvSpPr>
            <p:cNvPr id="21" name="TextBox 20"/>
            <p:cNvSpPr txBox="1"/>
            <p:nvPr/>
          </p:nvSpPr>
          <p:spPr>
            <a:xfrm>
              <a:off x="7308304" y="188640"/>
              <a:ext cx="18501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kern="0" dirty="0">
                  <a:solidFill>
                    <a:srgbClr val="FF0000"/>
                  </a:solidFill>
                </a:rPr>
                <a:t>SF density threshold</a:t>
              </a:r>
            </a:p>
          </p:txBody>
        </p:sp>
        <p:cxnSp>
          <p:nvCxnSpPr>
            <p:cNvPr id="22" name="Straight Arrow Connector 21"/>
            <p:cNvCxnSpPr/>
            <p:nvPr/>
          </p:nvCxnSpPr>
          <p:spPr bwMode="auto">
            <a:xfrm>
              <a:off x="8532440" y="1052736"/>
              <a:ext cx="0" cy="36004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23" name="TextBox 22"/>
          <p:cNvSpPr txBox="1"/>
          <p:nvPr/>
        </p:nvSpPr>
        <p:spPr>
          <a:xfrm>
            <a:off x="-57254" y="6372036"/>
            <a:ext cx="3189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800" dirty="0">
                <a:solidFill>
                  <a:srgbClr val="008000"/>
                </a:solidFill>
              </a:rPr>
              <a:t>Benitez-</a:t>
            </a:r>
            <a:r>
              <a:rPr lang="en-US" sz="1800" dirty="0" err="1">
                <a:solidFill>
                  <a:srgbClr val="008000"/>
                </a:solidFill>
              </a:rPr>
              <a:t>LLambay</a:t>
            </a:r>
            <a:r>
              <a:rPr lang="en-US" sz="1800" dirty="0">
                <a:solidFill>
                  <a:srgbClr val="008000"/>
                </a:solidFill>
              </a:rPr>
              <a:t>, CSF +  ‘18</a:t>
            </a:r>
          </a:p>
        </p:txBody>
      </p:sp>
    </p:spTree>
    <p:extLst>
      <p:ext uri="{BB962C8B-B14F-4D97-AF65-F5344CB8AC3E}">
        <p14:creationId xmlns:p14="http://schemas.microsoft.com/office/powerpoint/2010/main" val="1779302382"/>
      </p:ext>
    </p:extLst>
  </p:cSld>
  <p:clrMapOvr>
    <a:masterClrMapping/>
  </p:clrMapOvr>
  <p:transition>
    <p:fade/>
  </p:transition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40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4_Black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5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3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37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47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82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7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36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26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1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Tropic">
  <a:themeElements>
    <a:clrScheme name="Tropic">
      <a:dk1>
        <a:srgbClr val="A1E8D9"/>
      </a:dk1>
      <a:lt1>
        <a:srgbClr val="FFFFFF"/>
      </a:lt1>
      <a:dk2>
        <a:srgbClr val="695D46"/>
      </a:dk2>
      <a:lt2>
        <a:srgbClr val="B3A77D"/>
      </a:lt2>
      <a:accent1>
        <a:srgbClr val="EF6C00"/>
      </a:accent1>
      <a:accent2>
        <a:srgbClr val="009668"/>
      </a:accent2>
      <a:accent3>
        <a:srgbClr val="4DB6AC"/>
      </a:accent3>
      <a:accent4>
        <a:srgbClr val="FF9800"/>
      </a:accent4>
      <a:accent5>
        <a:srgbClr val="CE93D8"/>
      </a:accent5>
      <a:accent6>
        <a:srgbClr val="EEFF41"/>
      </a:accent6>
      <a:hlink>
        <a:srgbClr val="CE93D8"/>
      </a:hlink>
      <a:folHlink>
        <a:srgbClr val="CE93D8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3.xml><?xml version="1.0" encoding="utf-8"?>
<a:theme xmlns:a="http://schemas.openxmlformats.org/drawingml/2006/main" name="52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38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>
        <a:noFill/>
      </a:spPr>
      <a:bodyPr wrap="none" rtlCol="0" anchor="ctr" anchorCtr="1">
        <a:spAutoFit/>
      </a:bodyPr>
      <a:lstStyle>
        <a:defPPr>
          <a:buNone/>
          <a:defRPr dirty="0" err="1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2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3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>
        <a:noFill/>
      </a:spPr>
      <a:bodyPr wrap="none" rtlCol="0" anchor="ctr" anchorCtr="1">
        <a:spAutoFit/>
      </a:bodyPr>
      <a:lstStyle>
        <a:defPPr>
          <a:buNone/>
          <a:defRPr dirty="0" err="1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5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39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43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6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>
        <a:noFill/>
      </a:spPr>
      <a:bodyPr wrap="none" rtlCol="0" anchor="ctr" anchorCtr="1">
        <a:spAutoFit/>
      </a:bodyPr>
      <a:lstStyle>
        <a:defPPr>
          <a:buNone/>
          <a:defRPr dirty="0" err="1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1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50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8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77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20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53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83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55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76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5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5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32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9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57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469279</TotalTime>
  <Words>8463</Words>
  <Application>Microsoft Macintosh PowerPoint</Application>
  <PresentationFormat>On-screen Show (4:3)</PresentationFormat>
  <Paragraphs>1247</Paragraphs>
  <Slides>180</Slides>
  <Notes>59</Notes>
  <HiddenSlides>121</HiddenSlides>
  <MMClips>1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40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180</vt:i4>
      </vt:variant>
    </vt:vector>
  </HeadingPairs>
  <TitlesOfParts>
    <vt:vector size="235" baseType="lpstr">
      <vt:lpstr>ＭＳ Ｐゴシック</vt:lpstr>
      <vt:lpstr>Arial</vt:lpstr>
      <vt:lpstr>Calibri</vt:lpstr>
      <vt:lpstr>Menlo-Regular</vt:lpstr>
      <vt:lpstr>Open Sans</vt:lpstr>
      <vt:lpstr>OpenSymbol</vt:lpstr>
      <vt:lpstr>PT Sans Narrow</vt:lpstr>
      <vt:lpstr>StarBats</vt:lpstr>
      <vt:lpstr>Symbol</vt:lpstr>
      <vt:lpstr>Symbols</vt:lpstr>
      <vt:lpstr>Times New Roman</vt:lpstr>
      <vt:lpstr>Verdana</vt:lpstr>
      <vt:lpstr>Wingdings</vt:lpstr>
      <vt:lpstr>Zapf Dingbats</vt:lpstr>
      <vt:lpstr>Default Design</vt:lpstr>
      <vt:lpstr>36_Default Design</vt:lpstr>
      <vt:lpstr>43_Default Design</vt:lpstr>
      <vt:lpstr>44_Default Design</vt:lpstr>
      <vt:lpstr>51_Default Design</vt:lpstr>
      <vt:lpstr>75_Default Design</vt:lpstr>
      <vt:lpstr>32_Default Design</vt:lpstr>
      <vt:lpstr>19_Default Design</vt:lpstr>
      <vt:lpstr>57_Default Design</vt:lpstr>
      <vt:lpstr>40_Default Design</vt:lpstr>
      <vt:lpstr>4_Black</vt:lpstr>
      <vt:lpstr>5_Default Design</vt:lpstr>
      <vt:lpstr>34_Default Design</vt:lpstr>
      <vt:lpstr>37_Default Design</vt:lpstr>
      <vt:lpstr>2_Default Design</vt:lpstr>
      <vt:lpstr>47_Default Design</vt:lpstr>
      <vt:lpstr>82_Default Design</vt:lpstr>
      <vt:lpstr>17_Default Design</vt:lpstr>
      <vt:lpstr>4_Default Design</vt:lpstr>
      <vt:lpstr>26_Default Design</vt:lpstr>
      <vt:lpstr>18_Default Design</vt:lpstr>
      <vt:lpstr>Tropic</vt:lpstr>
      <vt:lpstr>52_Default Design</vt:lpstr>
      <vt:lpstr>38_Default Design</vt:lpstr>
      <vt:lpstr>21_Default Design</vt:lpstr>
      <vt:lpstr>22_Default Design</vt:lpstr>
      <vt:lpstr>23_Default Design</vt:lpstr>
      <vt:lpstr>54_Default Design</vt:lpstr>
      <vt:lpstr>39_Default Design</vt:lpstr>
      <vt:lpstr>61_Default Design</vt:lpstr>
      <vt:lpstr>11_Default Design</vt:lpstr>
      <vt:lpstr>50_Default Design</vt:lpstr>
      <vt:lpstr>81_Default Design</vt:lpstr>
      <vt:lpstr>77_Default Design</vt:lpstr>
      <vt:lpstr>20_Default Design</vt:lpstr>
      <vt:lpstr>3_Default Design</vt:lpstr>
      <vt:lpstr>53_Default Design</vt:lpstr>
      <vt:lpstr>83_Default Design</vt:lpstr>
      <vt:lpstr>55_Default Design</vt:lpstr>
      <vt:lpstr>76_Default Design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§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Density Profile of Cold Dark Matter Halos</vt:lpstr>
      <vt:lpstr>The Density Profile of Cold Dark Matter Halos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Changing the density threshold for star formation</vt:lpstr>
      <vt:lpstr>How do cores form ?</vt:lpstr>
      <vt:lpstr>EAGLE with cores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Carlos Frenk</Manager>
  <Company>University of Durham</Company>
  <LinksUpToDate>false</LinksUpToDate>
  <SharedDoc>false</SharedDoc>
  <HyperlinksChanged>false</HyperlinksChanged>
  <AppVersion>16.0012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Galaxy formation</dc:title>
  <dc:subject>Plumian conference</dc:subject>
  <dc:creator>Carlos Frenk</dc:creator>
  <cp:lastModifiedBy>c.s.frenk@gmail.com</cp:lastModifiedBy>
  <cp:revision>2198</cp:revision>
  <cp:lastPrinted>2000-05-30T08:52:53Z</cp:lastPrinted>
  <dcterms:created xsi:type="dcterms:W3CDTF">2012-08-22T20:09:26Z</dcterms:created>
  <dcterms:modified xsi:type="dcterms:W3CDTF">2019-08-02T17:21:14Z</dcterms:modified>
</cp:coreProperties>
</file>