
<file path=[Content_Types].xml><?xml version="1.0" encoding="utf-8"?>
<Types xmlns="http://schemas.openxmlformats.org/package/2006/content-types">
  <Default Extension="(null)" ContentType="image/x-emf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2.xml" ContentType="application/vnd.openxmlformats-officedocument.theme+xml"/>
  <Override PartName="/ppt/slideLayouts/slideLayout116.xml" ContentType="application/vnd.openxmlformats-officedocument.presentationml.slideLayout+xml"/>
  <Override PartName="/ppt/theme/theme13.xml" ContentType="application/vnd.openxmlformats-officedocument.theme+xml"/>
  <Override PartName="/ppt/slideLayouts/slideLayout117.xml" ContentType="application/vnd.openxmlformats-officedocument.presentationml.slideLayout+xml"/>
  <Override PartName="/ppt/theme/theme14.xml" ContentType="application/vnd.openxmlformats-officedocument.theme+xml"/>
  <Override PartName="/ppt/slideLayouts/slideLayout118.xml" ContentType="application/vnd.openxmlformats-officedocument.presentationml.slideLayout+xml"/>
  <Override PartName="/ppt/theme/theme15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6.xml" ContentType="application/vnd.openxmlformats-officedocument.theme+xml"/>
  <Override PartName="/ppt/slideLayouts/slideLayout121.xml" ContentType="application/vnd.openxmlformats-officedocument.presentationml.slideLayout+xml"/>
  <Override PartName="/ppt/theme/theme17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8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9.xml" ContentType="application/vnd.openxmlformats-officedocument.theme+xml"/>
  <Override PartName="/ppt/slideLayouts/slideLayout126.xml" ContentType="application/vnd.openxmlformats-officedocument.presentationml.slideLayout+xml"/>
  <Override PartName="/ppt/theme/theme2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2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22.xml" ContentType="application/vnd.openxmlformats-officedocument.theme+xml"/>
  <Override PartName="/ppt/slideLayouts/slideLayout143.xml" ContentType="application/vnd.openxmlformats-officedocument.presentationml.slideLayout+xml"/>
  <Override PartName="/ppt/theme/theme23.xml" ContentType="application/vnd.openxmlformats-officedocument.theme+xml"/>
  <Override PartName="/ppt/slideLayouts/slideLayout144.xml" ContentType="application/vnd.openxmlformats-officedocument.presentationml.slideLayout+xml"/>
  <Override PartName="/ppt/theme/theme24.xml" ContentType="application/vnd.openxmlformats-officedocument.theme+xml"/>
  <Override PartName="/ppt/slideLayouts/slideLayout145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2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5775" r:id="rId2"/>
    <p:sldMasterId id="2147486030" r:id="rId3"/>
    <p:sldMasterId id="2147486225" r:id="rId4"/>
    <p:sldMasterId id="2147486282" r:id="rId5"/>
    <p:sldMasterId id="2147486305" r:id="rId6"/>
    <p:sldMasterId id="2147486336" r:id="rId7"/>
    <p:sldMasterId id="2147486379" r:id="rId8"/>
    <p:sldMasterId id="2147486593" r:id="rId9"/>
    <p:sldMasterId id="2147486657" r:id="rId10"/>
    <p:sldMasterId id="2147486755" r:id="rId11"/>
    <p:sldMasterId id="2147486793" r:id="rId12"/>
    <p:sldMasterId id="2147486805" r:id="rId13"/>
    <p:sldMasterId id="2147486833" r:id="rId14"/>
    <p:sldMasterId id="2147486858" r:id="rId15"/>
    <p:sldMasterId id="2147486860" r:id="rId16"/>
    <p:sldMasterId id="2147486865" r:id="rId17"/>
    <p:sldMasterId id="2147486869" r:id="rId18"/>
    <p:sldMasterId id="2147486875" r:id="rId19"/>
    <p:sldMasterId id="2147486878" r:id="rId20"/>
    <p:sldMasterId id="2147486899" r:id="rId21"/>
    <p:sldMasterId id="2147486904" r:id="rId22"/>
    <p:sldMasterId id="2147486919" r:id="rId23"/>
    <p:sldMasterId id="2147486925" r:id="rId24"/>
    <p:sldMasterId id="2147486928" r:id="rId25"/>
  </p:sldMasterIdLst>
  <p:notesMasterIdLst>
    <p:notesMasterId r:id="rId112"/>
  </p:notesMasterIdLst>
  <p:handoutMasterIdLst>
    <p:handoutMasterId r:id="rId113"/>
  </p:handoutMasterIdLst>
  <p:sldIdLst>
    <p:sldId id="4151" r:id="rId26"/>
    <p:sldId id="3177" r:id="rId27"/>
    <p:sldId id="4368" r:id="rId28"/>
    <p:sldId id="4347" r:id="rId29"/>
    <p:sldId id="3715" r:id="rId30"/>
    <p:sldId id="4094" r:id="rId31"/>
    <p:sldId id="3718" r:id="rId32"/>
    <p:sldId id="3719" r:id="rId33"/>
    <p:sldId id="3720" r:id="rId34"/>
    <p:sldId id="4302" r:id="rId35"/>
    <p:sldId id="4403" r:id="rId36"/>
    <p:sldId id="4079" r:id="rId37"/>
    <p:sldId id="4315" r:id="rId38"/>
    <p:sldId id="4513" r:id="rId39"/>
    <p:sldId id="4096" r:id="rId40"/>
    <p:sldId id="3837" r:id="rId41"/>
    <p:sldId id="4303" r:id="rId42"/>
    <p:sldId id="4304" r:id="rId43"/>
    <p:sldId id="4305" r:id="rId44"/>
    <p:sldId id="4306" r:id="rId45"/>
    <p:sldId id="4000" r:id="rId46"/>
    <p:sldId id="4427" r:id="rId47"/>
    <p:sldId id="4445" r:id="rId48"/>
    <p:sldId id="4378" r:id="rId49"/>
    <p:sldId id="4514" r:id="rId50"/>
    <p:sldId id="4285" r:id="rId51"/>
    <p:sldId id="4280" r:id="rId52"/>
    <p:sldId id="4281" r:id="rId53"/>
    <p:sldId id="4282" r:id="rId54"/>
    <p:sldId id="4283" r:id="rId55"/>
    <p:sldId id="4284" r:id="rId56"/>
    <p:sldId id="4286" r:id="rId57"/>
    <p:sldId id="4287" r:id="rId58"/>
    <p:sldId id="4288" r:id="rId59"/>
    <p:sldId id="4384" r:id="rId60"/>
    <p:sldId id="4517" r:id="rId61"/>
    <p:sldId id="4376" r:id="rId62"/>
    <p:sldId id="4380" r:id="rId63"/>
    <p:sldId id="4381" r:id="rId64"/>
    <p:sldId id="4391" r:id="rId65"/>
    <p:sldId id="4273" r:id="rId66"/>
    <p:sldId id="4274" r:id="rId67"/>
    <p:sldId id="4533" r:id="rId68"/>
    <p:sldId id="4534" r:id="rId69"/>
    <p:sldId id="256" r:id="rId70"/>
    <p:sldId id="4420" r:id="rId71"/>
    <p:sldId id="4425" r:id="rId72"/>
    <p:sldId id="265" r:id="rId73"/>
    <p:sldId id="4399" r:id="rId74"/>
    <p:sldId id="4400" r:id="rId75"/>
    <p:sldId id="270" r:id="rId76"/>
    <p:sldId id="267" r:id="rId77"/>
    <p:sldId id="4428" r:id="rId78"/>
    <p:sldId id="4377" r:id="rId79"/>
    <p:sldId id="4515" r:id="rId80"/>
    <p:sldId id="4394" r:id="rId81"/>
    <p:sldId id="4208" r:id="rId82"/>
    <p:sldId id="4463" r:id="rId83"/>
    <p:sldId id="4465" r:id="rId84"/>
    <p:sldId id="4468" r:id="rId85"/>
    <p:sldId id="4526" r:id="rId86"/>
    <p:sldId id="4536" r:id="rId87"/>
    <p:sldId id="4527" r:id="rId88"/>
    <p:sldId id="4530" r:id="rId89"/>
    <p:sldId id="4529" r:id="rId90"/>
    <p:sldId id="4356" r:id="rId91"/>
    <p:sldId id="4518" r:id="rId92"/>
    <p:sldId id="3701" r:id="rId93"/>
    <p:sldId id="3703" r:id="rId94"/>
    <p:sldId id="3675" r:id="rId95"/>
    <p:sldId id="3975" r:id="rId96"/>
    <p:sldId id="4149" r:id="rId97"/>
    <p:sldId id="4426" r:id="rId98"/>
    <p:sldId id="4528" r:id="rId99"/>
    <p:sldId id="4148" r:id="rId100"/>
    <p:sldId id="4350" r:id="rId101"/>
    <p:sldId id="4150" r:id="rId102"/>
    <p:sldId id="4295" r:id="rId103"/>
    <p:sldId id="4374" r:id="rId104"/>
    <p:sldId id="2530" r:id="rId105"/>
    <p:sldId id="4392" r:id="rId106"/>
    <p:sldId id="4520" r:id="rId107"/>
    <p:sldId id="4401" r:id="rId108"/>
    <p:sldId id="4522" r:id="rId109"/>
    <p:sldId id="4523" r:id="rId110"/>
    <p:sldId id="4524" r:id="rId111"/>
  </p:sldIdLst>
  <p:sldSz cx="9144000" cy="6858000" type="screen4x3"/>
  <p:notesSz cx="6888163" cy="100203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buClr>
        <a:schemeClr val="tx1"/>
      </a:buClr>
      <a:buSzPct val="125000"/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indent="1588" algn="ctr" rtl="0" eaLnBrk="0" fontAlgn="base" hangingPunct="0">
      <a:spcBef>
        <a:spcPct val="50000"/>
      </a:spcBef>
      <a:spcAft>
        <a:spcPct val="0"/>
      </a:spcAft>
      <a:buClr>
        <a:schemeClr val="tx1"/>
      </a:buClr>
      <a:buSzPct val="125000"/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2813" indent="1588" algn="ctr" rtl="0" eaLnBrk="0" fontAlgn="base" hangingPunct="0">
      <a:spcBef>
        <a:spcPct val="50000"/>
      </a:spcBef>
      <a:spcAft>
        <a:spcPct val="0"/>
      </a:spcAft>
      <a:buClr>
        <a:schemeClr val="tx1"/>
      </a:buClr>
      <a:buSzPct val="125000"/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013" indent="1588" algn="ctr" rtl="0" eaLnBrk="0" fontAlgn="base" hangingPunct="0">
      <a:spcBef>
        <a:spcPct val="50000"/>
      </a:spcBef>
      <a:spcAft>
        <a:spcPct val="0"/>
      </a:spcAft>
      <a:buClr>
        <a:schemeClr val="tx1"/>
      </a:buClr>
      <a:buSzPct val="125000"/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213" indent="1588" algn="ctr" rtl="0" eaLnBrk="0" fontAlgn="base" hangingPunct="0">
      <a:spcBef>
        <a:spcPct val="50000"/>
      </a:spcBef>
      <a:spcAft>
        <a:spcPct val="0"/>
      </a:spcAft>
      <a:buClr>
        <a:schemeClr val="tx1"/>
      </a:buClr>
      <a:buSzPct val="125000"/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3" orient="horz" pos="618" userDrawn="1">
          <p15:clr>
            <a:srgbClr val="A4A3A4"/>
          </p15:clr>
        </p15:guide>
        <p15:guide id="4" pos="1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>
          <p15:clr>
            <a:srgbClr val="A4A3A4"/>
          </p15:clr>
        </p15:guide>
        <p15:guide id="2" pos="216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B35D"/>
    <a:srgbClr val="C1F4FF"/>
    <a:srgbClr val="0076DE"/>
    <a:srgbClr val="C8F0FD"/>
    <a:srgbClr val="E6E6E6"/>
    <a:srgbClr val="E6E6E7"/>
    <a:srgbClr val="D9D9D9"/>
    <a:srgbClr val="FFFFFF"/>
    <a:srgbClr val="001263"/>
    <a:srgbClr val="DF88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088"/>
    <p:restoredTop sz="86312" autoAdjust="0"/>
  </p:normalViewPr>
  <p:slideViewPr>
    <p:cSldViewPr showGuides="1">
      <p:cViewPr varScale="1">
        <p:scale>
          <a:sx n="104" d="100"/>
          <a:sy n="104" d="100"/>
        </p:scale>
        <p:origin x="200" y="216"/>
      </p:cViewPr>
      <p:guideLst>
        <p:guide orient="horz" pos="618"/>
        <p:guide pos="113"/>
      </p:guideLst>
    </p:cSldViewPr>
  </p:slideViewPr>
  <p:outlineViewPr>
    <p:cViewPr>
      <p:scale>
        <a:sx n="100" d="100"/>
        <a:sy n="100" d="100"/>
      </p:scale>
      <p:origin x="0" y="-234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27176"/>
    </p:cViewPr>
  </p:sorterViewPr>
  <p:notesViewPr>
    <p:cSldViewPr snapToGrid="0" showGuides="1">
      <p:cViewPr varScale="1">
        <p:scale>
          <a:sx n="66" d="100"/>
          <a:sy n="66" d="100"/>
        </p:scale>
        <p:origin x="-2728" y="-120"/>
      </p:cViewPr>
      <p:guideLst>
        <p:guide orient="horz" pos="3156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117" Type="http://schemas.openxmlformats.org/officeDocument/2006/relationships/tableStyles" Target="tableStyles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84" Type="http://schemas.openxmlformats.org/officeDocument/2006/relationships/slide" Target="slides/slide59.xml"/><Relationship Id="rId89" Type="http://schemas.openxmlformats.org/officeDocument/2006/relationships/slide" Target="slides/slide64.xml"/><Relationship Id="rId112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102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5.xml"/><Relationship Id="rId95" Type="http://schemas.openxmlformats.org/officeDocument/2006/relationships/slide" Target="slides/slide70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113" Type="http://schemas.openxmlformats.org/officeDocument/2006/relationships/handoutMaster" Target="handoutMasters/handoutMaster1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59" Type="http://schemas.openxmlformats.org/officeDocument/2006/relationships/slide" Target="slides/slide34.xml"/><Relationship Id="rId103" Type="http://schemas.openxmlformats.org/officeDocument/2006/relationships/slide" Target="slides/slide78.xml"/><Relationship Id="rId108" Type="http://schemas.openxmlformats.org/officeDocument/2006/relationships/slide" Target="slides/slide83.xml"/><Relationship Id="rId54" Type="http://schemas.openxmlformats.org/officeDocument/2006/relationships/slide" Target="slides/slide29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91" Type="http://schemas.openxmlformats.org/officeDocument/2006/relationships/slide" Target="slides/slide66.xml"/><Relationship Id="rId96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49" Type="http://schemas.openxmlformats.org/officeDocument/2006/relationships/slide" Target="slides/slide24.xml"/><Relationship Id="rId114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94" Type="http://schemas.openxmlformats.org/officeDocument/2006/relationships/slide" Target="slides/slide69.xml"/><Relationship Id="rId99" Type="http://schemas.openxmlformats.org/officeDocument/2006/relationships/slide" Target="slides/slide74.xml"/><Relationship Id="rId101" Type="http://schemas.openxmlformats.org/officeDocument/2006/relationships/slide" Target="slides/slide7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109" Type="http://schemas.openxmlformats.org/officeDocument/2006/relationships/slide" Target="slides/slide8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slide" Target="slides/slide72.xml"/><Relationship Id="rId104" Type="http://schemas.openxmlformats.org/officeDocument/2006/relationships/slide" Target="slides/slide7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110" Type="http://schemas.openxmlformats.org/officeDocument/2006/relationships/slide" Target="slides/slide85.xml"/><Relationship Id="rId115" Type="http://schemas.openxmlformats.org/officeDocument/2006/relationships/viewProps" Target="viewProps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Relationship Id="rId100" Type="http://schemas.openxmlformats.org/officeDocument/2006/relationships/slide" Target="slides/slide75.xml"/><Relationship Id="rId105" Type="http://schemas.openxmlformats.org/officeDocument/2006/relationships/slide" Target="slides/slide8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93" Type="http://schemas.openxmlformats.org/officeDocument/2006/relationships/slide" Target="slides/slide68.xml"/><Relationship Id="rId98" Type="http://schemas.openxmlformats.org/officeDocument/2006/relationships/slide" Target="slides/slide73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1.xml"/><Relationship Id="rId67" Type="http://schemas.openxmlformats.org/officeDocument/2006/relationships/slide" Target="slides/slide42.xml"/><Relationship Id="rId116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62" Type="http://schemas.openxmlformats.org/officeDocument/2006/relationships/slide" Target="slides/slide37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111" Type="http://schemas.openxmlformats.org/officeDocument/2006/relationships/slide" Target="slides/slide86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1.xml"/><Relationship Id="rId57" Type="http://schemas.openxmlformats.org/officeDocument/2006/relationships/slide" Target="slides/slide32.xml"/><Relationship Id="rId106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21825"/>
            <a:ext cx="29718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521825"/>
            <a:ext cx="29718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fld id="{401B5351-1CBB-B84B-A0D6-415B5F8D3C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13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62000"/>
            <a:ext cx="49784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5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5029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25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5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525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fld id="{FB8BBA63-AA31-D544-9430-C1E8E4BB9D7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0146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5532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4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44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52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7E340-D654-C74E-B1AC-4E3AC7BEF30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755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35ADE2-620E-F94C-AE03-55D24958E41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98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AB00CD3-47EF-2A46-A522-19A8DEFF92D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962025"/>
            <a:ext cx="4622800" cy="3468688"/>
          </a:xfrm>
          <a:solidFill>
            <a:srgbClr val="FFFFFF"/>
          </a:solidFill>
          <a:ln/>
        </p:spPr>
      </p:sp>
      <p:sp>
        <p:nvSpPr>
          <p:cNvPr id="23552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6800" y="4767263"/>
            <a:ext cx="4760913" cy="38481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4710" tIns="42355" rIns="84710" bIns="42355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24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AB00CD3-47EF-2A46-A522-19A8DEFF92D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962025"/>
            <a:ext cx="4622800" cy="3468688"/>
          </a:xfrm>
          <a:solidFill>
            <a:srgbClr val="FFFFFF"/>
          </a:solidFill>
          <a:ln/>
        </p:spPr>
      </p:sp>
      <p:sp>
        <p:nvSpPr>
          <p:cNvPr id="23552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6800" y="4767263"/>
            <a:ext cx="4760913" cy="38481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4710" tIns="42355" rIns="84710" bIns="42355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23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6C96E594-C0C8-4D40-8B48-BF3D8A75B81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668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63101D-3C7D-D848-BB30-2170DAB6C66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E035F-255B-074F-9BD6-7EC2213570AF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529" name="Text Box 1">
            <a:extLst>
              <a:ext uri="{FF2B5EF4-FFF2-40B4-BE49-F238E27FC236}">
                <a16:creationId xmlns:a16="http://schemas.microsoft.com/office/drawing/2014/main" id="{05AE6EB7-9A55-D54B-9042-866335CFF08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0387D2A9-5623-4647-B4D5-99B11221710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20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B5D1B0-F01A-944D-A554-4685FBAE2A6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F1040E-A917-B34F-9372-4523F7113028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745" name="Text Box 1">
            <a:extLst>
              <a:ext uri="{FF2B5EF4-FFF2-40B4-BE49-F238E27FC236}">
                <a16:creationId xmlns:a16="http://schemas.microsoft.com/office/drawing/2014/main" id="{F256604B-B0BA-3B42-9B60-A83F3F0BB63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Text Box 2">
            <a:extLst>
              <a:ext uri="{FF2B5EF4-FFF2-40B4-BE49-F238E27FC236}">
                <a16:creationId xmlns:a16="http://schemas.microsoft.com/office/drawing/2014/main" id="{5943DE2D-6371-8143-85AC-9DCB0C41C42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6004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6C5244-BE72-0348-84D9-9C4DCD989D4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091798-518E-7546-B1A3-10773AB51187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865" name="Text Box 1">
            <a:extLst>
              <a:ext uri="{FF2B5EF4-FFF2-40B4-BE49-F238E27FC236}">
                <a16:creationId xmlns:a16="http://schemas.microsoft.com/office/drawing/2014/main" id="{8FC72DBB-EBF5-1847-8D94-11059B54540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4DC78246-1483-6442-95B7-6A57F21B218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425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7007AA-89E9-B749-BA47-78FA9894BA3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0FC27F-338A-4A40-A0F7-CE1225040A3B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3793" name="Text Box 1">
            <a:extLst>
              <a:ext uri="{FF2B5EF4-FFF2-40B4-BE49-F238E27FC236}">
                <a16:creationId xmlns:a16="http://schemas.microsoft.com/office/drawing/2014/main" id="{879016B0-5B30-D34B-8F3B-52D1DB309C0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2B264E8E-0721-8A47-A9E2-07630711EEA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182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E4CF8CBB-EF07-F840-9D44-32067DFF1D5E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56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91491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1023938"/>
            <a:ext cx="4914900" cy="3686175"/>
          </a:xfrm>
          <a:solidFill>
            <a:srgbClr val="FFFFFF"/>
          </a:solidFill>
          <a:ln/>
        </p:spPr>
      </p:sp>
      <p:sp>
        <p:nvSpPr>
          <p:cNvPr id="191492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36638" y="5067300"/>
            <a:ext cx="4629150" cy="40925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95335" tIns="47668" rIns="95335" bIns="47668" anchor="ctr"/>
          <a:lstStyle/>
          <a:p>
            <a:pPr defTabSz="449263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59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BBA63-AA31-D544-9430-C1E8E4BB9D78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4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FD1B8CD8-9588-A646-91A0-06B19940068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627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16326705-C880-1C4C-96B0-D354135BB31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60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1004888"/>
            <a:ext cx="4572000" cy="3430587"/>
          </a:xfrm>
          <a:solidFill>
            <a:srgbClr val="FFFFFF"/>
          </a:solidFill>
          <a:ln/>
        </p:spPr>
      </p:sp>
      <p:sp>
        <p:nvSpPr>
          <p:cNvPr id="19968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50925" y="4770438"/>
            <a:ext cx="4791075" cy="18256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661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E4CF8CBB-EF07-F840-9D44-32067DFF1D5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61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1491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1023938"/>
            <a:ext cx="4914900" cy="3686175"/>
          </a:xfrm>
          <a:solidFill>
            <a:srgbClr val="FFFFFF"/>
          </a:solidFill>
          <a:ln/>
        </p:spPr>
      </p:sp>
      <p:sp>
        <p:nvSpPr>
          <p:cNvPr id="191492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36638" y="5067300"/>
            <a:ext cx="4629150" cy="40925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95335" tIns="47668" rIns="95335" bIns="47668" anchor="ctr"/>
          <a:lstStyle/>
          <a:p>
            <a:pPr defTabSz="449263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950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F115AEC7-6E6E-6641-8EC0-C242FA323EA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80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9311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BBA63-AA31-D544-9430-C1E8E4BB9D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102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fld id="{0065AF27-D032-3043-A386-65A4261D6B4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66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fld id="{B8336E44-17F2-104A-A279-A88DE60457E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2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fld id="{4A817FA0-60AD-7E49-959C-C1E4C0F8BC0B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312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AB00CD3-47EF-2A46-A522-19A8DEFF92D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962025"/>
            <a:ext cx="4622800" cy="3468688"/>
          </a:xfrm>
          <a:solidFill>
            <a:srgbClr val="FFFFFF"/>
          </a:solidFill>
          <a:ln/>
        </p:spPr>
      </p:sp>
      <p:sp>
        <p:nvSpPr>
          <p:cNvPr id="23552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6800" y="4767263"/>
            <a:ext cx="4760913" cy="38481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4710" tIns="42355" rIns="84710" bIns="42355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23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AB00CD3-47EF-2A46-A522-19A8DEFF92D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962025"/>
            <a:ext cx="4622800" cy="3468688"/>
          </a:xfrm>
          <a:solidFill>
            <a:srgbClr val="FFFFFF"/>
          </a:solidFill>
          <a:ln/>
        </p:spPr>
      </p:sp>
      <p:sp>
        <p:nvSpPr>
          <p:cNvPr id="23552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6800" y="4767263"/>
            <a:ext cx="4760913" cy="38481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4710" tIns="42355" rIns="84710" bIns="42355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900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BBA63-AA31-D544-9430-C1E8E4BB9D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524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65452045-CE47-7B48-A5D5-1199EE32739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98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06122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04107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737622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9690716"/>
      </p:ext>
    </p:extLst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8333368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62133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9107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78930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04340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vert="horz" lIns="91421" tIns="45711" rIns="91421" bIns="45711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9186514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7967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6537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87856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68522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328466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834382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9311929"/>
      </p:ext>
    </p:extLst>
  </p:cSld>
  <p:clrMapOvr>
    <a:masterClrMapping/>
  </p:clrMapOvr>
  <p:transition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76162"/>
      </p:ext>
    </p:extLst>
  </p:cSld>
  <p:clrMapOvr>
    <a:masterClrMapping/>
  </p:clrMapOvr>
  <p:transition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49022"/>
      </p:ext>
    </p:extLst>
  </p:cSld>
  <p:clrMapOvr>
    <a:masterClrMapping/>
  </p:clrMapOvr>
  <p:transition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0779"/>
      </p:ext>
    </p:extLst>
  </p:cSld>
  <p:clrMapOvr>
    <a:masterClrMapping/>
  </p:clrMapOvr>
  <p:transition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96338"/>
      </p:ext>
    </p:extLst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680450"/>
      </p:ext>
    </p:extLst>
  </p:cSld>
  <p:clrMapOvr>
    <a:masterClrMapping/>
  </p:clrMapOvr>
  <p:transition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96773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45670"/>
      </p:ext>
    </p:extLst>
  </p:cSld>
  <p:clrMapOvr>
    <a:masterClrMapping/>
  </p:clrMapOvr>
  <p:transition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12996"/>
      </p:ext>
    </p:extLst>
  </p:cSld>
  <p:clrMapOvr>
    <a:masterClrMapping/>
  </p:clrMapOvr>
  <p:transition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282759"/>
      </p:ext>
    </p:extLst>
  </p:cSld>
  <p:clrMapOvr>
    <a:masterClrMapping/>
  </p:clrMapOvr>
  <p:transition>
    <p:zo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75890"/>
      </p:ext>
    </p:extLst>
  </p:cSld>
  <p:clrMapOvr>
    <a:masterClrMapping/>
  </p:clrMapOvr>
  <p:transition>
    <p:zo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480814"/>
      </p:ext>
    </p:extLst>
  </p:cSld>
  <p:clrMapOvr>
    <a:masterClrMapping/>
  </p:clrMapOvr>
  <p:transition>
    <p:zo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415821"/>
      </p:ext>
    </p:extLst>
  </p:cSld>
  <p:clrMapOvr>
    <a:masterClrMapping/>
  </p:clrMapOvr>
  <p:transition>
    <p:zo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55112"/>
      </p:ext>
    </p:extLst>
  </p:cSld>
  <p:clrMapOvr>
    <a:masterClrMapping/>
  </p:clrMapOvr>
  <p:transition>
    <p:zo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78315"/>
      </p:ext>
    </p:extLst>
  </p:cSld>
  <p:clrMapOvr>
    <a:masterClrMapping/>
  </p:clrMapOvr>
  <p:transition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78233"/>
      </p:ext>
    </p:extLst>
  </p:cSld>
  <p:clrMapOvr>
    <a:masterClrMapping/>
  </p:clrMapOvr>
  <p:transition>
    <p:zo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09105"/>
      </p:ext>
    </p:extLst>
  </p:cSld>
  <p:clrMapOvr>
    <a:masterClrMapping/>
  </p:clrMapOvr>
  <p:transition>
    <p:zo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172" y="273422"/>
            <a:ext cx="8228763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1" b="0" strike="noStrike" spc="-1">
              <a:latin typeface="EB Garamond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172" y="1604399"/>
            <a:ext cx="8228763" cy="39768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625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22152"/>
      </p:ext>
    </p:extLst>
  </p:cSld>
  <p:clrMapOvr>
    <a:masterClrMapping/>
  </p:clrMapOvr>
  <p:transition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F43D8-3024-004D-A6D5-D62E0867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29" y="245717"/>
            <a:ext cx="8221095" cy="10175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98580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98496"/>
      </p:ext>
    </p:extLst>
  </p:cSld>
  <p:clrMapOvr>
    <a:masterClrMapping/>
  </p:clrMapOvr>
  <p:transition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19127"/>
      </p:ext>
    </p:extLst>
  </p:cSld>
  <p:clrMapOvr>
    <a:masterClrMapping/>
  </p:clrMapOvr>
  <p:transition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3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653515"/>
      </p:ext>
    </p:extLst>
  </p:cSld>
  <p:clrMapOvr>
    <a:masterClrMapping/>
  </p:clrMapOvr>
  <p:transition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56010"/>
      </p:ext>
    </p:extLst>
  </p:cSld>
  <p:clrMapOvr>
    <a:masterClrMapping/>
  </p:clrMapOvr>
  <p:transition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09502"/>
      </p:ext>
    </p:extLst>
  </p:cSld>
  <p:clrMapOvr>
    <a:masterClrMapping/>
  </p:clrMapOvr>
  <p:transition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24386"/>
      </p:ext>
    </p:extLst>
  </p:cSld>
  <p:clrMapOvr>
    <a:masterClrMapping/>
  </p:clrMapOvr>
  <p:transition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034701"/>
      </p:ext>
    </p:extLst>
  </p:cSld>
  <p:clrMapOvr>
    <a:masterClrMapping/>
  </p:clrMapOvr>
  <p:transition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15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472841"/>
      </p:ext>
    </p:extLst>
  </p:cSld>
  <p:clrMapOvr>
    <a:masterClrMapping/>
  </p:clrMapOvr>
  <p:transition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15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1830891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2098440"/>
      </p:ext>
    </p:extLst>
  </p:cSld>
  <p:clrMapOvr>
    <a:masterClrMapping/>
  </p:clrMapOvr>
  <p:transition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05461"/>
      </p:ext>
    </p:extLst>
  </p:cSld>
  <p:clrMapOvr>
    <a:masterClrMapping/>
  </p:clrMapOvr>
  <p:transition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6293"/>
      </p:ext>
    </p:extLst>
  </p:cSld>
  <p:clrMapOvr>
    <a:masterClrMapping/>
  </p:clrMapOvr>
  <p:transition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669728" y="312541"/>
            <a:ext cx="7804547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4437983" y="6505279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pPr>
              <a:buClr>
                <a:srgbClr val="000000"/>
              </a:buClr>
            </a:pPr>
            <a:fld id="{86CB4B4D-7CA3-9044-876B-883B54F8677D}" type="slidenum">
              <a:rPr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83208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813379"/>
      </p:ext>
    </p:extLst>
  </p:cSld>
  <p:clrMapOvr>
    <a:masterClrMapping/>
  </p:clrMapOvr>
  <p:transition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10880"/>
      </p:ext>
    </p:extLst>
  </p:cSld>
  <p:clrMapOvr>
    <a:masterClrMapping/>
  </p:clrMapOvr>
  <p:transition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9295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79273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52341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42837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093319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0152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34793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1214962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1953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65696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374445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181059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34122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32083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853323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5034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65974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vert="horz" lIns="91421" tIns="45711" rIns="91421" bIns="45711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47049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90420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78338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1989685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106845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26673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96766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49408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45407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00978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7327775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90078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32604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69731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65656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245976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7652965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4774417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98529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50267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75142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47621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58536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377150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81847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188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24501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322972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182806"/>
      </p:ext>
    </p:extLst>
  </p:cSld>
  <p:clrMapOvr>
    <a:masterClrMapping/>
  </p:clrMapOvr>
  <p:transition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5232854"/>
      </p:ext>
    </p:extLst>
  </p:cSld>
  <p:clrMapOvr>
    <a:masterClrMapping/>
  </p:clrMapOvr>
  <p:transition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05964"/>
      </p:ext>
    </p:extLst>
  </p:cSld>
  <p:clrMapOvr>
    <a:masterClrMapping/>
  </p:clrMapOvr>
  <p:transition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77632"/>
      </p:ext>
    </p:extLst>
  </p:cSld>
  <p:clrMapOvr>
    <a:masterClrMapping/>
  </p:clrMapOvr>
  <p:transition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pPr>
              <a:buClr>
                <a:srgbClr val="000000"/>
              </a:buClr>
            </a:pPr>
            <a:fld id="{86CB4B4D-7CA3-9044-876B-883B54F8677D}" type="slidenum">
              <a:rPr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574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72595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60438"/>
      </p:ext>
    </p:extLst>
  </p:cSld>
  <p:clrMapOvr>
    <a:masterClrMapping/>
  </p:clrMapOvr>
  <p:transition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23511"/>
      </p:ext>
    </p:extLst>
  </p:cSld>
  <p:clrMapOvr>
    <a:masterClrMapping/>
  </p:clrMapOvr>
  <p:transition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vert="horz" lIns="91421" tIns="45711" rIns="91421" bIns="45711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8763740"/>
      </p:ext>
    </p:extLst>
  </p:cSld>
  <p:clrMapOvr>
    <a:masterClrMapping/>
  </p:clrMapOvr>
  <p:transition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73029"/>
      </p:ext>
    </p:extLst>
  </p:cSld>
  <p:clrMapOvr>
    <a:masterClrMapping/>
  </p:clrMapOvr>
  <p:transition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81250"/>
      </p:ext>
    </p:extLst>
  </p:cSld>
  <p:clrMapOvr>
    <a:masterClrMapping/>
  </p:clrMapOvr>
  <p:transition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69856"/>
      </p:ext>
    </p:extLst>
  </p:cSld>
  <p:clrMapOvr>
    <a:masterClrMapping/>
  </p:clrMapOvr>
  <p:transition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534081"/>
      </p:ext>
    </p:extLst>
  </p:cSld>
  <p:clrMapOvr>
    <a:masterClrMapping/>
  </p:clrMapOvr>
  <p:transition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3264213"/>
      </p:ext>
    </p:extLst>
  </p:cSld>
  <p:clrMapOvr>
    <a:masterClrMapping/>
  </p:clrMapOvr>
  <p:transition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9806844"/>
      </p:ext>
    </p:extLst>
  </p:cSld>
  <p:clrMapOvr>
    <a:masterClrMapping/>
  </p:clrMapOvr>
  <p:transition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46871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63279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74493"/>
      </p:ext>
    </p:extLst>
  </p:cSld>
  <p:clrMapOvr>
    <a:masterClrMapping/>
  </p:clrMapOvr>
  <p:transition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4259"/>
      </p:ext>
    </p:extLst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01610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969168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10439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46029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32925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467046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2747762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063080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422665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56618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84382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64775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97538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2537454"/>
      </p:ext>
    </p:extLst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71371"/>
      </p:ext>
    </p:extLst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68798"/>
      </p:ext>
    </p:extLst>
  </p:cSld>
  <p:clrMapOvr>
    <a:masterClrMapping/>
  </p:clrMapOvr>
  <p:transition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15238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241650"/>
      </p:ext>
    </p:extLst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9535004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8143200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803774"/>
      </p:ext>
    </p:extLst>
  </p:cSld>
  <p:clrMapOvr>
    <a:masterClrMapping/>
  </p:clrMapOvr>
  <p:transition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61620"/>
      </p:ext>
    </p:extLst>
  </p:cSld>
  <p:clrMapOvr>
    <a:masterClrMapping/>
  </p:clrMapOvr>
  <p:transition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07128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11760" y="1536480"/>
            <a:ext cx="8520120" cy="4554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55727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48559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02184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vert="horz" lIns="91421" tIns="45711" rIns="91421" bIns="45711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611742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69386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95387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44137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1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17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18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1.jpe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21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.jpe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126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.jpeg"/><Relationship Id="rId5" Type="http://schemas.openxmlformats.org/officeDocument/2006/relationships/theme" Target="../theme/theme21.xml"/><Relationship Id="rId4" Type="http://schemas.openxmlformats.org/officeDocument/2006/relationships/slideLayout" Target="../slideLayouts/slideLayout13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image" Target="../media/image1.jpeg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14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144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14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5163" y="3030538"/>
            <a:ext cx="193675" cy="8001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73" tIns="47887" rIns="95773" bIns="47887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 dirty="0">
              <a:solidFill>
                <a:schemeClr val="tx2"/>
              </a:solidFill>
              <a:latin typeface="Times New Roman" charset="0"/>
              <a:ea typeface="+mn-ea"/>
              <a:cs typeface="+mn-cs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58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 dirty="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2" r:id="rId1"/>
    <p:sldLayoutId id="2147485723" r:id="rId2"/>
    <p:sldLayoutId id="2147485724" r:id="rId3"/>
    <p:sldLayoutId id="2147485725" r:id="rId4"/>
    <p:sldLayoutId id="2147485726" r:id="rId5"/>
    <p:sldLayoutId id="2147485727" r:id="rId6"/>
    <p:sldLayoutId id="2147485728" r:id="rId7"/>
    <p:sldLayoutId id="2147485729" r:id="rId8"/>
    <p:sldLayoutId id="2147485730" r:id="rId9"/>
    <p:sldLayoutId id="2147485731" r:id="rId10"/>
    <p:sldLayoutId id="2147485732" r:id="rId11"/>
  </p:sldLayoutIdLst>
  <p:transition>
    <p:zoom/>
  </p:transition>
  <p:txStyles>
    <p:titleStyle>
      <a:lvl1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106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212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320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426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7188" indent="-357188" algn="l" defTabSz="955675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6288" indent="-296863" algn="l" defTabSz="955675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5388" indent="-238125" algn="l" defTabSz="95567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4813" indent="-238125" algn="l" defTabSz="95567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4238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2490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69597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6705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3809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4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6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165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58" r:id="rId1"/>
    <p:sldLayoutId id="2147486659" r:id="rId2"/>
    <p:sldLayoutId id="2147486660" r:id="rId3"/>
    <p:sldLayoutId id="2147486661" r:id="rId4"/>
    <p:sldLayoutId id="2147486662" r:id="rId5"/>
    <p:sldLayoutId id="2147486663" r:id="rId6"/>
    <p:sldLayoutId id="2147486664" r:id="rId7"/>
    <p:sldLayoutId id="2147486665" r:id="rId8"/>
    <p:sldLayoutId id="2147486666" r:id="rId9"/>
    <p:sldLayoutId id="2147486667" r:id="rId10"/>
    <p:sldLayoutId id="2147486668" r:id="rId11"/>
    <p:sldLayoutId id="2147486792" r:id="rId12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5163" y="3030538"/>
            <a:ext cx="193675" cy="8001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73" tIns="47887" rIns="95773" bIns="47887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 dirty="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58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 dirty="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732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56" r:id="rId1"/>
    <p:sldLayoutId id="2147486757" r:id="rId2"/>
    <p:sldLayoutId id="2147486758" r:id="rId3"/>
    <p:sldLayoutId id="2147486759" r:id="rId4"/>
    <p:sldLayoutId id="2147486760" r:id="rId5"/>
    <p:sldLayoutId id="2147486761" r:id="rId6"/>
    <p:sldLayoutId id="2147486762" r:id="rId7"/>
    <p:sldLayoutId id="2147486763" r:id="rId8"/>
    <p:sldLayoutId id="2147486764" r:id="rId9"/>
    <p:sldLayoutId id="2147486765" r:id="rId10"/>
    <p:sldLayoutId id="2147486766" r:id="rId11"/>
  </p:sldLayoutIdLst>
  <p:transition>
    <p:zoom/>
  </p:transition>
  <p:txStyles>
    <p:titleStyle>
      <a:lvl1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106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212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320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426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7188" indent="-357188" algn="l" defTabSz="955675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6288" indent="-296863" algn="l" defTabSz="955675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5388" indent="-238125" algn="l" defTabSz="95567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4813" indent="-238125" algn="l" defTabSz="95567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4238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2490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69597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6705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3809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5163" y="3030538"/>
            <a:ext cx="193675" cy="8001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73" tIns="47887" rIns="95773" bIns="47887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 dirty="0">
              <a:solidFill>
                <a:schemeClr val="tx2"/>
              </a:solidFill>
              <a:latin typeface="Times New Roman" charset="0"/>
              <a:ea typeface="+mn-ea"/>
              <a:cs typeface="+mn-cs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58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 dirty="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88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94" r:id="rId1"/>
    <p:sldLayoutId id="2147486795" r:id="rId2"/>
    <p:sldLayoutId id="2147486796" r:id="rId3"/>
    <p:sldLayoutId id="2147486797" r:id="rId4"/>
    <p:sldLayoutId id="2147486798" r:id="rId5"/>
    <p:sldLayoutId id="2147486799" r:id="rId6"/>
    <p:sldLayoutId id="2147486800" r:id="rId7"/>
    <p:sldLayoutId id="2147486801" r:id="rId8"/>
    <p:sldLayoutId id="2147486802" r:id="rId9"/>
    <p:sldLayoutId id="2147486803" r:id="rId10"/>
    <p:sldLayoutId id="2147486804" r:id="rId11"/>
  </p:sldLayoutIdLst>
  <p:transition>
    <p:zoom/>
  </p:transition>
  <p:txStyles>
    <p:titleStyle>
      <a:lvl1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106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212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320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426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7188" indent="-357188" algn="l" defTabSz="955675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6288" indent="-296863" algn="l" defTabSz="955675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5388" indent="-238125" algn="l" defTabSz="95567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4813" indent="-238125" algn="l" defTabSz="95567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4238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2490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69597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6705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3809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4099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4105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1 h 614"/>
                <a:gd name="T14" fmla="*/ 459 w 478"/>
                <a:gd name="T15" fmla="*/ 206 h 614"/>
                <a:gd name="T16" fmla="*/ 452 w 478"/>
                <a:gd name="T17" fmla="*/ 238 h 614"/>
                <a:gd name="T18" fmla="*/ 439 w 478"/>
                <a:gd name="T19" fmla="*/ 280 h 614"/>
                <a:gd name="T20" fmla="*/ 403 w 478"/>
                <a:gd name="T21" fmla="*/ 375 h 614"/>
                <a:gd name="T22" fmla="*/ 354 w 478"/>
                <a:gd name="T23" fmla="*/ 462 h 614"/>
                <a:gd name="T24" fmla="*/ 321 w 478"/>
                <a:gd name="T25" fmla="*/ 511 h 614"/>
                <a:gd name="T26" fmla="*/ 287 w 478"/>
                <a:gd name="T27" fmla="*/ 554 h 614"/>
                <a:gd name="T28" fmla="*/ 257 w 478"/>
                <a:gd name="T29" fmla="*/ 589 h 614"/>
                <a:gd name="T30" fmla="*/ 247 w 478"/>
                <a:gd name="T31" fmla="*/ 600 h 614"/>
                <a:gd name="T32" fmla="*/ 246 w 478"/>
                <a:gd name="T33" fmla="*/ 600 h 614"/>
                <a:gd name="T34" fmla="*/ 236 w 478"/>
                <a:gd name="T35" fmla="*/ 590 h 614"/>
                <a:gd name="T36" fmla="*/ 216 w 478"/>
                <a:gd name="T37" fmla="*/ 572 h 614"/>
                <a:gd name="T38" fmla="*/ 206 w 478"/>
                <a:gd name="T39" fmla="*/ 563 h 614"/>
                <a:gd name="T40" fmla="*/ 195 w 478"/>
                <a:gd name="T41" fmla="*/ 551 h 614"/>
                <a:gd name="T42" fmla="*/ 180 w 478"/>
                <a:gd name="T43" fmla="*/ 533 h 614"/>
                <a:gd name="T44" fmla="*/ 159 w 478"/>
                <a:gd name="T45" fmla="*/ 500 h 614"/>
                <a:gd name="T46" fmla="*/ 144 w 478"/>
                <a:gd name="T47" fmla="*/ 477 h 614"/>
                <a:gd name="T48" fmla="*/ 129 w 478"/>
                <a:gd name="T49" fmla="*/ 456 h 614"/>
                <a:gd name="T50" fmla="*/ 105 w 478"/>
                <a:gd name="T51" fmla="*/ 424 h 614"/>
                <a:gd name="T52" fmla="*/ 80 w 478"/>
                <a:gd name="T53" fmla="*/ 392 h 614"/>
                <a:gd name="T54" fmla="*/ 64 w 478"/>
                <a:gd name="T55" fmla="*/ 359 h 614"/>
                <a:gd name="T56" fmla="*/ 54 w 478"/>
                <a:gd name="T57" fmla="*/ 330 h 614"/>
                <a:gd name="T58" fmla="*/ 42 w 478"/>
                <a:gd name="T59" fmla="*/ 296 h 614"/>
                <a:gd name="T60" fmla="*/ 32 w 478"/>
                <a:gd name="T61" fmla="*/ 267 h 614"/>
                <a:gd name="T62" fmla="*/ 23 w 478"/>
                <a:gd name="T63" fmla="*/ 231 h 614"/>
                <a:gd name="T64" fmla="*/ 14 w 478"/>
                <a:gd name="T65" fmla="*/ 193 h 614"/>
                <a:gd name="T66" fmla="*/ 8 w 478"/>
                <a:gd name="T67" fmla="*/ 157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6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14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8 h 8"/>
                <a:gd name="T8" fmla="*/ 478 w 480"/>
                <a:gd name="T9" fmla="*/ 18 h 8"/>
                <a:gd name="T10" fmla="*/ 480 w 480"/>
                <a:gd name="T11" fmla="*/ 1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7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8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3 h 126"/>
                <a:gd name="T2" fmla="*/ 5 w 15"/>
                <a:gd name="T3" fmla="*/ 133 h 126"/>
                <a:gd name="T4" fmla="*/ 19 w 15"/>
                <a:gd name="T5" fmla="*/ 93 h 126"/>
                <a:gd name="T6" fmla="*/ 20 w 15"/>
                <a:gd name="T7" fmla="*/ 48 h 126"/>
                <a:gd name="T8" fmla="*/ 22 w 15"/>
                <a:gd name="T9" fmla="*/ 18 h 126"/>
                <a:gd name="T10" fmla="*/ 22 w 15"/>
                <a:gd name="T11" fmla="*/ 1 h 126"/>
                <a:gd name="T12" fmla="*/ 17 w 15"/>
                <a:gd name="T13" fmla="*/ 0 h 126"/>
                <a:gd name="T14" fmla="*/ 17 w 15"/>
                <a:gd name="T15" fmla="*/ 18 h 126"/>
                <a:gd name="T16" fmla="*/ 16 w 15"/>
                <a:gd name="T17" fmla="*/ 48 h 126"/>
                <a:gd name="T18" fmla="*/ 5 w 15"/>
                <a:gd name="T19" fmla="*/ 91 h 126"/>
                <a:gd name="T20" fmla="*/ 0 w 15"/>
                <a:gd name="T21" fmla="*/ 133 h 126"/>
                <a:gd name="T22" fmla="*/ 0 w 15"/>
                <a:gd name="T23" fmla="*/ 133 h 126"/>
                <a:gd name="T24" fmla="*/ 5 w 15"/>
                <a:gd name="T25" fmla="*/ 133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9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2 h 139"/>
                <a:gd name="T2" fmla="*/ 6 w 34"/>
                <a:gd name="T3" fmla="*/ 132 h 139"/>
                <a:gd name="T4" fmla="*/ 25 w 34"/>
                <a:gd name="T5" fmla="*/ 92 h 139"/>
                <a:gd name="T6" fmla="*/ 31 w 34"/>
                <a:gd name="T7" fmla="*/ 67 h 139"/>
                <a:gd name="T8" fmla="*/ 36 w 34"/>
                <a:gd name="T9" fmla="*/ 36 h 139"/>
                <a:gd name="T10" fmla="*/ 41 w 34"/>
                <a:gd name="T11" fmla="*/ 0 h 139"/>
                <a:gd name="T12" fmla="*/ 36 w 34"/>
                <a:gd name="T13" fmla="*/ 0 h 139"/>
                <a:gd name="T14" fmla="*/ 31 w 34"/>
                <a:gd name="T15" fmla="*/ 34 h 139"/>
                <a:gd name="T16" fmla="*/ 26 w 34"/>
                <a:gd name="T17" fmla="*/ 65 h 139"/>
                <a:gd name="T18" fmla="*/ 13 w 34"/>
                <a:gd name="T19" fmla="*/ 90 h 139"/>
                <a:gd name="T20" fmla="*/ 0 w 34"/>
                <a:gd name="T21" fmla="*/ 132 h 139"/>
                <a:gd name="T22" fmla="*/ 0 w 34"/>
                <a:gd name="T23" fmla="*/ 132 h 139"/>
                <a:gd name="T24" fmla="*/ 6 w 34"/>
                <a:gd name="T25" fmla="*/ 132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0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1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2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6 w 44"/>
                <a:gd name="T7" fmla="*/ 43 h 43"/>
                <a:gd name="T8" fmla="*/ 37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3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2 h 90"/>
                <a:gd name="T8" fmla="*/ 35 w 66"/>
                <a:gd name="T9" fmla="*/ 68 h 90"/>
                <a:gd name="T10" fmla="*/ 45 w 66"/>
                <a:gd name="T11" fmla="*/ 77 h 90"/>
                <a:gd name="T12" fmla="*/ 54 w 66"/>
                <a:gd name="T13" fmla="*/ 90 h 90"/>
                <a:gd name="T14" fmla="*/ 61 w 66"/>
                <a:gd name="T15" fmla="*/ 97 h 90"/>
                <a:gd name="T16" fmla="*/ 66 w 66"/>
                <a:gd name="T17" fmla="*/ 92 h 90"/>
                <a:gd name="T18" fmla="*/ 59 w 66"/>
                <a:gd name="T19" fmla="*/ 85 h 90"/>
                <a:gd name="T20" fmla="*/ 48 w 66"/>
                <a:gd name="T21" fmla="*/ 72 h 90"/>
                <a:gd name="T22" fmla="*/ 40 w 66"/>
                <a:gd name="T23" fmla="*/ 63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4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4 w 103"/>
                <a:gd name="T13" fmla="*/ 114 h 174"/>
                <a:gd name="T14" fmla="*/ 77 w 103"/>
                <a:gd name="T15" fmla="*/ 130 h 174"/>
                <a:gd name="T16" fmla="*/ 89 w 103"/>
                <a:gd name="T17" fmla="*/ 150 h 174"/>
                <a:gd name="T18" fmla="*/ 105 w 103"/>
                <a:gd name="T19" fmla="*/ 174 h 174"/>
                <a:gd name="T20" fmla="*/ 110 w 103"/>
                <a:gd name="T21" fmla="*/ 170 h 174"/>
                <a:gd name="T22" fmla="*/ 95 w 103"/>
                <a:gd name="T23" fmla="*/ 147 h 174"/>
                <a:gd name="T24" fmla="*/ 81 w 103"/>
                <a:gd name="T25" fmla="*/ 127 h 174"/>
                <a:gd name="T26" fmla="*/ 69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5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3 h 181"/>
                <a:gd name="T10" fmla="*/ 44 w 50"/>
                <a:gd name="T11" fmla="*/ 174 h 181"/>
                <a:gd name="T12" fmla="*/ 50 w 50"/>
                <a:gd name="T13" fmla="*/ 170 h 181"/>
                <a:gd name="T14" fmla="*/ 31 w 50"/>
                <a:gd name="T15" fmla="*/ 111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6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0 h 148"/>
                <a:gd name="T10" fmla="*/ 4 w 12"/>
                <a:gd name="T11" fmla="*/ 155 h 148"/>
                <a:gd name="T12" fmla="*/ 12 w 12"/>
                <a:gd name="T13" fmla="*/ 155 h 148"/>
                <a:gd name="T14" fmla="*/ 7 w 12"/>
                <a:gd name="T15" fmla="*/ 110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7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1 h 655"/>
                <a:gd name="T24" fmla="*/ 441 w 514"/>
                <a:gd name="T25" fmla="*/ 401 h 655"/>
                <a:gd name="T26" fmla="*/ 421 w 514"/>
                <a:gd name="T27" fmla="*/ 448 h 655"/>
                <a:gd name="T28" fmla="*/ 396 w 514"/>
                <a:gd name="T29" fmla="*/ 497 h 655"/>
                <a:gd name="T30" fmla="*/ 359 w 514"/>
                <a:gd name="T31" fmla="*/ 549 h 655"/>
                <a:gd name="T32" fmla="*/ 316 w 514"/>
                <a:gd name="T33" fmla="*/ 598 h 655"/>
                <a:gd name="T34" fmla="*/ 280 w 514"/>
                <a:gd name="T35" fmla="*/ 634 h 655"/>
                <a:gd name="T36" fmla="*/ 269 w 514"/>
                <a:gd name="T37" fmla="*/ 645 h 655"/>
                <a:gd name="T38" fmla="*/ 265 w 514"/>
                <a:gd name="T39" fmla="*/ 648 h 655"/>
                <a:gd name="T40" fmla="*/ 259 w 514"/>
                <a:gd name="T41" fmla="*/ 643 h 655"/>
                <a:gd name="T42" fmla="*/ 247 w 514"/>
                <a:gd name="T43" fmla="*/ 634 h 655"/>
                <a:gd name="T44" fmla="*/ 226 w 514"/>
                <a:gd name="T45" fmla="*/ 618 h 655"/>
                <a:gd name="T46" fmla="*/ 218 w 514"/>
                <a:gd name="T47" fmla="*/ 609 h 655"/>
                <a:gd name="T48" fmla="*/ 206 w 514"/>
                <a:gd name="T49" fmla="*/ 593 h 655"/>
                <a:gd name="T50" fmla="*/ 185 w 514"/>
                <a:gd name="T51" fmla="*/ 569 h 655"/>
                <a:gd name="T52" fmla="*/ 160 w 514"/>
                <a:gd name="T53" fmla="*/ 531 h 655"/>
                <a:gd name="T54" fmla="*/ 116 w 514"/>
                <a:gd name="T55" fmla="*/ 455 h 655"/>
                <a:gd name="T56" fmla="*/ 82 w 514"/>
                <a:gd name="T57" fmla="*/ 383 h 655"/>
                <a:gd name="T58" fmla="*/ 65 w 514"/>
                <a:gd name="T59" fmla="*/ 342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8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8 h 175"/>
                <a:gd name="T6" fmla="*/ 15 w 184"/>
                <a:gd name="T7" fmla="*/ 168 h 175"/>
                <a:gd name="T8" fmla="*/ 15 w 184"/>
                <a:gd name="T9" fmla="*/ 168 h 175"/>
                <a:gd name="T10" fmla="*/ 17 w 184"/>
                <a:gd name="T11" fmla="*/ 168 h 175"/>
                <a:gd name="T12" fmla="*/ 18 w 184"/>
                <a:gd name="T13" fmla="*/ 165 h 175"/>
                <a:gd name="T14" fmla="*/ 17 w 184"/>
                <a:gd name="T15" fmla="*/ 161 h 175"/>
                <a:gd name="T16" fmla="*/ 15 w 184"/>
                <a:gd name="T17" fmla="*/ 154 h 175"/>
                <a:gd name="T18" fmla="*/ 15 w 184"/>
                <a:gd name="T19" fmla="*/ 150 h 175"/>
                <a:gd name="T20" fmla="*/ 15 w 184"/>
                <a:gd name="T21" fmla="*/ 147 h 175"/>
                <a:gd name="T22" fmla="*/ 15 w 184"/>
                <a:gd name="T23" fmla="*/ 141 h 175"/>
                <a:gd name="T24" fmla="*/ 13 w 184"/>
                <a:gd name="T25" fmla="*/ 132 h 175"/>
                <a:gd name="T26" fmla="*/ 12 w 184"/>
                <a:gd name="T27" fmla="*/ 125 h 175"/>
                <a:gd name="T28" fmla="*/ 10 w 184"/>
                <a:gd name="T29" fmla="*/ 116 h 175"/>
                <a:gd name="T30" fmla="*/ 8 w 184"/>
                <a:gd name="T31" fmla="*/ 105 h 175"/>
                <a:gd name="T32" fmla="*/ 8 w 184"/>
                <a:gd name="T33" fmla="*/ 96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9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7 w 58"/>
                <a:gd name="T15" fmla="*/ 6 h 89"/>
                <a:gd name="T16" fmla="*/ 40 w 58"/>
                <a:gd name="T17" fmla="*/ 4 h 89"/>
                <a:gd name="T18" fmla="*/ 47 w 58"/>
                <a:gd name="T19" fmla="*/ 2 h 89"/>
                <a:gd name="T20" fmla="*/ 48 w 58"/>
                <a:gd name="T21" fmla="*/ 4 h 89"/>
                <a:gd name="T22" fmla="*/ 48 w 58"/>
                <a:gd name="T23" fmla="*/ 7 h 89"/>
                <a:gd name="T24" fmla="*/ 48 w 58"/>
                <a:gd name="T25" fmla="*/ 9 h 89"/>
                <a:gd name="T26" fmla="*/ 50 w 58"/>
                <a:gd name="T27" fmla="*/ 27 h 89"/>
                <a:gd name="T28" fmla="*/ 45 w 58"/>
                <a:gd name="T29" fmla="*/ 33 h 89"/>
                <a:gd name="T30" fmla="*/ 40 w 58"/>
                <a:gd name="T31" fmla="*/ 34 h 89"/>
                <a:gd name="T32" fmla="*/ 40 w 58"/>
                <a:gd name="T33" fmla="*/ 42 h 89"/>
                <a:gd name="T34" fmla="*/ 43 w 58"/>
                <a:gd name="T35" fmla="*/ 45 h 89"/>
                <a:gd name="T36" fmla="*/ 45 w 58"/>
                <a:gd name="T37" fmla="*/ 54 h 89"/>
                <a:gd name="T38" fmla="*/ 48 w 58"/>
                <a:gd name="T39" fmla="*/ 33 h 89"/>
                <a:gd name="T40" fmla="*/ 50 w 58"/>
                <a:gd name="T41" fmla="*/ 31 h 89"/>
                <a:gd name="T42" fmla="*/ 53 w 58"/>
                <a:gd name="T43" fmla="*/ 31 h 89"/>
                <a:gd name="T44" fmla="*/ 58 w 58"/>
                <a:gd name="T45" fmla="*/ 31 h 89"/>
                <a:gd name="T46" fmla="*/ 65 w 58"/>
                <a:gd name="T47" fmla="*/ 38 h 89"/>
                <a:gd name="T48" fmla="*/ 58 w 58"/>
                <a:gd name="T49" fmla="*/ 40 h 89"/>
                <a:gd name="T50" fmla="*/ 53 w 58"/>
                <a:gd name="T51" fmla="*/ 34 h 89"/>
                <a:gd name="T52" fmla="*/ 50 w 58"/>
                <a:gd name="T53" fmla="*/ 34 h 89"/>
                <a:gd name="T54" fmla="*/ 48 w 58"/>
                <a:gd name="T55" fmla="*/ 36 h 89"/>
                <a:gd name="T56" fmla="*/ 50 w 58"/>
                <a:gd name="T57" fmla="*/ 40 h 89"/>
                <a:gd name="T58" fmla="*/ 50 w 58"/>
                <a:gd name="T59" fmla="*/ 51 h 89"/>
                <a:gd name="T60" fmla="*/ 43 w 58"/>
                <a:gd name="T61" fmla="*/ 62 h 89"/>
                <a:gd name="T62" fmla="*/ 47 w 58"/>
                <a:gd name="T63" fmla="*/ 81 h 89"/>
                <a:gd name="T64" fmla="*/ 40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7 w 58"/>
                <a:gd name="T71" fmla="*/ 76 h 89"/>
                <a:gd name="T72" fmla="*/ 37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0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1 w 56"/>
                <a:gd name="T19" fmla="*/ 2 h 89"/>
                <a:gd name="T20" fmla="*/ 33 w 56"/>
                <a:gd name="T21" fmla="*/ 4 h 89"/>
                <a:gd name="T22" fmla="*/ 33 w 56"/>
                <a:gd name="T23" fmla="*/ 7 h 89"/>
                <a:gd name="T24" fmla="*/ 36 w 56"/>
                <a:gd name="T25" fmla="*/ 11 h 89"/>
                <a:gd name="T26" fmla="*/ 34 w 56"/>
                <a:gd name="T27" fmla="*/ 29 h 89"/>
                <a:gd name="T28" fmla="*/ 29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31 w 56"/>
                <a:gd name="T37" fmla="*/ 54 h 89"/>
                <a:gd name="T38" fmla="*/ 33 w 56"/>
                <a:gd name="T39" fmla="*/ 33 h 89"/>
                <a:gd name="T40" fmla="*/ 36 w 56"/>
                <a:gd name="T41" fmla="*/ 31 h 89"/>
                <a:gd name="T42" fmla="*/ 39 w 56"/>
                <a:gd name="T43" fmla="*/ 31 h 89"/>
                <a:gd name="T44" fmla="*/ 46 w 56"/>
                <a:gd name="T45" fmla="*/ 33 h 89"/>
                <a:gd name="T46" fmla="*/ 49 w 56"/>
                <a:gd name="T47" fmla="*/ 38 h 89"/>
                <a:gd name="T48" fmla="*/ 41 w 56"/>
                <a:gd name="T49" fmla="*/ 40 h 89"/>
                <a:gd name="T50" fmla="*/ 39 w 56"/>
                <a:gd name="T51" fmla="*/ 34 h 89"/>
                <a:gd name="T52" fmla="*/ 36 w 56"/>
                <a:gd name="T53" fmla="*/ 34 h 89"/>
                <a:gd name="T54" fmla="*/ 34 w 56"/>
                <a:gd name="T55" fmla="*/ 36 h 89"/>
                <a:gd name="T56" fmla="*/ 34 w 56"/>
                <a:gd name="T57" fmla="*/ 42 h 89"/>
                <a:gd name="T58" fmla="*/ 34 w 56"/>
                <a:gd name="T59" fmla="*/ 56 h 89"/>
                <a:gd name="T60" fmla="*/ 29 w 56"/>
                <a:gd name="T61" fmla="*/ 63 h 89"/>
                <a:gd name="T62" fmla="*/ 31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1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5 w 56"/>
                <a:gd name="T15" fmla="*/ 6 h 87"/>
                <a:gd name="T16" fmla="*/ 37 w 56"/>
                <a:gd name="T17" fmla="*/ 4 h 87"/>
                <a:gd name="T18" fmla="*/ 45 w 56"/>
                <a:gd name="T19" fmla="*/ 0 h 87"/>
                <a:gd name="T20" fmla="*/ 46 w 56"/>
                <a:gd name="T21" fmla="*/ 4 h 87"/>
                <a:gd name="T22" fmla="*/ 46 w 56"/>
                <a:gd name="T23" fmla="*/ 8 h 87"/>
                <a:gd name="T24" fmla="*/ 50 w 56"/>
                <a:gd name="T25" fmla="*/ 9 h 87"/>
                <a:gd name="T26" fmla="*/ 48 w 56"/>
                <a:gd name="T27" fmla="*/ 27 h 87"/>
                <a:gd name="T28" fmla="*/ 43 w 56"/>
                <a:gd name="T29" fmla="*/ 33 h 87"/>
                <a:gd name="T30" fmla="*/ 40 w 56"/>
                <a:gd name="T31" fmla="*/ 35 h 87"/>
                <a:gd name="T32" fmla="*/ 40 w 56"/>
                <a:gd name="T33" fmla="*/ 44 h 87"/>
                <a:gd name="T34" fmla="*/ 43 w 56"/>
                <a:gd name="T35" fmla="*/ 45 h 87"/>
                <a:gd name="T36" fmla="*/ 45 w 56"/>
                <a:gd name="T37" fmla="*/ 56 h 87"/>
                <a:gd name="T38" fmla="*/ 46 w 56"/>
                <a:gd name="T39" fmla="*/ 33 h 87"/>
                <a:gd name="T40" fmla="*/ 50 w 56"/>
                <a:gd name="T41" fmla="*/ 29 h 87"/>
                <a:gd name="T42" fmla="*/ 53 w 56"/>
                <a:gd name="T43" fmla="*/ 29 h 87"/>
                <a:gd name="T44" fmla="*/ 60 w 56"/>
                <a:gd name="T45" fmla="*/ 33 h 87"/>
                <a:gd name="T46" fmla="*/ 63 w 56"/>
                <a:gd name="T47" fmla="*/ 38 h 87"/>
                <a:gd name="T48" fmla="*/ 55 w 56"/>
                <a:gd name="T49" fmla="*/ 38 h 87"/>
                <a:gd name="T50" fmla="*/ 53 w 56"/>
                <a:gd name="T51" fmla="*/ 35 h 87"/>
                <a:gd name="T52" fmla="*/ 50 w 56"/>
                <a:gd name="T53" fmla="*/ 35 h 87"/>
                <a:gd name="T54" fmla="*/ 48 w 56"/>
                <a:gd name="T55" fmla="*/ 36 h 87"/>
                <a:gd name="T56" fmla="*/ 48 w 56"/>
                <a:gd name="T57" fmla="*/ 40 h 87"/>
                <a:gd name="T58" fmla="*/ 50 w 56"/>
                <a:gd name="T59" fmla="*/ 51 h 87"/>
                <a:gd name="T60" fmla="*/ 42 w 56"/>
                <a:gd name="T61" fmla="*/ 62 h 87"/>
                <a:gd name="T62" fmla="*/ 45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7 w 56"/>
                <a:gd name="T71" fmla="*/ 76 h 87"/>
                <a:gd name="T72" fmla="*/ 35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2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6 h 124"/>
                <a:gd name="T2" fmla="*/ 72 w 146"/>
                <a:gd name="T3" fmla="*/ 0 h 124"/>
                <a:gd name="T4" fmla="*/ 139 w 146"/>
                <a:gd name="T5" fmla="*/ 106 h 124"/>
                <a:gd name="T6" fmla="*/ 139 w 146"/>
                <a:gd name="T7" fmla="*/ 129 h 124"/>
                <a:gd name="T8" fmla="*/ 72 w 146"/>
                <a:gd name="T9" fmla="*/ 30 h 124"/>
                <a:gd name="T10" fmla="*/ 2 w 146"/>
                <a:gd name="T11" fmla="*/ 131 h 124"/>
                <a:gd name="T12" fmla="*/ 0 w 146"/>
                <a:gd name="T13" fmla="*/ 10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3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4 h 171"/>
                <a:gd name="T2" fmla="*/ 5 w 5"/>
                <a:gd name="T3" fmla="*/ 162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2 h 171"/>
                <a:gd name="T10" fmla="*/ 3 w 5"/>
                <a:gd name="T11" fmla="*/ 164 h 171"/>
                <a:gd name="T12" fmla="*/ 3 w 5"/>
                <a:gd name="T13" fmla="*/ 164 h 171"/>
                <a:gd name="T14" fmla="*/ 5 w 5"/>
                <a:gd name="T15" fmla="*/ 164 h 171"/>
                <a:gd name="T16" fmla="*/ 5 w 5"/>
                <a:gd name="T17" fmla="*/ 162 h 171"/>
                <a:gd name="T18" fmla="*/ 3 w 5"/>
                <a:gd name="T19" fmla="*/ 164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4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5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8 w 505"/>
                <a:gd name="T1" fmla="*/ 7 h 9"/>
                <a:gd name="T2" fmla="*/ 498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8 w 505"/>
                <a:gd name="T9" fmla="*/ 7 h 9"/>
                <a:gd name="T10" fmla="*/ 498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6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4 h 37"/>
                <a:gd name="T2" fmla="*/ 3 w 6"/>
                <a:gd name="T3" fmla="*/ 44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3 h 37"/>
                <a:gd name="T14" fmla="*/ 0 w 6"/>
                <a:gd name="T15" fmla="*/ 43 h 37"/>
                <a:gd name="T16" fmla="*/ 3 w 6"/>
                <a:gd name="T17" fmla="*/ 44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7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4 h 131"/>
                <a:gd name="T2" fmla="*/ 5 w 16"/>
                <a:gd name="T3" fmla="*/ 124 h 131"/>
                <a:gd name="T4" fmla="*/ 11 w 16"/>
                <a:gd name="T5" fmla="*/ 79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9 h 131"/>
                <a:gd name="T20" fmla="*/ 0 w 16"/>
                <a:gd name="T21" fmla="*/ 123 h 131"/>
                <a:gd name="T22" fmla="*/ 0 w 16"/>
                <a:gd name="T23" fmla="*/ 123 h 131"/>
                <a:gd name="T24" fmla="*/ 5 w 16"/>
                <a:gd name="T25" fmla="*/ 124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8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9 w 110"/>
                <a:gd name="T13" fmla="*/ 223 h 344"/>
                <a:gd name="T14" fmla="*/ 81 w 110"/>
                <a:gd name="T15" fmla="*/ 182 h 344"/>
                <a:gd name="T16" fmla="*/ 92 w 110"/>
                <a:gd name="T17" fmla="*/ 139 h 344"/>
                <a:gd name="T18" fmla="*/ 102 w 110"/>
                <a:gd name="T19" fmla="*/ 93 h 344"/>
                <a:gd name="T20" fmla="*/ 110 w 110"/>
                <a:gd name="T21" fmla="*/ 48 h 344"/>
                <a:gd name="T22" fmla="*/ 117 w 110"/>
                <a:gd name="T23" fmla="*/ 1 h 344"/>
                <a:gd name="T24" fmla="*/ 112 w 110"/>
                <a:gd name="T25" fmla="*/ 0 h 344"/>
                <a:gd name="T26" fmla="*/ 104 w 110"/>
                <a:gd name="T27" fmla="*/ 47 h 344"/>
                <a:gd name="T28" fmla="*/ 95 w 110"/>
                <a:gd name="T29" fmla="*/ 93 h 344"/>
                <a:gd name="T30" fmla="*/ 87 w 110"/>
                <a:gd name="T31" fmla="*/ 137 h 344"/>
                <a:gd name="T32" fmla="*/ 76 w 110"/>
                <a:gd name="T33" fmla="*/ 180 h 344"/>
                <a:gd name="T34" fmla="*/ 63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9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4 w 131"/>
                <a:gd name="T13" fmla="*/ 90 h 155"/>
                <a:gd name="T14" fmla="*/ 95 w 131"/>
                <a:gd name="T15" fmla="*/ 65 h 155"/>
                <a:gd name="T16" fmla="*/ 118 w 131"/>
                <a:gd name="T17" fmla="*/ 34 h 155"/>
                <a:gd name="T18" fmla="*/ 138 w 131"/>
                <a:gd name="T19" fmla="*/ 3 h 155"/>
                <a:gd name="T20" fmla="*/ 133 w 131"/>
                <a:gd name="T21" fmla="*/ 0 h 155"/>
                <a:gd name="T22" fmla="*/ 112 w 131"/>
                <a:gd name="T23" fmla="*/ 30 h 155"/>
                <a:gd name="T24" fmla="*/ 90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0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7 w 46"/>
                <a:gd name="T9" fmla="*/ 34 h 40"/>
                <a:gd name="T10" fmla="*/ 34 w 46"/>
                <a:gd name="T11" fmla="*/ 40 h 40"/>
                <a:gd name="T12" fmla="*/ 39 w 46"/>
                <a:gd name="T13" fmla="*/ 34 h 40"/>
                <a:gd name="T14" fmla="*/ 30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1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5 w 82"/>
                <a:gd name="T7" fmla="*/ 77 h 108"/>
                <a:gd name="T8" fmla="*/ 60 w 82"/>
                <a:gd name="T9" fmla="*/ 97 h 108"/>
                <a:gd name="T10" fmla="*/ 72 w 82"/>
                <a:gd name="T11" fmla="*/ 108 h 108"/>
                <a:gd name="T12" fmla="*/ 75 w 82"/>
                <a:gd name="T13" fmla="*/ 104 h 108"/>
                <a:gd name="T14" fmla="*/ 65 w 82"/>
                <a:gd name="T15" fmla="*/ 92 h 108"/>
                <a:gd name="T16" fmla="*/ 49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2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8 h 186"/>
                <a:gd name="T14" fmla="*/ 57 w 92"/>
                <a:gd name="T15" fmla="*/ 143 h 186"/>
                <a:gd name="T16" fmla="*/ 71 w 92"/>
                <a:gd name="T17" fmla="*/ 168 h 186"/>
                <a:gd name="T18" fmla="*/ 87 w 92"/>
                <a:gd name="T19" fmla="*/ 193 h 186"/>
                <a:gd name="T20" fmla="*/ 92 w 92"/>
                <a:gd name="T21" fmla="*/ 192 h 186"/>
                <a:gd name="T22" fmla="*/ 77 w 92"/>
                <a:gd name="T23" fmla="*/ 164 h 186"/>
                <a:gd name="T24" fmla="*/ 62 w 92"/>
                <a:gd name="T25" fmla="*/ 139 h 186"/>
                <a:gd name="T26" fmla="*/ 51 w 92"/>
                <a:gd name="T27" fmla="*/ 114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3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7 h 173"/>
                <a:gd name="T8" fmla="*/ 33 w 50"/>
                <a:gd name="T9" fmla="*/ 130 h 173"/>
                <a:gd name="T10" fmla="*/ 43 w 50"/>
                <a:gd name="T11" fmla="*/ 166 h 173"/>
                <a:gd name="T12" fmla="*/ 50 w 50"/>
                <a:gd name="T13" fmla="*/ 164 h 173"/>
                <a:gd name="T14" fmla="*/ 38 w 50"/>
                <a:gd name="T15" fmla="*/ 128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4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3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5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6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8 w 352"/>
                <a:gd name="T1" fmla="*/ 1 h 456"/>
                <a:gd name="T2" fmla="*/ 236 w 352"/>
                <a:gd name="T3" fmla="*/ 14 h 456"/>
                <a:gd name="T4" fmla="*/ 223 w 352"/>
                <a:gd name="T5" fmla="*/ 41 h 456"/>
                <a:gd name="T6" fmla="*/ 212 w 352"/>
                <a:gd name="T7" fmla="*/ 90 h 456"/>
                <a:gd name="T8" fmla="*/ 205 w 352"/>
                <a:gd name="T9" fmla="*/ 149 h 456"/>
                <a:gd name="T10" fmla="*/ 202 w 352"/>
                <a:gd name="T11" fmla="*/ 193 h 456"/>
                <a:gd name="T12" fmla="*/ 205 w 352"/>
                <a:gd name="T13" fmla="*/ 211 h 456"/>
                <a:gd name="T14" fmla="*/ 212 w 352"/>
                <a:gd name="T15" fmla="*/ 211 h 456"/>
                <a:gd name="T16" fmla="*/ 228 w 352"/>
                <a:gd name="T17" fmla="*/ 211 h 456"/>
                <a:gd name="T18" fmla="*/ 256 w 352"/>
                <a:gd name="T19" fmla="*/ 211 h 456"/>
                <a:gd name="T20" fmla="*/ 294 w 352"/>
                <a:gd name="T21" fmla="*/ 205 h 456"/>
                <a:gd name="T22" fmla="*/ 326 w 352"/>
                <a:gd name="T23" fmla="*/ 196 h 456"/>
                <a:gd name="T24" fmla="*/ 343 w 352"/>
                <a:gd name="T25" fmla="*/ 186 h 456"/>
                <a:gd name="T26" fmla="*/ 359 w 352"/>
                <a:gd name="T27" fmla="*/ 166 h 456"/>
                <a:gd name="T28" fmla="*/ 348 w 352"/>
                <a:gd name="T29" fmla="*/ 274 h 456"/>
                <a:gd name="T30" fmla="*/ 326 w 352"/>
                <a:gd name="T31" fmla="*/ 263 h 456"/>
                <a:gd name="T32" fmla="*/ 298 w 352"/>
                <a:gd name="T33" fmla="*/ 254 h 456"/>
                <a:gd name="T34" fmla="*/ 269 w 352"/>
                <a:gd name="T35" fmla="*/ 249 h 456"/>
                <a:gd name="T36" fmla="*/ 244 w 352"/>
                <a:gd name="T37" fmla="*/ 245 h 456"/>
                <a:gd name="T38" fmla="*/ 217 w 352"/>
                <a:gd name="T39" fmla="*/ 244 h 456"/>
                <a:gd name="T40" fmla="*/ 212 w 352"/>
                <a:gd name="T41" fmla="*/ 244 h 456"/>
                <a:gd name="T42" fmla="*/ 202 w 352"/>
                <a:gd name="T43" fmla="*/ 245 h 456"/>
                <a:gd name="T44" fmla="*/ 202 w 352"/>
                <a:gd name="T45" fmla="*/ 263 h 456"/>
                <a:gd name="T46" fmla="*/ 202 w 352"/>
                <a:gd name="T47" fmla="*/ 283 h 456"/>
                <a:gd name="T48" fmla="*/ 207 w 352"/>
                <a:gd name="T49" fmla="*/ 345 h 456"/>
                <a:gd name="T50" fmla="*/ 217 w 352"/>
                <a:gd name="T51" fmla="*/ 402 h 456"/>
                <a:gd name="T52" fmla="*/ 225 w 352"/>
                <a:gd name="T53" fmla="*/ 426 h 456"/>
                <a:gd name="T54" fmla="*/ 241 w 352"/>
                <a:gd name="T55" fmla="*/ 447 h 456"/>
                <a:gd name="T56" fmla="*/ 116 w 352"/>
                <a:gd name="T57" fmla="*/ 447 h 456"/>
                <a:gd name="T58" fmla="*/ 124 w 352"/>
                <a:gd name="T59" fmla="*/ 433 h 456"/>
                <a:gd name="T60" fmla="*/ 139 w 352"/>
                <a:gd name="T61" fmla="*/ 401 h 456"/>
                <a:gd name="T62" fmla="*/ 144 w 352"/>
                <a:gd name="T63" fmla="*/ 386 h 456"/>
                <a:gd name="T64" fmla="*/ 149 w 352"/>
                <a:gd name="T65" fmla="*/ 372 h 456"/>
                <a:gd name="T66" fmla="*/ 152 w 352"/>
                <a:gd name="T67" fmla="*/ 346 h 456"/>
                <a:gd name="T68" fmla="*/ 159 w 352"/>
                <a:gd name="T69" fmla="*/ 305 h 456"/>
                <a:gd name="T70" fmla="*/ 160 w 352"/>
                <a:gd name="T71" fmla="*/ 263 h 456"/>
                <a:gd name="T72" fmla="*/ 159 w 352"/>
                <a:gd name="T73" fmla="*/ 247 h 456"/>
                <a:gd name="T74" fmla="*/ 154 w 352"/>
                <a:gd name="T75" fmla="*/ 245 h 456"/>
                <a:gd name="T76" fmla="*/ 149 w 352"/>
                <a:gd name="T77" fmla="*/ 245 h 456"/>
                <a:gd name="T78" fmla="*/ 134 w 352"/>
                <a:gd name="T79" fmla="*/ 244 h 456"/>
                <a:gd name="T80" fmla="*/ 105 w 352"/>
                <a:gd name="T81" fmla="*/ 245 h 456"/>
                <a:gd name="T82" fmla="*/ 75 w 352"/>
                <a:gd name="T83" fmla="*/ 249 h 456"/>
                <a:gd name="T84" fmla="*/ 44 w 352"/>
                <a:gd name="T85" fmla="*/ 258 h 456"/>
                <a:gd name="T86" fmla="*/ 19 w 352"/>
                <a:gd name="T87" fmla="*/ 269 h 456"/>
                <a:gd name="T88" fmla="*/ 1 w 352"/>
                <a:gd name="T89" fmla="*/ 278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7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8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3 h 20"/>
                <a:gd name="T2" fmla="*/ 3 w 14"/>
                <a:gd name="T3" fmla="*/ 13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3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9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7 w 20"/>
                <a:gd name="T7" fmla="*/ 20 h 45"/>
                <a:gd name="T8" fmla="*/ 22 w 20"/>
                <a:gd name="T9" fmla="*/ 13 h 45"/>
                <a:gd name="T10" fmla="*/ 27 w 20"/>
                <a:gd name="T11" fmla="*/ 6 h 45"/>
                <a:gd name="T12" fmla="*/ 24 w 20"/>
                <a:gd name="T13" fmla="*/ 0 h 45"/>
                <a:gd name="T14" fmla="*/ 17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0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1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2 h 65"/>
                <a:gd name="T2" fmla="*/ 5 w 12"/>
                <a:gd name="T3" fmla="*/ 72 h 65"/>
                <a:gd name="T4" fmla="*/ 5 w 12"/>
                <a:gd name="T5" fmla="*/ 59 h 65"/>
                <a:gd name="T6" fmla="*/ 7 w 12"/>
                <a:gd name="T7" fmla="*/ 45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5 h 65"/>
                <a:gd name="T18" fmla="*/ 2 w 12"/>
                <a:gd name="T19" fmla="*/ 57 h 65"/>
                <a:gd name="T20" fmla="*/ 0 w 12"/>
                <a:gd name="T21" fmla="*/ 72 h 65"/>
                <a:gd name="T22" fmla="*/ 0 w 12"/>
                <a:gd name="T23" fmla="*/ 72 h 65"/>
                <a:gd name="T24" fmla="*/ 5 w 12"/>
                <a:gd name="T25" fmla="*/ 72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2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3 h 20"/>
                <a:gd name="T14" fmla="*/ 5 w 7"/>
                <a:gd name="T15" fmla="*/ 13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3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2 w 35"/>
                <a:gd name="T1" fmla="*/ 0 h 7"/>
                <a:gd name="T2" fmla="*/ 42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15 h 7"/>
                <a:gd name="T10" fmla="*/ 9 w 35"/>
                <a:gd name="T11" fmla="*/ 17 h 7"/>
                <a:gd name="T12" fmla="*/ 42 w 35"/>
                <a:gd name="T13" fmla="*/ 17 h 7"/>
                <a:gd name="T14" fmla="*/ 42 w 35"/>
                <a:gd name="T15" fmla="*/ 17 h 7"/>
                <a:gd name="T16" fmla="*/ 42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4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9 w 56"/>
                <a:gd name="T1" fmla="*/ 0 h 10"/>
                <a:gd name="T2" fmla="*/ 49 w 56"/>
                <a:gd name="T3" fmla="*/ 0 h 10"/>
                <a:gd name="T4" fmla="*/ 35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7 w 56"/>
                <a:gd name="T19" fmla="*/ 5 h 10"/>
                <a:gd name="T20" fmla="*/ 49 w 56"/>
                <a:gd name="T21" fmla="*/ 5 h 10"/>
                <a:gd name="T22" fmla="*/ 49 w 56"/>
                <a:gd name="T23" fmla="*/ 5 h 10"/>
                <a:gd name="T24" fmla="*/ 49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5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6 w 41"/>
                <a:gd name="T1" fmla="*/ 0 h 18"/>
                <a:gd name="T2" fmla="*/ 46 w 41"/>
                <a:gd name="T3" fmla="*/ 0 h 18"/>
                <a:gd name="T4" fmla="*/ 38 w 41"/>
                <a:gd name="T5" fmla="*/ 4 h 18"/>
                <a:gd name="T6" fmla="*/ 30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11 h 18"/>
                <a:gd name="T14" fmla="*/ 14 w 41"/>
                <a:gd name="T15" fmla="*/ 9 h 18"/>
                <a:gd name="T16" fmla="*/ 30 w 41"/>
                <a:gd name="T17" fmla="*/ 9 h 18"/>
                <a:gd name="T18" fmla="*/ 39 w 41"/>
                <a:gd name="T19" fmla="*/ 9 h 18"/>
                <a:gd name="T20" fmla="*/ 48 w 41"/>
                <a:gd name="T21" fmla="*/ 5 h 18"/>
                <a:gd name="T22" fmla="*/ 48 w 41"/>
                <a:gd name="T23" fmla="*/ 5 h 18"/>
                <a:gd name="T24" fmla="*/ 46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6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7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9 h 124"/>
                <a:gd name="T2" fmla="*/ 5 w 5"/>
                <a:gd name="T3" fmla="*/ 126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6 h 124"/>
                <a:gd name="T10" fmla="*/ 2 w 5"/>
                <a:gd name="T11" fmla="*/ 129 h 124"/>
                <a:gd name="T12" fmla="*/ 2 w 5"/>
                <a:gd name="T13" fmla="*/ 129 h 124"/>
                <a:gd name="T14" fmla="*/ 5 w 5"/>
                <a:gd name="T15" fmla="*/ 131 h 124"/>
                <a:gd name="T16" fmla="*/ 5 w 5"/>
                <a:gd name="T17" fmla="*/ 126 h 124"/>
                <a:gd name="T18" fmla="*/ 2 w 5"/>
                <a:gd name="T19" fmla="*/ 129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8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9 w 13"/>
                <a:gd name="T5" fmla="*/ 5 h 10"/>
                <a:gd name="T6" fmla="*/ 20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9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0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7 w 32"/>
                <a:gd name="T5" fmla="*/ 19 h 16"/>
                <a:gd name="T6" fmla="*/ 37 w 32"/>
                <a:gd name="T7" fmla="*/ 23 h 16"/>
                <a:gd name="T8" fmla="*/ 39 w 32"/>
                <a:gd name="T9" fmla="*/ 18 h 16"/>
                <a:gd name="T10" fmla="*/ 29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1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6 h 16"/>
                <a:gd name="T8" fmla="*/ 34 w 56"/>
                <a:gd name="T9" fmla="*/ 19 h 16"/>
                <a:gd name="T10" fmla="*/ 47 w 56"/>
                <a:gd name="T11" fmla="*/ 23 h 16"/>
                <a:gd name="T12" fmla="*/ 49 w 56"/>
                <a:gd name="T13" fmla="*/ 16 h 16"/>
                <a:gd name="T14" fmla="*/ 34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2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5 w 32"/>
                <a:gd name="T7" fmla="*/ 9 h 9"/>
                <a:gd name="T8" fmla="*/ 25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3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4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5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1 w 18"/>
                <a:gd name="T1" fmla="*/ 103 h 112"/>
                <a:gd name="T2" fmla="*/ 11 w 18"/>
                <a:gd name="T3" fmla="*/ 103 h 112"/>
                <a:gd name="T4" fmla="*/ 9 w 18"/>
                <a:gd name="T5" fmla="*/ 77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7 h 112"/>
                <a:gd name="T20" fmla="*/ 9 w 18"/>
                <a:gd name="T21" fmla="*/ 105 h 112"/>
                <a:gd name="T22" fmla="*/ 9 w 18"/>
                <a:gd name="T23" fmla="*/ 105 h 112"/>
                <a:gd name="T24" fmla="*/ 11 w 18"/>
                <a:gd name="T25" fmla="*/ 103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6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23 w 16"/>
                <a:gd name="T1" fmla="*/ 29 h 32"/>
                <a:gd name="T2" fmla="*/ 23 w 16"/>
                <a:gd name="T3" fmla="*/ 29 h 32"/>
                <a:gd name="T4" fmla="*/ 18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5 w 16"/>
                <a:gd name="T11" fmla="*/ 18 h 32"/>
                <a:gd name="T12" fmla="*/ 20 w 16"/>
                <a:gd name="T13" fmla="*/ 32 h 32"/>
                <a:gd name="T14" fmla="*/ 20 w 16"/>
                <a:gd name="T15" fmla="*/ 32 h 32"/>
                <a:gd name="T16" fmla="*/ 23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7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8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7 h 7"/>
                <a:gd name="T4" fmla="*/ 123 w 123"/>
                <a:gd name="T5" fmla="*/ 13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9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5 w 13"/>
                <a:gd name="T1" fmla="*/ 0 h 16"/>
                <a:gd name="T2" fmla="*/ 15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9 h 16"/>
                <a:gd name="T10" fmla="*/ 5 w 13"/>
                <a:gd name="T11" fmla="*/ 8 h 16"/>
                <a:gd name="T12" fmla="*/ 20 w 13"/>
                <a:gd name="T13" fmla="*/ 5 h 16"/>
                <a:gd name="T14" fmla="*/ 20 w 13"/>
                <a:gd name="T15" fmla="*/ 5 h 16"/>
                <a:gd name="T16" fmla="*/ 15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0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0 h 41"/>
                <a:gd name="T6" fmla="*/ 0 w 23"/>
                <a:gd name="T7" fmla="*/ 43 h 41"/>
                <a:gd name="T8" fmla="*/ 5 w 23"/>
                <a:gd name="T9" fmla="*/ 48 h 41"/>
                <a:gd name="T10" fmla="*/ 13 w 23"/>
                <a:gd name="T11" fmla="*/ 32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1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8 h 39"/>
                <a:gd name="T8" fmla="*/ 5 w 16"/>
                <a:gd name="T9" fmla="*/ 34 h 39"/>
                <a:gd name="T10" fmla="*/ 0 w 16"/>
                <a:gd name="T11" fmla="*/ 45 h 39"/>
                <a:gd name="T12" fmla="*/ 6 w 16"/>
                <a:gd name="T13" fmla="*/ 46 h 39"/>
                <a:gd name="T14" fmla="*/ 10 w 16"/>
                <a:gd name="T15" fmla="*/ 36 h 39"/>
                <a:gd name="T16" fmla="*/ 11 w 16"/>
                <a:gd name="T17" fmla="*/ 30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2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5 w 13"/>
                <a:gd name="T1" fmla="*/ 0 h 58"/>
                <a:gd name="T2" fmla="*/ 15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3 h 58"/>
                <a:gd name="T10" fmla="*/ 0 w 13"/>
                <a:gd name="T11" fmla="*/ 51 h 58"/>
                <a:gd name="T12" fmla="*/ 5 w 13"/>
                <a:gd name="T13" fmla="*/ 51 h 58"/>
                <a:gd name="T14" fmla="*/ 15 w 13"/>
                <a:gd name="T15" fmla="*/ 34 h 58"/>
                <a:gd name="T16" fmla="*/ 17 w 13"/>
                <a:gd name="T17" fmla="*/ 27 h 58"/>
                <a:gd name="T18" fmla="*/ 19 w 13"/>
                <a:gd name="T19" fmla="*/ 14 h 58"/>
                <a:gd name="T20" fmla="*/ 20 w 13"/>
                <a:gd name="T21" fmla="*/ 0 h 58"/>
                <a:gd name="T22" fmla="*/ 20 w 13"/>
                <a:gd name="T23" fmla="*/ 0 h 58"/>
                <a:gd name="T24" fmla="*/ 15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3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4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11 w 6"/>
                <a:gd name="T5" fmla="*/ 7 h 16"/>
                <a:gd name="T6" fmla="*/ 1 w 6"/>
                <a:gd name="T7" fmla="*/ 5 h 16"/>
                <a:gd name="T8" fmla="*/ 1 w 6"/>
                <a:gd name="T9" fmla="*/ 16 h 16"/>
                <a:gd name="T10" fmla="*/ 1 w 6"/>
                <a:gd name="T11" fmla="*/ 23 h 16"/>
                <a:gd name="T12" fmla="*/ 18 w 6"/>
                <a:gd name="T13" fmla="*/ 21 h 16"/>
                <a:gd name="T14" fmla="*/ 18 w 6"/>
                <a:gd name="T15" fmla="*/ 16 h 16"/>
                <a:gd name="T16" fmla="*/ 18 w 6"/>
                <a:gd name="T17" fmla="*/ 7 h 16"/>
                <a:gd name="T18" fmla="*/ 1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5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6 w 30"/>
                <a:gd name="T7" fmla="*/ 7 h 9"/>
                <a:gd name="T8" fmla="*/ 19 w 30"/>
                <a:gd name="T9" fmla="*/ 9 h 9"/>
                <a:gd name="T10" fmla="*/ 23 w 30"/>
                <a:gd name="T11" fmla="*/ 9 h 9"/>
                <a:gd name="T12" fmla="*/ 23 w 30"/>
                <a:gd name="T13" fmla="*/ 2 h 9"/>
                <a:gd name="T14" fmla="*/ 19 w 30"/>
                <a:gd name="T15" fmla="*/ 2 h 9"/>
                <a:gd name="T16" fmla="*/ 16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6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23 h 16"/>
                <a:gd name="T2" fmla="*/ 1 w 65"/>
                <a:gd name="T3" fmla="*/ 23 h 16"/>
                <a:gd name="T4" fmla="*/ 16 w 65"/>
                <a:gd name="T5" fmla="*/ 18 h 16"/>
                <a:gd name="T6" fmla="*/ 29 w 65"/>
                <a:gd name="T7" fmla="*/ 16 h 16"/>
                <a:gd name="T8" fmla="*/ 53 w 65"/>
                <a:gd name="T9" fmla="*/ 16 h 16"/>
                <a:gd name="T10" fmla="*/ 72 w 65"/>
                <a:gd name="T11" fmla="*/ 7 h 16"/>
                <a:gd name="T12" fmla="*/ 72 w 65"/>
                <a:gd name="T13" fmla="*/ 0 h 16"/>
                <a:gd name="T14" fmla="*/ 53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6 h 16"/>
                <a:gd name="T22" fmla="*/ 0 w 65"/>
                <a:gd name="T23" fmla="*/ 16 h 16"/>
                <a:gd name="T24" fmla="*/ 1 w 65"/>
                <a:gd name="T25" fmla="*/ 2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7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9 h 22"/>
                <a:gd name="T2" fmla="*/ 1 w 42"/>
                <a:gd name="T3" fmla="*/ 29 h 22"/>
                <a:gd name="T4" fmla="*/ 9 w 42"/>
                <a:gd name="T5" fmla="*/ 25 h 22"/>
                <a:gd name="T6" fmla="*/ 18 w 42"/>
                <a:gd name="T7" fmla="*/ 21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0 h 22"/>
                <a:gd name="T20" fmla="*/ 0 w 42"/>
                <a:gd name="T21" fmla="*/ 25 h 22"/>
                <a:gd name="T22" fmla="*/ 0 w 42"/>
                <a:gd name="T23" fmla="*/ 25 h 22"/>
                <a:gd name="T24" fmla="*/ 1 w 42"/>
                <a:gd name="T25" fmla="*/ 29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8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9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0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7 w 20"/>
                <a:gd name="T1" fmla="*/ 18 h 18"/>
                <a:gd name="T2" fmla="*/ 27 w 20"/>
                <a:gd name="T3" fmla="*/ 18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7 w 20"/>
                <a:gd name="T13" fmla="*/ 25 h 18"/>
                <a:gd name="T14" fmla="*/ 27 w 20"/>
                <a:gd name="T15" fmla="*/ 25 h 18"/>
                <a:gd name="T16" fmla="*/ 27 w 20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1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2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7 w 30"/>
                <a:gd name="T1" fmla="*/ 8 h 13"/>
                <a:gd name="T2" fmla="*/ 37 w 30"/>
                <a:gd name="T3" fmla="*/ 8 h 13"/>
                <a:gd name="T4" fmla="*/ 22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5 w 30"/>
                <a:gd name="T13" fmla="*/ 13 h 13"/>
                <a:gd name="T14" fmla="*/ 35 w 30"/>
                <a:gd name="T15" fmla="*/ 13 h 13"/>
                <a:gd name="T16" fmla="*/ 37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3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4 w 41"/>
                <a:gd name="T1" fmla="*/ 1 h 9"/>
                <a:gd name="T2" fmla="*/ 34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4 w 41"/>
                <a:gd name="T13" fmla="*/ 4 h 9"/>
                <a:gd name="T14" fmla="*/ 34 w 41"/>
                <a:gd name="T15" fmla="*/ 4 h 9"/>
                <a:gd name="T16" fmla="*/ 34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4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3 w 39"/>
                <a:gd name="T1" fmla="*/ 0 h 13"/>
                <a:gd name="T2" fmla="*/ 43 w 39"/>
                <a:gd name="T3" fmla="*/ 0 h 13"/>
                <a:gd name="T4" fmla="*/ 35 w 39"/>
                <a:gd name="T5" fmla="*/ 5 h 13"/>
                <a:gd name="T6" fmla="*/ 27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7 w 39"/>
                <a:gd name="T17" fmla="*/ 13 h 13"/>
                <a:gd name="T18" fmla="*/ 36 w 39"/>
                <a:gd name="T19" fmla="*/ 11 h 13"/>
                <a:gd name="T20" fmla="*/ 46 w 39"/>
                <a:gd name="T21" fmla="*/ 5 h 13"/>
                <a:gd name="T22" fmla="*/ 46 w 39"/>
                <a:gd name="T23" fmla="*/ 5 h 13"/>
                <a:gd name="T24" fmla="*/ 43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5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3 h 20"/>
                <a:gd name="T6" fmla="*/ 3 w 10"/>
                <a:gd name="T7" fmla="*/ 27 h 20"/>
                <a:gd name="T8" fmla="*/ 8 w 10"/>
                <a:gd name="T9" fmla="*/ 25 h 20"/>
                <a:gd name="T10" fmla="*/ 8 w 10"/>
                <a:gd name="T11" fmla="*/ 22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2 h 20"/>
                <a:gd name="T38" fmla="*/ 3 w 10"/>
                <a:gd name="T39" fmla="*/ 23 h 20"/>
                <a:gd name="T40" fmla="*/ 7 w 10"/>
                <a:gd name="T41" fmla="*/ 25 h 20"/>
                <a:gd name="T42" fmla="*/ 7 w 10"/>
                <a:gd name="T43" fmla="*/ 22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6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7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6 h 63"/>
                <a:gd name="T10" fmla="*/ 15 w 13"/>
                <a:gd name="T11" fmla="*/ 70 h 63"/>
                <a:gd name="T12" fmla="*/ 20 w 13"/>
                <a:gd name="T13" fmla="*/ 70 h 63"/>
                <a:gd name="T14" fmla="*/ 19 w 13"/>
                <a:gd name="T15" fmla="*/ 45 h 63"/>
                <a:gd name="T16" fmla="*/ 15 w 13"/>
                <a:gd name="T17" fmla="*/ 25 h 63"/>
                <a:gd name="T18" fmla="*/ 14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8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8 h 49"/>
                <a:gd name="T8" fmla="*/ 9 w 18"/>
                <a:gd name="T9" fmla="*/ 29 h 49"/>
                <a:gd name="T10" fmla="*/ 9 w 18"/>
                <a:gd name="T11" fmla="*/ 35 h 49"/>
                <a:gd name="T12" fmla="*/ 11 w 18"/>
                <a:gd name="T13" fmla="*/ 35 h 49"/>
                <a:gd name="T14" fmla="*/ 9 w 18"/>
                <a:gd name="T15" fmla="*/ 27 h 49"/>
                <a:gd name="T16" fmla="*/ 9 w 18"/>
                <a:gd name="T17" fmla="*/ 16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9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4 w 25"/>
                <a:gd name="T9" fmla="*/ 29 h 38"/>
                <a:gd name="T10" fmla="*/ 27 w 25"/>
                <a:gd name="T11" fmla="*/ 38 h 38"/>
                <a:gd name="T12" fmla="*/ 32 w 25"/>
                <a:gd name="T13" fmla="*/ 36 h 38"/>
                <a:gd name="T14" fmla="*/ 27 w 25"/>
                <a:gd name="T15" fmla="*/ 25 h 38"/>
                <a:gd name="T16" fmla="*/ 21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80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10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4101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2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4103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4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003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07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grpSp>
        <p:nvGrpSpPr>
          <p:cNvPr id="14339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  <a:cs typeface="Arial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  <a:cs typeface="Arial" charset="0"/>
            </a:endParaRPr>
          </a:p>
        </p:txBody>
      </p:sp>
      <p:pic>
        <p:nvPicPr>
          <p:cNvPr id="14341" name="Picture 87" descr="C:\My Documents\My Pictures\icc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2" name="Group 99"/>
          <p:cNvGrpSpPr>
            <a:grpSpLocks/>
          </p:cNvGrpSpPr>
          <p:nvPr userDrawn="1"/>
        </p:nvGrpSpPr>
        <p:grpSpPr bwMode="auto">
          <a:xfrm>
            <a:off x="6069013" y="6496050"/>
            <a:ext cx="2973387" cy="247650"/>
            <a:chOff x="3823" y="4092"/>
            <a:chExt cx="1873" cy="156"/>
          </a:xfrm>
        </p:grpSpPr>
        <p:sp>
          <p:nvSpPr>
            <p:cNvPr id="1115" name="AutoShape 91"/>
            <p:cNvSpPr>
              <a:spLocks noChangeArrowheads="1"/>
            </p:cNvSpPr>
            <p:nvPr userDrawn="1"/>
          </p:nvSpPr>
          <p:spPr bwMode="auto">
            <a:xfrm>
              <a:off x="3823" y="4108"/>
              <a:ext cx="1855" cy="12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 userDrawn="1"/>
          </p:nvSpPr>
          <p:spPr bwMode="auto">
            <a:xfrm>
              <a:off x="3823" y="4092"/>
              <a:ext cx="1873" cy="15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  <a:cs typeface="Arial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517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34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ChangeArrowheads="1"/>
          </p:cNvSpPr>
          <p:nvPr/>
        </p:nvSpPr>
        <p:spPr bwMode="auto">
          <a:xfrm>
            <a:off x="4475163" y="3030538"/>
            <a:ext cx="1936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51" name="Rectangle 86"/>
          <p:cNvSpPr>
            <a:spLocks noChangeArrowheads="1"/>
          </p:cNvSpPr>
          <p:nvPr/>
        </p:nvSpPr>
        <p:spPr bwMode="auto">
          <a:xfrm>
            <a:off x="152400" y="685800"/>
            <a:ext cx="1358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052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90"/>
          <p:cNvGrpSpPr>
            <a:grpSpLocks/>
          </p:cNvGrpSpPr>
          <p:nvPr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2054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2055" name="Rectangle 92"/>
            <p:cNvSpPr>
              <a:spLocks noChangeArrowheads="1"/>
            </p:cNvSpPr>
            <p:nvPr/>
          </p:nvSpPr>
          <p:spPr bwMode="auto">
            <a:xfrm>
              <a:off x="3989" y="4032"/>
              <a:ext cx="148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2056" name="Rectangle 93"/>
            <p:cNvSpPr>
              <a:spLocks noChangeArrowheads="1"/>
            </p:cNvSpPr>
            <p:nvPr/>
          </p:nvSpPr>
          <p:spPr bwMode="auto">
            <a:xfrm>
              <a:off x="3989" y="4032"/>
              <a:ext cx="148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2057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082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59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ChangeArrowheads="1"/>
          </p:cNvSpPr>
          <p:nvPr userDrawn="1"/>
        </p:nvSpPr>
        <p:spPr bwMode="auto">
          <a:xfrm>
            <a:off x="4475163" y="3030538"/>
            <a:ext cx="1936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51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58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052" name="Picture 87" descr="icc5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2054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2055" name="Rectangle 92"/>
            <p:cNvSpPr>
              <a:spLocks noChangeArrowheads="1"/>
            </p:cNvSpPr>
            <p:nvPr/>
          </p:nvSpPr>
          <p:spPr bwMode="auto">
            <a:xfrm>
              <a:off x="3989" y="4032"/>
              <a:ext cx="148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2056" name="Rectangle 93"/>
            <p:cNvSpPr>
              <a:spLocks noChangeArrowheads="1"/>
            </p:cNvSpPr>
            <p:nvPr/>
          </p:nvSpPr>
          <p:spPr bwMode="auto">
            <a:xfrm>
              <a:off x="3989" y="4032"/>
              <a:ext cx="148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2057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18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61" r:id="rId1"/>
    <p:sldLayoutId id="2147486862" r:id="rId2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5364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5" name="Group 90"/>
          <p:cNvGrpSpPr>
            <a:grpSpLocks/>
          </p:cNvGrpSpPr>
          <p:nvPr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  <a:defRPr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037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66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grpSp>
        <p:nvGrpSpPr>
          <p:cNvPr id="28675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8677" name="Picture 87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8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005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0" r:id="rId1"/>
    <p:sldLayoutId id="2147486871" r:id="rId2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5163" y="3030538"/>
            <a:ext cx="193675" cy="8001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88" tIns="47894" rIns="95788" bIns="47894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grpSp>
        <p:nvGrpSpPr>
          <p:cNvPr id="2150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58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1509" name="Picture 87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0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 dirty="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374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6" r:id="rId1"/>
    <p:sldLayoutId id="2147486877" r:id="rId2"/>
  </p:sldLayoutIdLst>
  <p:transition>
    <p:zoom/>
  </p:transition>
  <p:txStyles>
    <p:titleStyle>
      <a:lvl1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177" algn="ctr" defTabSz="957214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353" algn="ctr" defTabSz="957214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530" algn="ctr" defTabSz="957214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706" algn="ctr" defTabSz="957214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7188" indent="-357188" algn="l" defTabSz="955675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6288" indent="-296863" algn="l" defTabSz="955675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5388" indent="-238125" algn="l" defTabSz="95567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4813" indent="-238125" algn="l" defTabSz="95567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4238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2891" indent="-239701" algn="l" defTabSz="957214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068" indent="-239701" algn="l" defTabSz="957214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245" indent="-239701" algn="l" defTabSz="957214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421" indent="-239701" algn="l" defTabSz="957214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5 h 614"/>
                <a:gd name="T14" fmla="*/ 459 w 478"/>
                <a:gd name="T15" fmla="*/ 210 h 614"/>
                <a:gd name="T16" fmla="*/ 452 w 478"/>
                <a:gd name="T17" fmla="*/ 242 h 614"/>
                <a:gd name="T18" fmla="*/ 439 w 478"/>
                <a:gd name="T19" fmla="*/ 284 h 614"/>
                <a:gd name="T20" fmla="*/ 403 w 478"/>
                <a:gd name="T21" fmla="*/ 379 h 614"/>
                <a:gd name="T22" fmla="*/ 354 w 478"/>
                <a:gd name="T23" fmla="*/ 470 h 614"/>
                <a:gd name="T24" fmla="*/ 321 w 478"/>
                <a:gd name="T25" fmla="*/ 519 h 614"/>
                <a:gd name="T26" fmla="*/ 287 w 478"/>
                <a:gd name="T27" fmla="*/ 562 h 614"/>
                <a:gd name="T28" fmla="*/ 257 w 478"/>
                <a:gd name="T29" fmla="*/ 597 h 614"/>
                <a:gd name="T30" fmla="*/ 247 w 478"/>
                <a:gd name="T31" fmla="*/ 608 h 614"/>
                <a:gd name="T32" fmla="*/ 246 w 478"/>
                <a:gd name="T33" fmla="*/ 608 h 614"/>
                <a:gd name="T34" fmla="*/ 236 w 478"/>
                <a:gd name="T35" fmla="*/ 598 h 614"/>
                <a:gd name="T36" fmla="*/ 216 w 478"/>
                <a:gd name="T37" fmla="*/ 580 h 614"/>
                <a:gd name="T38" fmla="*/ 206 w 478"/>
                <a:gd name="T39" fmla="*/ 571 h 614"/>
                <a:gd name="T40" fmla="*/ 195 w 478"/>
                <a:gd name="T41" fmla="*/ 559 h 614"/>
                <a:gd name="T42" fmla="*/ 180 w 478"/>
                <a:gd name="T43" fmla="*/ 541 h 614"/>
                <a:gd name="T44" fmla="*/ 159 w 478"/>
                <a:gd name="T45" fmla="*/ 508 h 614"/>
                <a:gd name="T46" fmla="*/ 144 w 478"/>
                <a:gd name="T47" fmla="*/ 485 h 614"/>
                <a:gd name="T48" fmla="*/ 129 w 478"/>
                <a:gd name="T49" fmla="*/ 460 h 614"/>
                <a:gd name="T50" fmla="*/ 105 w 478"/>
                <a:gd name="T51" fmla="*/ 428 h 614"/>
                <a:gd name="T52" fmla="*/ 80 w 478"/>
                <a:gd name="T53" fmla="*/ 396 h 614"/>
                <a:gd name="T54" fmla="*/ 64 w 478"/>
                <a:gd name="T55" fmla="*/ 363 h 614"/>
                <a:gd name="T56" fmla="*/ 54 w 478"/>
                <a:gd name="T57" fmla="*/ 334 h 614"/>
                <a:gd name="T58" fmla="*/ 42 w 478"/>
                <a:gd name="T59" fmla="*/ 300 h 614"/>
                <a:gd name="T60" fmla="*/ 32 w 478"/>
                <a:gd name="T61" fmla="*/ 271 h 614"/>
                <a:gd name="T62" fmla="*/ 23 w 478"/>
                <a:gd name="T63" fmla="*/ 235 h 614"/>
                <a:gd name="T64" fmla="*/ 14 w 478"/>
                <a:gd name="T65" fmla="*/ 197 h 614"/>
                <a:gd name="T66" fmla="*/ 8 w 478"/>
                <a:gd name="T67" fmla="*/ 161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9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1 h 8"/>
                <a:gd name="T8" fmla="*/ 478 w 480"/>
                <a:gd name="T9" fmla="*/ 11 h 8"/>
                <a:gd name="T10" fmla="*/ 480 w 480"/>
                <a:gd name="T11" fmla="*/ 9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29 h 126"/>
                <a:gd name="T2" fmla="*/ 5 w 15"/>
                <a:gd name="T3" fmla="*/ 129 h 126"/>
                <a:gd name="T4" fmla="*/ 15 w 15"/>
                <a:gd name="T5" fmla="*/ 89 h 126"/>
                <a:gd name="T6" fmla="*/ 16 w 15"/>
                <a:gd name="T7" fmla="*/ 48 h 126"/>
                <a:gd name="T8" fmla="*/ 18 w 15"/>
                <a:gd name="T9" fmla="*/ 18 h 126"/>
                <a:gd name="T10" fmla="*/ 18 w 15"/>
                <a:gd name="T11" fmla="*/ 1 h 126"/>
                <a:gd name="T12" fmla="*/ 13 w 15"/>
                <a:gd name="T13" fmla="*/ 0 h 126"/>
                <a:gd name="T14" fmla="*/ 13 w 15"/>
                <a:gd name="T15" fmla="*/ 18 h 126"/>
                <a:gd name="T16" fmla="*/ 12 w 15"/>
                <a:gd name="T17" fmla="*/ 48 h 126"/>
                <a:gd name="T18" fmla="*/ 5 w 15"/>
                <a:gd name="T19" fmla="*/ 87 h 126"/>
                <a:gd name="T20" fmla="*/ 0 w 15"/>
                <a:gd name="T21" fmla="*/ 129 h 126"/>
                <a:gd name="T22" fmla="*/ 0 w 15"/>
                <a:gd name="T23" fmla="*/ 129 h 126"/>
                <a:gd name="T24" fmla="*/ 5 w 15"/>
                <a:gd name="T25" fmla="*/ 129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6 h 139"/>
                <a:gd name="T2" fmla="*/ 6 w 34"/>
                <a:gd name="T3" fmla="*/ 136 h 139"/>
                <a:gd name="T4" fmla="*/ 21 w 34"/>
                <a:gd name="T5" fmla="*/ 96 h 139"/>
                <a:gd name="T6" fmla="*/ 27 w 34"/>
                <a:gd name="T7" fmla="*/ 67 h 139"/>
                <a:gd name="T8" fmla="*/ 32 w 34"/>
                <a:gd name="T9" fmla="*/ 36 h 139"/>
                <a:gd name="T10" fmla="*/ 37 w 34"/>
                <a:gd name="T11" fmla="*/ 0 h 139"/>
                <a:gd name="T12" fmla="*/ 32 w 34"/>
                <a:gd name="T13" fmla="*/ 0 h 139"/>
                <a:gd name="T14" fmla="*/ 27 w 34"/>
                <a:gd name="T15" fmla="*/ 34 h 139"/>
                <a:gd name="T16" fmla="*/ 22 w 34"/>
                <a:gd name="T17" fmla="*/ 65 h 139"/>
                <a:gd name="T18" fmla="*/ 13 w 34"/>
                <a:gd name="T19" fmla="*/ 94 h 139"/>
                <a:gd name="T20" fmla="*/ 0 w 34"/>
                <a:gd name="T21" fmla="*/ 136 h 139"/>
                <a:gd name="T22" fmla="*/ 0 w 34"/>
                <a:gd name="T23" fmla="*/ 136 h 139"/>
                <a:gd name="T24" fmla="*/ 6 w 34"/>
                <a:gd name="T25" fmla="*/ 136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40 w 44"/>
                <a:gd name="T7" fmla="*/ 43 h 43"/>
                <a:gd name="T8" fmla="*/ 41 w 44"/>
                <a:gd name="T9" fmla="*/ 38 h 43"/>
                <a:gd name="T10" fmla="*/ 25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8 h 90"/>
                <a:gd name="T8" fmla="*/ 35 w 66"/>
                <a:gd name="T9" fmla="*/ 64 h 90"/>
                <a:gd name="T10" fmla="*/ 45 w 66"/>
                <a:gd name="T11" fmla="*/ 73 h 90"/>
                <a:gd name="T12" fmla="*/ 54 w 66"/>
                <a:gd name="T13" fmla="*/ 86 h 90"/>
                <a:gd name="T14" fmla="*/ 61 w 66"/>
                <a:gd name="T15" fmla="*/ 93 h 90"/>
                <a:gd name="T16" fmla="*/ 66 w 66"/>
                <a:gd name="T17" fmla="*/ 88 h 90"/>
                <a:gd name="T18" fmla="*/ 59 w 66"/>
                <a:gd name="T19" fmla="*/ 81 h 90"/>
                <a:gd name="T20" fmla="*/ 48 w 66"/>
                <a:gd name="T21" fmla="*/ 68 h 90"/>
                <a:gd name="T22" fmla="*/ 40 w 66"/>
                <a:gd name="T23" fmla="*/ 59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0 w 103"/>
                <a:gd name="T13" fmla="*/ 114 h 174"/>
                <a:gd name="T14" fmla="*/ 73 w 103"/>
                <a:gd name="T15" fmla="*/ 130 h 174"/>
                <a:gd name="T16" fmla="*/ 85 w 103"/>
                <a:gd name="T17" fmla="*/ 150 h 174"/>
                <a:gd name="T18" fmla="*/ 101 w 103"/>
                <a:gd name="T19" fmla="*/ 174 h 174"/>
                <a:gd name="T20" fmla="*/ 106 w 103"/>
                <a:gd name="T21" fmla="*/ 170 h 174"/>
                <a:gd name="T22" fmla="*/ 91 w 103"/>
                <a:gd name="T23" fmla="*/ 147 h 174"/>
                <a:gd name="T24" fmla="*/ 77 w 103"/>
                <a:gd name="T25" fmla="*/ 127 h 174"/>
                <a:gd name="T26" fmla="*/ 65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7 h 181"/>
                <a:gd name="T10" fmla="*/ 44 w 50"/>
                <a:gd name="T11" fmla="*/ 178 h 181"/>
                <a:gd name="T12" fmla="*/ 50 w 50"/>
                <a:gd name="T13" fmla="*/ 174 h 181"/>
                <a:gd name="T14" fmla="*/ 31 w 50"/>
                <a:gd name="T15" fmla="*/ 115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6 h 148"/>
                <a:gd name="T10" fmla="*/ 4 w 12"/>
                <a:gd name="T11" fmla="*/ 151 h 148"/>
                <a:gd name="T12" fmla="*/ 12 w 12"/>
                <a:gd name="T13" fmla="*/ 151 h 148"/>
                <a:gd name="T14" fmla="*/ 7 w 12"/>
                <a:gd name="T15" fmla="*/ 106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5 h 655"/>
                <a:gd name="T24" fmla="*/ 441 w 514"/>
                <a:gd name="T25" fmla="*/ 405 h 655"/>
                <a:gd name="T26" fmla="*/ 421 w 514"/>
                <a:gd name="T27" fmla="*/ 452 h 655"/>
                <a:gd name="T28" fmla="*/ 396 w 514"/>
                <a:gd name="T29" fmla="*/ 501 h 655"/>
                <a:gd name="T30" fmla="*/ 359 w 514"/>
                <a:gd name="T31" fmla="*/ 553 h 655"/>
                <a:gd name="T32" fmla="*/ 316 w 514"/>
                <a:gd name="T33" fmla="*/ 602 h 655"/>
                <a:gd name="T34" fmla="*/ 280 w 514"/>
                <a:gd name="T35" fmla="*/ 638 h 655"/>
                <a:gd name="T36" fmla="*/ 269 w 514"/>
                <a:gd name="T37" fmla="*/ 649 h 655"/>
                <a:gd name="T38" fmla="*/ 265 w 514"/>
                <a:gd name="T39" fmla="*/ 652 h 655"/>
                <a:gd name="T40" fmla="*/ 259 w 514"/>
                <a:gd name="T41" fmla="*/ 647 h 655"/>
                <a:gd name="T42" fmla="*/ 247 w 514"/>
                <a:gd name="T43" fmla="*/ 638 h 655"/>
                <a:gd name="T44" fmla="*/ 226 w 514"/>
                <a:gd name="T45" fmla="*/ 622 h 655"/>
                <a:gd name="T46" fmla="*/ 218 w 514"/>
                <a:gd name="T47" fmla="*/ 613 h 655"/>
                <a:gd name="T48" fmla="*/ 206 w 514"/>
                <a:gd name="T49" fmla="*/ 597 h 655"/>
                <a:gd name="T50" fmla="*/ 185 w 514"/>
                <a:gd name="T51" fmla="*/ 573 h 655"/>
                <a:gd name="T52" fmla="*/ 160 w 514"/>
                <a:gd name="T53" fmla="*/ 535 h 655"/>
                <a:gd name="T54" fmla="*/ 116 w 514"/>
                <a:gd name="T55" fmla="*/ 459 h 655"/>
                <a:gd name="T56" fmla="*/ 82 w 514"/>
                <a:gd name="T57" fmla="*/ 387 h 655"/>
                <a:gd name="T58" fmla="*/ 65 w 514"/>
                <a:gd name="T59" fmla="*/ 346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2 h 175"/>
                <a:gd name="T6" fmla="*/ 15 w 184"/>
                <a:gd name="T7" fmla="*/ 172 h 175"/>
                <a:gd name="T8" fmla="*/ 15 w 184"/>
                <a:gd name="T9" fmla="*/ 172 h 175"/>
                <a:gd name="T10" fmla="*/ 17 w 184"/>
                <a:gd name="T11" fmla="*/ 172 h 175"/>
                <a:gd name="T12" fmla="*/ 18 w 184"/>
                <a:gd name="T13" fmla="*/ 169 h 175"/>
                <a:gd name="T14" fmla="*/ 17 w 184"/>
                <a:gd name="T15" fmla="*/ 165 h 175"/>
                <a:gd name="T16" fmla="*/ 15 w 184"/>
                <a:gd name="T17" fmla="*/ 158 h 175"/>
                <a:gd name="T18" fmla="*/ 15 w 184"/>
                <a:gd name="T19" fmla="*/ 154 h 175"/>
                <a:gd name="T20" fmla="*/ 15 w 184"/>
                <a:gd name="T21" fmla="*/ 151 h 175"/>
                <a:gd name="T22" fmla="*/ 15 w 184"/>
                <a:gd name="T23" fmla="*/ 145 h 175"/>
                <a:gd name="T24" fmla="*/ 13 w 184"/>
                <a:gd name="T25" fmla="*/ 136 h 175"/>
                <a:gd name="T26" fmla="*/ 12 w 184"/>
                <a:gd name="T27" fmla="*/ 129 h 175"/>
                <a:gd name="T28" fmla="*/ 10 w 184"/>
                <a:gd name="T29" fmla="*/ 120 h 175"/>
                <a:gd name="T30" fmla="*/ 8 w 184"/>
                <a:gd name="T31" fmla="*/ 109 h 175"/>
                <a:gd name="T32" fmla="*/ 8 w 184"/>
                <a:gd name="T33" fmla="*/ 100 h 175"/>
                <a:gd name="T34" fmla="*/ 7 w 184"/>
                <a:gd name="T35" fmla="*/ 91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3 w 58"/>
                <a:gd name="T15" fmla="*/ 6 h 89"/>
                <a:gd name="T16" fmla="*/ 36 w 58"/>
                <a:gd name="T17" fmla="*/ 4 h 89"/>
                <a:gd name="T18" fmla="*/ 43 w 58"/>
                <a:gd name="T19" fmla="*/ 2 h 89"/>
                <a:gd name="T20" fmla="*/ 44 w 58"/>
                <a:gd name="T21" fmla="*/ 4 h 89"/>
                <a:gd name="T22" fmla="*/ 44 w 58"/>
                <a:gd name="T23" fmla="*/ 7 h 89"/>
                <a:gd name="T24" fmla="*/ 44 w 58"/>
                <a:gd name="T25" fmla="*/ 9 h 89"/>
                <a:gd name="T26" fmla="*/ 46 w 58"/>
                <a:gd name="T27" fmla="*/ 27 h 89"/>
                <a:gd name="T28" fmla="*/ 41 w 58"/>
                <a:gd name="T29" fmla="*/ 33 h 89"/>
                <a:gd name="T30" fmla="*/ 36 w 58"/>
                <a:gd name="T31" fmla="*/ 34 h 89"/>
                <a:gd name="T32" fmla="*/ 36 w 58"/>
                <a:gd name="T33" fmla="*/ 42 h 89"/>
                <a:gd name="T34" fmla="*/ 39 w 58"/>
                <a:gd name="T35" fmla="*/ 45 h 89"/>
                <a:gd name="T36" fmla="*/ 41 w 58"/>
                <a:gd name="T37" fmla="*/ 54 h 89"/>
                <a:gd name="T38" fmla="*/ 44 w 58"/>
                <a:gd name="T39" fmla="*/ 33 h 89"/>
                <a:gd name="T40" fmla="*/ 46 w 58"/>
                <a:gd name="T41" fmla="*/ 31 h 89"/>
                <a:gd name="T42" fmla="*/ 49 w 58"/>
                <a:gd name="T43" fmla="*/ 31 h 89"/>
                <a:gd name="T44" fmla="*/ 54 w 58"/>
                <a:gd name="T45" fmla="*/ 31 h 89"/>
                <a:gd name="T46" fmla="*/ 61 w 58"/>
                <a:gd name="T47" fmla="*/ 38 h 89"/>
                <a:gd name="T48" fmla="*/ 54 w 58"/>
                <a:gd name="T49" fmla="*/ 40 h 89"/>
                <a:gd name="T50" fmla="*/ 49 w 58"/>
                <a:gd name="T51" fmla="*/ 34 h 89"/>
                <a:gd name="T52" fmla="*/ 46 w 58"/>
                <a:gd name="T53" fmla="*/ 34 h 89"/>
                <a:gd name="T54" fmla="*/ 44 w 58"/>
                <a:gd name="T55" fmla="*/ 36 h 89"/>
                <a:gd name="T56" fmla="*/ 46 w 58"/>
                <a:gd name="T57" fmla="*/ 40 h 89"/>
                <a:gd name="T58" fmla="*/ 46 w 58"/>
                <a:gd name="T59" fmla="*/ 51 h 89"/>
                <a:gd name="T60" fmla="*/ 39 w 58"/>
                <a:gd name="T61" fmla="*/ 62 h 89"/>
                <a:gd name="T62" fmla="*/ 43 w 58"/>
                <a:gd name="T63" fmla="*/ 81 h 89"/>
                <a:gd name="T64" fmla="*/ 36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3 w 58"/>
                <a:gd name="T71" fmla="*/ 76 h 89"/>
                <a:gd name="T72" fmla="*/ 33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5 w 56"/>
                <a:gd name="T19" fmla="*/ 2 h 89"/>
                <a:gd name="T20" fmla="*/ 37 w 56"/>
                <a:gd name="T21" fmla="*/ 4 h 89"/>
                <a:gd name="T22" fmla="*/ 37 w 56"/>
                <a:gd name="T23" fmla="*/ 7 h 89"/>
                <a:gd name="T24" fmla="*/ 40 w 56"/>
                <a:gd name="T25" fmla="*/ 11 h 89"/>
                <a:gd name="T26" fmla="*/ 38 w 56"/>
                <a:gd name="T27" fmla="*/ 29 h 89"/>
                <a:gd name="T28" fmla="*/ 33 w 56"/>
                <a:gd name="T29" fmla="*/ 33 h 89"/>
                <a:gd name="T30" fmla="*/ 30 w 56"/>
                <a:gd name="T31" fmla="*/ 34 h 89"/>
                <a:gd name="T32" fmla="*/ 28 w 56"/>
                <a:gd name="T33" fmla="*/ 42 h 89"/>
                <a:gd name="T34" fmla="*/ 32 w 56"/>
                <a:gd name="T35" fmla="*/ 45 h 89"/>
                <a:gd name="T36" fmla="*/ 35 w 56"/>
                <a:gd name="T37" fmla="*/ 54 h 89"/>
                <a:gd name="T38" fmla="*/ 37 w 56"/>
                <a:gd name="T39" fmla="*/ 33 h 89"/>
                <a:gd name="T40" fmla="*/ 40 w 56"/>
                <a:gd name="T41" fmla="*/ 31 h 89"/>
                <a:gd name="T42" fmla="*/ 43 w 56"/>
                <a:gd name="T43" fmla="*/ 31 h 89"/>
                <a:gd name="T44" fmla="*/ 50 w 56"/>
                <a:gd name="T45" fmla="*/ 33 h 89"/>
                <a:gd name="T46" fmla="*/ 53 w 56"/>
                <a:gd name="T47" fmla="*/ 38 h 89"/>
                <a:gd name="T48" fmla="*/ 45 w 56"/>
                <a:gd name="T49" fmla="*/ 40 h 89"/>
                <a:gd name="T50" fmla="*/ 43 w 56"/>
                <a:gd name="T51" fmla="*/ 34 h 89"/>
                <a:gd name="T52" fmla="*/ 40 w 56"/>
                <a:gd name="T53" fmla="*/ 34 h 89"/>
                <a:gd name="T54" fmla="*/ 38 w 56"/>
                <a:gd name="T55" fmla="*/ 36 h 89"/>
                <a:gd name="T56" fmla="*/ 38 w 56"/>
                <a:gd name="T57" fmla="*/ 42 h 89"/>
                <a:gd name="T58" fmla="*/ 38 w 56"/>
                <a:gd name="T59" fmla="*/ 56 h 89"/>
                <a:gd name="T60" fmla="*/ 33 w 56"/>
                <a:gd name="T61" fmla="*/ 63 h 89"/>
                <a:gd name="T62" fmla="*/ 35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1 w 56"/>
                <a:gd name="T15" fmla="*/ 6 h 87"/>
                <a:gd name="T16" fmla="*/ 33 w 56"/>
                <a:gd name="T17" fmla="*/ 4 h 87"/>
                <a:gd name="T18" fmla="*/ 41 w 56"/>
                <a:gd name="T19" fmla="*/ 0 h 87"/>
                <a:gd name="T20" fmla="*/ 42 w 56"/>
                <a:gd name="T21" fmla="*/ 4 h 87"/>
                <a:gd name="T22" fmla="*/ 42 w 56"/>
                <a:gd name="T23" fmla="*/ 8 h 87"/>
                <a:gd name="T24" fmla="*/ 46 w 56"/>
                <a:gd name="T25" fmla="*/ 9 h 87"/>
                <a:gd name="T26" fmla="*/ 44 w 56"/>
                <a:gd name="T27" fmla="*/ 27 h 87"/>
                <a:gd name="T28" fmla="*/ 39 w 56"/>
                <a:gd name="T29" fmla="*/ 33 h 87"/>
                <a:gd name="T30" fmla="*/ 36 w 56"/>
                <a:gd name="T31" fmla="*/ 35 h 87"/>
                <a:gd name="T32" fmla="*/ 36 w 56"/>
                <a:gd name="T33" fmla="*/ 44 h 87"/>
                <a:gd name="T34" fmla="*/ 39 w 56"/>
                <a:gd name="T35" fmla="*/ 45 h 87"/>
                <a:gd name="T36" fmla="*/ 41 w 56"/>
                <a:gd name="T37" fmla="*/ 56 h 87"/>
                <a:gd name="T38" fmla="*/ 42 w 56"/>
                <a:gd name="T39" fmla="*/ 33 h 87"/>
                <a:gd name="T40" fmla="*/ 46 w 56"/>
                <a:gd name="T41" fmla="*/ 29 h 87"/>
                <a:gd name="T42" fmla="*/ 49 w 56"/>
                <a:gd name="T43" fmla="*/ 29 h 87"/>
                <a:gd name="T44" fmla="*/ 56 w 56"/>
                <a:gd name="T45" fmla="*/ 33 h 87"/>
                <a:gd name="T46" fmla="*/ 59 w 56"/>
                <a:gd name="T47" fmla="*/ 38 h 87"/>
                <a:gd name="T48" fmla="*/ 51 w 56"/>
                <a:gd name="T49" fmla="*/ 38 h 87"/>
                <a:gd name="T50" fmla="*/ 49 w 56"/>
                <a:gd name="T51" fmla="*/ 35 h 87"/>
                <a:gd name="T52" fmla="*/ 46 w 56"/>
                <a:gd name="T53" fmla="*/ 35 h 87"/>
                <a:gd name="T54" fmla="*/ 44 w 56"/>
                <a:gd name="T55" fmla="*/ 36 h 87"/>
                <a:gd name="T56" fmla="*/ 44 w 56"/>
                <a:gd name="T57" fmla="*/ 40 h 87"/>
                <a:gd name="T58" fmla="*/ 46 w 56"/>
                <a:gd name="T59" fmla="*/ 51 h 87"/>
                <a:gd name="T60" fmla="*/ 38 w 56"/>
                <a:gd name="T61" fmla="*/ 62 h 87"/>
                <a:gd name="T62" fmla="*/ 41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3 w 56"/>
                <a:gd name="T71" fmla="*/ 76 h 87"/>
                <a:gd name="T72" fmla="*/ 31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2 h 124"/>
                <a:gd name="T2" fmla="*/ 72 w 146"/>
                <a:gd name="T3" fmla="*/ 0 h 124"/>
                <a:gd name="T4" fmla="*/ 143 w 146"/>
                <a:gd name="T5" fmla="*/ 102 h 124"/>
                <a:gd name="T6" fmla="*/ 143 w 146"/>
                <a:gd name="T7" fmla="*/ 125 h 124"/>
                <a:gd name="T8" fmla="*/ 72 w 146"/>
                <a:gd name="T9" fmla="*/ 30 h 124"/>
                <a:gd name="T10" fmla="*/ 2 w 146"/>
                <a:gd name="T11" fmla="*/ 127 h 124"/>
                <a:gd name="T12" fmla="*/ 0 w 146"/>
                <a:gd name="T13" fmla="*/ 102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8 h 171"/>
                <a:gd name="T2" fmla="*/ 5 w 5"/>
                <a:gd name="T3" fmla="*/ 166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6 h 171"/>
                <a:gd name="T10" fmla="*/ 3 w 5"/>
                <a:gd name="T11" fmla="*/ 168 h 171"/>
                <a:gd name="T12" fmla="*/ 3 w 5"/>
                <a:gd name="T13" fmla="*/ 168 h 171"/>
                <a:gd name="T14" fmla="*/ 5 w 5"/>
                <a:gd name="T15" fmla="*/ 168 h 171"/>
                <a:gd name="T16" fmla="*/ 5 w 5"/>
                <a:gd name="T17" fmla="*/ 166 h 171"/>
                <a:gd name="T18" fmla="*/ 3 w 5"/>
                <a:gd name="T19" fmla="*/ 168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502 w 505"/>
                <a:gd name="T1" fmla="*/ 7 h 9"/>
                <a:gd name="T2" fmla="*/ 502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2 w 505"/>
                <a:gd name="T9" fmla="*/ 7 h 9"/>
                <a:gd name="T10" fmla="*/ 502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0 h 37"/>
                <a:gd name="T2" fmla="*/ 3 w 6"/>
                <a:gd name="T3" fmla="*/ 40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9 h 37"/>
                <a:gd name="T14" fmla="*/ 0 w 6"/>
                <a:gd name="T15" fmla="*/ 39 h 37"/>
                <a:gd name="T16" fmla="*/ 3 w 6"/>
                <a:gd name="T17" fmla="*/ 4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8 h 131"/>
                <a:gd name="T2" fmla="*/ 5 w 16"/>
                <a:gd name="T3" fmla="*/ 128 h 131"/>
                <a:gd name="T4" fmla="*/ 11 w 16"/>
                <a:gd name="T5" fmla="*/ 83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3 h 131"/>
                <a:gd name="T20" fmla="*/ 0 w 16"/>
                <a:gd name="T21" fmla="*/ 127 h 131"/>
                <a:gd name="T22" fmla="*/ 0 w 16"/>
                <a:gd name="T23" fmla="*/ 127 h 131"/>
                <a:gd name="T24" fmla="*/ 5 w 16"/>
                <a:gd name="T25" fmla="*/ 128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5 w 110"/>
                <a:gd name="T13" fmla="*/ 223 h 344"/>
                <a:gd name="T14" fmla="*/ 77 w 110"/>
                <a:gd name="T15" fmla="*/ 182 h 344"/>
                <a:gd name="T16" fmla="*/ 88 w 110"/>
                <a:gd name="T17" fmla="*/ 139 h 344"/>
                <a:gd name="T18" fmla="*/ 98 w 110"/>
                <a:gd name="T19" fmla="*/ 93 h 344"/>
                <a:gd name="T20" fmla="*/ 106 w 110"/>
                <a:gd name="T21" fmla="*/ 48 h 344"/>
                <a:gd name="T22" fmla="*/ 113 w 110"/>
                <a:gd name="T23" fmla="*/ 1 h 344"/>
                <a:gd name="T24" fmla="*/ 108 w 110"/>
                <a:gd name="T25" fmla="*/ 0 h 344"/>
                <a:gd name="T26" fmla="*/ 100 w 110"/>
                <a:gd name="T27" fmla="*/ 47 h 344"/>
                <a:gd name="T28" fmla="*/ 91 w 110"/>
                <a:gd name="T29" fmla="*/ 93 h 344"/>
                <a:gd name="T30" fmla="*/ 83 w 110"/>
                <a:gd name="T31" fmla="*/ 137 h 344"/>
                <a:gd name="T32" fmla="*/ 72 w 110"/>
                <a:gd name="T33" fmla="*/ 180 h 344"/>
                <a:gd name="T34" fmla="*/ 59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0 w 131"/>
                <a:gd name="T13" fmla="*/ 90 h 155"/>
                <a:gd name="T14" fmla="*/ 91 w 131"/>
                <a:gd name="T15" fmla="*/ 65 h 155"/>
                <a:gd name="T16" fmla="*/ 114 w 131"/>
                <a:gd name="T17" fmla="*/ 34 h 155"/>
                <a:gd name="T18" fmla="*/ 134 w 131"/>
                <a:gd name="T19" fmla="*/ 3 h 155"/>
                <a:gd name="T20" fmla="*/ 129 w 131"/>
                <a:gd name="T21" fmla="*/ 0 h 155"/>
                <a:gd name="T22" fmla="*/ 108 w 131"/>
                <a:gd name="T23" fmla="*/ 30 h 155"/>
                <a:gd name="T24" fmla="*/ 86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1 w 46"/>
                <a:gd name="T9" fmla="*/ 34 h 40"/>
                <a:gd name="T10" fmla="*/ 38 w 46"/>
                <a:gd name="T11" fmla="*/ 40 h 40"/>
                <a:gd name="T12" fmla="*/ 43 w 46"/>
                <a:gd name="T13" fmla="*/ 34 h 40"/>
                <a:gd name="T14" fmla="*/ 34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9 w 82"/>
                <a:gd name="T7" fmla="*/ 77 h 108"/>
                <a:gd name="T8" fmla="*/ 64 w 82"/>
                <a:gd name="T9" fmla="*/ 97 h 108"/>
                <a:gd name="T10" fmla="*/ 76 w 82"/>
                <a:gd name="T11" fmla="*/ 108 h 108"/>
                <a:gd name="T12" fmla="*/ 79 w 82"/>
                <a:gd name="T13" fmla="*/ 104 h 108"/>
                <a:gd name="T14" fmla="*/ 69 w 82"/>
                <a:gd name="T15" fmla="*/ 92 h 108"/>
                <a:gd name="T16" fmla="*/ 53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4 h 186"/>
                <a:gd name="T14" fmla="*/ 57 w 92"/>
                <a:gd name="T15" fmla="*/ 139 h 186"/>
                <a:gd name="T16" fmla="*/ 71 w 92"/>
                <a:gd name="T17" fmla="*/ 164 h 186"/>
                <a:gd name="T18" fmla="*/ 87 w 92"/>
                <a:gd name="T19" fmla="*/ 189 h 186"/>
                <a:gd name="T20" fmla="*/ 92 w 92"/>
                <a:gd name="T21" fmla="*/ 188 h 186"/>
                <a:gd name="T22" fmla="*/ 77 w 92"/>
                <a:gd name="T23" fmla="*/ 160 h 186"/>
                <a:gd name="T24" fmla="*/ 62 w 92"/>
                <a:gd name="T25" fmla="*/ 135 h 186"/>
                <a:gd name="T26" fmla="*/ 51 w 92"/>
                <a:gd name="T27" fmla="*/ 110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1 h 173"/>
                <a:gd name="T8" fmla="*/ 33 w 50"/>
                <a:gd name="T9" fmla="*/ 134 h 173"/>
                <a:gd name="T10" fmla="*/ 43 w 50"/>
                <a:gd name="T11" fmla="*/ 170 h 173"/>
                <a:gd name="T12" fmla="*/ 50 w 50"/>
                <a:gd name="T13" fmla="*/ 168 h 173"/>
                <a:gd name="T14" fmla="*/ 38 w 50"/>
                <a:gd name="T15" fmla="*/ 132 h 173"/>
                <a:gd name="T16" fmla="*/ 27 w 50"/>
                <a:gd name="T17" fmla="*/ 89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7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4 w 352"/>
                <a:gd name="T1" fmla="*/ 1 h 456"/>
                <a:gd name="T2" fmla="*/ 232 w 352"/>
                <a:gd name="T3" fmla="*/ 14 h 456"/>
                <a:gd name="T4" fmla="*/ 219 w 352"/>
                <a:gd name="T5" fmla="*/ 41 h 456"/>
                <a:gd name="T6" fmla="*/ 208 w 352"/>
                <a:gd name="T7" fmla="*/ 90 h 456"/>
                <a:gd name="T8" fmla="*/ 201 w 352"/>
                <a:gd name="T9" fmla="*/ 149 h 456"/>
                <a:gd name="T10" fmla="*/ 198 w 352"/>
                <a:gd name="T11" fmla="*/ 193 h 456"/>
                <a:gd name="T12" fmla="*/ 201 w 352"/>
                <a:gd name="T13" fmla="*/ 211 h 456"/>
                <a:gd name="T14" fmla="*/ 208 w 352"/>
                <a:gd name="T15" fmla="*/ 211 h 456"/>
                <a:gd name="T16" fmla="*/ 224 w 352"/>
                <a:gd name="T17" fmla="*/ 211 h 456"/>
                <a:gd name="T18" fmla="*/ 252 w 352"/>
                <a:gd name="T19" fmla="*/ 211 h 456"/>
                <a:gd name="T20" fmla="*/ 290 w 352"/>
                <a:gd name="T21" fmla="*/ 205 h 456"/>
                <a:gd name="T22" fmla="*/ 322 w 352"/>
                <a:gd name="T23" fmla="*/ 196 h 456"/>
                <a:gd name="T24" fmla="*/ 339 w 352"/>
                <a:gd name="T25" fmla="*/ 186 h 456"/>
                <a:gd name="T26" fmla="*/ 355 w 352"/>
                <a:gd name="T27" fmla="*/ 166 h 456"/>
                <a:gd name="T28" fmla="*/ 344 w 352"/>
                <a:gd name="T29" fmla="*/ 278 h 456"/>
                <a:gd name="T30" fmla="*/ 322 w 352"/>
                <a:gd name="T31" fmla="*/ 267 h 456"/>
                <a:gd name="T32" fmla="*/ 294 w 352"/>
                <a:gd name="T33" fmla="*/ 258 h 456"/>
                <a:gd name="T34" fmla="*/ 265 w 352"/>
                <a:gd name="T35" fmla="*/ 253 h 456"/>
                <a:gd name="T36" fmla="*/ 240 w 352"/>
                <a:gd name="T37" fmla="*/ 249 h 456"/>
                <a:gd name="T38" fmla="*/ 213 w 352"/>
                <a:gd name="T39" fmla="*/ 248 h 456"/>
                <a:gd name="T40" fmla="*/ 208 w 352"/>
                <a:gd name="T41" fmla="*/ 248 h 456"/>
                <a:gd name="T42" fmla="*/ 198 w 352"/>
                <a:gd name="T43" fmla="*/ 249 h 456"/>
                <a:gd name="T44" fmla="*/ 198 w 352"/>
                <a:gd name="T45" fmla="*/ 267 h 456"/>
                <a:gd name="T46" fmla="*/ 198 w 352"/>
                <a:gd name="T47" fmla="*/ 287 h 456"/>
                <a:gd name="T48" fmla="*/ 203 w 352"/>
                <a:gd name="T49" fmla="*/ 349 h 456"/>
                <a:gd name="T50" fmla="*/ 213 w 352"/>
                <a:gd name="T51" fmla="*/ 406 h 456"/>
                <a:gd name="T52" fmla="*/ 221 w 352"/>
                <a:gd name="T53" fmla="*/ 430 h 456"/>
                <a:gd name="T54" fmla="*/ 237 w 352"/>
                <a:gd name="T55" fmla="*/ 451 h 456"/>
                <a:gd name="T56" fmla="*/ 116 w 352"/>
                <a:gd name="T57" fmla="*/ 451 h 456"/>
                <a:gd name="T58" fmla="*/ 124 w 352"/>
                <a:gd name="T59" fmla="*/ 437 h 456"/>
                <a:gd name="T60" fmla="*/ 139 w 352"/>
                <a:gd name="T61" fmla="*/ 405 h 456"/>
                <a:gd name="T62" fmla="*/ 144 w 352"/>
                <a:gd name="T63" fmla="*/ 390 h 456"/>
                <a:gd name="T64" fmla="*/ 149 w 352"/>
                <a:gd name="T65" fmla="*/ 376 h 456"/>
                <a:gd name="T66" fmla="*/ 152 w 352"/>
                <a:gd name="T67" fmla="*/ 350 h 456"/>
                <a:gd name="T68" fmla="*/ 159 w 352"/>
                <a:gd name="T69" fmla="*/ 309 h 456"/>
                <a:gd name="T70" fmla="*/ 160 w 352"/>
                <a:gd name="T71" fmla="*/ 267 h 456"/>
                <a:gd name="T72" fmla="*/ 159 w 352"/>
                <a:gd name="T73" fmla="*/ 251 h 456"/>
                <a:gd name="T74" fmla="*/ 154 w 352"/>
                <a:gd name="T75" fmla="*/ 249 h 456"/>
                <a:gd name="T76" fmla="*/ 149 w 352"/>
                <a:gd name="T77" fmla="*/ 249 h 456"/>
                <a:gd name="T78" fmla="*/ 134 w 352"/>
                <a:gd name="T79" fmla="*/ 248 h 456"/>
                <a:gd name="T80" fmla="*/ 105 w 352"/>
                <a:gd name="T81" fmla="*/ 249 h 456"/>
                <a:gd name="T82" fmla="*/ 75 w 352"/>
                <a:gd name="T83" fmla="*/ 253 h 456"/>
                <a:gd name="T84" fmla="*/ 44 w 352"/>
                <a:gd name="T85" fmla="*/ 262 h 456"/>
                <a:gd name="T86" fmla="*/ 19 w 352"/>
                <a:gd name="T87" fmla="*/ 273 h 456"/>
                <a:gd name="T88" fmla="*/ 1 w 352"/>
                <a:gd name="T89" fmla="*/ 282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7 h 20"/>
                <a:gd name="T2" fmla="*/ 3 w 14"/>
                <a:gd name="T3" fmla="*/ 17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1 h 20"/>
                <a:gd name="T14" fmla="*/ 0 w 14"/>
                <a:gd name="T15" fmla="*/ 11 h 20"/>
                <a:gd name="T16" fmla="*/ 3 w 14"/>
                <a:gd name="T17" fmla="*/ 1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3 w 20"/>
                <a:gd name="T7" fmla="*/ 20 h 45"/>
                <a:gd name="T8" fmla="*/ 18 w 20"/>
                <a:gd name="T9" fmla="*/ 13 h 45"/>
                <a:gd name="T10" fmla="*/ 23 w 20"/>
                <a:gd name="T11" fmla="*/ 6 h 45"/>
                <a:gd name="T12" fmla="*/ 20 w 20"/>
                <a:gd name="T13" fmla="*/ 0 h 45"/>
                <a:gd name="T14" fmla="*/ 13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68 h 65"/>
                <a:gd name="T2" fmla="*/ 5 w 12"/>
                <a:gd name="T3" fmla="*/ 68 h 65"/>
                <a:gd name="T4" fmla="*/ 5 w 12"/>
                <a:gd name="T5" fmla="*/ 55 h 65"/>
                <a:gd name="T6" fmla="*/ 7 w 12"/>
                <a:gd name="T7" fmla="*/ 41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1 h 65"/>
                <a:gd name="T18" fmla="*/ 2 w 12"/>
                <a:gd name="T19" fmla="*/ 53 h 65"/>
                <a:gd name="T20" fmla="*/ 0 w 12"/>
                <a:gd name="T21" fmla="*/ 68 h 65"/>
                <a:gd name="T22" fmla="*/ 0 w 12"/>
                <a:gd name="T23" fmla="*/ 68 h 65"/>
                <a:gd name="T24" fmla="*/ 5 w 12"/>
                <a:gd name="T25" fmla="*/ 68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1 h 20"/>
                <a:gd name="T2" fmla="*/ 7 w 7"/>
                <a:gd name="T3" fmla="*/ 11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1 h 20"/>
                <a:gd name="T12" fmla="*/ 5 w 7"/>
                <a:gd name="T13" fmla="*/ 17 h 20"/>
                <a:gd name="T14" fmla="*/ 5 w 7"/>
                <a:gd name="T15" fmla="*/ 17 h 20"/>
                <a:gd name="T16" fmla="*/ 7 w 7"/>
                <a:gd name="T17" fmla="*/ 11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38 w 35"/>
                <a:gd name="T1" fmla="*/ 0 h 7"/>
                <a:gd name="T2" fmla="*/ 38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9 h 7"/>
                <a:gd name="T10" fmla="*/ 9 w 35"/>
                <a:gd name="T11" fmla="*/ 10 h 7"/>
                <a:gd name="T12" fmla="*/ 38 w 35"/>
                <a:gd name="T13" fmla="*/ 10 h 7"/>
                <a:gd name="T14" fmla="*/ 38 w 35"/>
                <a:gd name="T15" fmla="*/ 10 h 7"/>
                <a:gd name="T16" fmla="*/ 38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53 w 56"/>
                <a:gd name="T1" fmla="*/ 0 h 10"/>
                <a:gd name="T2" fmla="*/ 53 w 56"/>
                <a:gd name="T3" fmla="*/ 0 h 10"/>
                <a:gd name="T4" fmla="*/ 39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7 h 10"/>
                <a:gd name="T14" fmla="*/ 18 w 56"/>
                <a:gd name="T15" fmla="*/ 7 h 10"/>
                <a:gd name="T16" fmla="*/ 28 w 56"/>
                <a:gd name="T17" fmla="*/ 6 h 10"/>
                <a:gd name="T18" fmla="*/ 41 w 56"/>
                <a:gd name="T19" fmla="*/ 5 h 10"/>
                <a:gd name="T20" fmla="*/ 53 w 56"/>
                <a:gd name="T21" fmla="*/ 5 h 10"/>
                <a:gd name="T22" fmla="*/ 53 w 56"/>
                <a:gd name="T23" fmla="*/ 5 h 10"/>
                <a:gd name="T24" fmla="*/ 53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2 w 41"/>
                <a:gd name="T1" fmla="*/ 0 h 18"/>
                <a:gd name="T2" fmla="*/ 42 w 41"/>
                <a:gd name="T3" fmla="*/ 0 h 18"/>
                <a:gd name="T4" fmla="*/ 34 w 41"/>
                <a:gd name="T5" fmla="*/ 4 h 18"/>
                <a:gd name="T6" fmla="*/ 26 w 41"/>
                <a:gd name="T7" fmla="*/ 5 h 18"/>
                <a:gd name="T8" fmla="*/ 13 w 41"/>
                <a:gd name="T9" fmla="*/ 9 h 18"/>
                <a:gd name="T10" fmla="*/ 0 w 41"/>
                <a:gd name="T11" fmla="*/ 10 h 18"/>
                <a:gd name="T12" fmla="*/ 0 w 41"/>
                <a:gd name="T13" fmla="*/ 15 h 18"/>
                <a:gd name="T14" fmla="*/ 14 w 41"/>
                <a:gd name="T15" fmla="*/ 11 h 18"/>
                <a:gd name="T16" fmla="*/ 26 w 41"/>
                <a:gd name="T17" fmla="*/ 10 h 18"/>
                <a:gd name="T18" fmla="*/ 35 w 41"/>
                <a:gd name="T19" fmla="*/ 9 h 18"/>
                <a:gd name="T20" fmla="*/ 44 w 41"/>
                <a:gd name="T21" fmla="*/ 5 h 18"/>
                <a:gd name="T22" fmla="*/ 44 w 41"/>
                <a:gd name="T23" fmla="*/ 5 h 18"/>
                <a:gd name="T24" fmla="*/ 42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5 h 124"/>
                <a:gd name="T2" fmla="*/ 5 w 5"/>
                <a:gd name="T3" fmla="*/ 122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2 h 124"/>
                <a:gd name="T10" fmla="*/ 2 w 5"/>
                <a:gd name="T11" fmla="*/ 125 h 124"/>
                <a:gd name="T12" fmla="*/ 2 w 5"/>
                <a:gd name="T13" fmla="*/ 125 h 124"/>
                <a:gd name="T14" fmla="*/ 5 w 5"/>
                <a:gd name="T15" fmla="*/ 127 h 124"/>
                <a:gd name="T16" fmla="*/ 5 w 5"/>
                <a:gd name="T17" fmla="*/ 122 h 124"/>
                <a:gd name="T18" fmla="*/ 2 w 5"/>
                <a:gd name="T19" fmla="*/ 125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5 w 13"/>
                <a:gd name="T5" fmla="*/ 7 h 10"/>
                <a:gd name="T6" fmla="*/ 16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1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3 w 32"/>
                <a:gd name="T5" fmla="*/ 15 h 16"/>
                <a:gd name="T6" fmla="*/ 33 w 32"/>
                <a:gd name="T7" fmla="*/ 19 h 16"/>
                <a:gd name="T8" fmla="*/ 35 w 32"/>
                <a:gd name="T9" fmla="*/ 14 h 16"/>
                <a:gd name="T10" fmla="*/ 25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2 h 16"/>
                <a:gd name="T8" fmla="*/ 38 w 56"/>
                <a:gd name="T9" fmla="*/ 15 h 16"/>
                <a:gd name="T10" fmla="*/ 51 w 56"/>
                <a:gd name="T11" fmla="*/ 19 h 16"/>
                <a:gd name="T12" fmla="*/ 53 w 56"/>
                <a:gd name="T13" fmla="*/ 12 h 16"/>
                <a:gd name="T14" fmla="*/ 38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9 w 32"/>
                <a:gd name="T7" fmla="*/ 9 h 9"/>
                <a:gd name="T8" fmla="*/ 29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5 w 18"/>
                <a:gd name="T1" fmla="*/ 107 h 112"/>
                <a:gd name="T2" fmla="*/ 15 w 18"/>
                <a:gd name="T3" fmla="*/ 107 h 112"/>
                <a:gd name="T4" fmla="*/ 10 w 18"/>
                <a:gd name="T5" fmla="*/ 81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1 h 112"/>
                <a:gd name="T20" fmla="*/ 9 w 18"/>
                <a:gd name="T21" fmla="*/ 109 h 112"/>
                <a:gd name="T22" fmla="*/ 9 w 18"/>
                <a:gd name="T23" fmla="*/ 109 h 112"/>
                <a:gd name="T24" fmla="*/ 15 w 18"/>
                <a:gd name="T25" fmla="*/ 107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19 w 16"/>
                <a:gd name="T1" fmla="*/ 29 h 32"/>
                <a:gd name="T2" fmla="*/ 19 w 16"/>
                <a:gd name="T3" fmla="*/ 29 h 32"/>
                <a:gd name="T4" fmla="*/ 14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1 w 16"/>
                <a:gd name="T11" fmla="*/ 18 h 32"/>
                <a:gd name="T12" fmla="*/ 16 w 16"/>
                <a:gd name="T13" fmla="*/ 32 h 32"/>
                <a:gd name="T14" fmla="*/ 16 w 16"/>
                <a:gd name="T15" fmla="*/ 32 h 32"/>
                <a:gd name="T16" fmla="*/ 19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0 h 7"/>
                <a:gd name="T4" fmla="*/ 123 w 123"/>
                <a:gd name="T5" fmla="*/ 8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1 w 13"/>
                <a:gd name="T1" fmla="*/ 0 h 16"/>
                <a:gd name="T2" fmla="*/ 11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13 h 16"/>
                <a:gd name="T10" fmla="*/ 5 w 13"/>
                <a:gd name="T11" fmla="*/ 9 h 16"/>
                <a:gd name="T12" fmla="*/ 16 w 13"/>
                <a:gd name="T13" fmla="*/ 5 h 16"/>
                <a:gd name="T14" fmla="*/ 16 w 13"/>
                <a:gd name="T15" fmla="*/ 5 h 16"/>
                <a:gd name="T16" fmla="*/ 11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6 h 41"/>
                <a:gd name="T6" fmla="*/ 0 w 23"/>
                <a:gd name="T7" fmla="*/ 39 h 41"/>
                <a:gd name="T8" fmla="*/ 5 w 23"/>
                <a:gd name="T9" fmla="*/ 44 h 41"/>
                <a:gd name="T10" fmla="*/ 13 w 23"/>
                <a:gd name="T11" fmla="*/ 28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4 h 39"/>
                <a:gd name="T8" fmla="*/ 5 w 16"/>
                <a:gd name="T9" fmla="*/ 30 h 39"/>
                <a:gd name="T10" fmla="*/ 0 w 16"/>
                <a:gd name="T11" fmla="*/ 41 h 39"/>
                <a:gd name="T12" fmla="*/ 6 w 16"/>
                <a:gd name="T13" fmla="*/ 42 h 39"/>
                <a:gd name="T14" fmla="*/ 10 w 16"/>
                <a:gd name="T15" fmla="*/ 32 h 39"/>
                <a:gd name="T16" fmla="*/ 11 w 16"/>
                <a:gd name="T17" fmla="*/ 26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1 w 13"/>
                <a:gd name="T1" fmla="*/ 0 h 58"/>
                <a:gd name="T2" fmla="*/ 11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7 h 58"/>
                <a:gd name="T10" fmla="*/ 0 w 13"/>
                <a:gd name="T11" fmla="*/ 55 h 58"/>
                <a:gd name="T12" fmla="*/ 5 w 13"/>
                <a:gd name="T13" fmla="*/ 55 h 58"/>
                <a:gd name="T14" fmla="*/ 11 w 13"/>
                <a:gd name="T15" fmla="*/ 38 h 58"/>
                <a:gd name="T16" fmla="*/ 13 w 13"/>
                <a:gd name="T17" fmla="*/ 27 h 58"/>
                <a:gd name="T18" fmla="*/ 15 w 13"/>
                <a:gd name="T19" fmla="*/ 14 h 58"/>
                <a:gd name="T20" fmla="*/ 16 w 13"/>
                <a:gd name="T21" fmla="*/ 0 h 58"/>
                <a:gd name="T22" fmla="*/ 16 w 13"/>
                <a:gd name="T23" fmla="*/ 0 h 58"/>
                <a:gd name="T24" fmla="*/ 11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6 w 6"/>
                <a:gd name="T5" fmla="*/ 7 h 16"/>
                <a:gd name="T6" fmla="*/ 1 w 6"/>
                <a:gd name="T7" fmla="*/ 5 h 16"/>
                <a:gd name="T8" fmla="*/ 1 w 6"/>
                <a:gd name="T9" fmla="*/ 12 h 16"/>
                <a:gd name="T10" fmla="*/ 1 w 6"/>
                <a:gd name="T11" fmla="*/ 19 h 16"/>
                <a:gd name="T12" fmla="*/ 9 w 6"/>
                <a:gd name="T13" fmla="*/ 17 h 16"/>
                <a:gd name="T14" fmla="*/ 9 w 6"/>
                <a:gd name="T15" fmla="*/ 12 h 16"/>
                <a:gd name="T16" fmla="*/ 9 w 6"/>
                <a:gd name="T17" fmla="*/ 7 h 16"/>
                <a:gd name="T18" fmla="*/ 9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20 w 30"/>
                <a:gd name="T7" fmla="*/ 7 h 9"/>
                <a:gd name="T8" fmla="*/ 23 w 30"/>
                <a:gd name="T9" fmla="*/ 9 h 9"/>
                <a:gd name="T10" fmla="*/ 27 w 30"/>
                <a:gd name="T11" fmla="*/ 9 h 9"/>
                <a:gd name="T12" fmla="*/ 27 w 30"/>
                <a:gd name="T13" fmla="*/ 2 h 9"/>
                <a:gd name="T14" fmla="*/ 23 w 30"/>
                <a:gd name="T15" fmla="*/ 2 h 9"/>
                <a:gd name="T16" fmla="*/ 20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19 h 16"/>
                <a:gd name="T2" fmla="*/ 1 w 65"/>
                <a:gd name="T3" fmla="*/ 19 h 16"/>
                <a:gd name="T4" fmla="*/ 16 w 65"/>
                <a:gd name="T5" fmla="*/ 14 h 16"/>
                <a:gd name="T6" fmla="*/ 29 w 65"/>
                <a:gd name="T7" fmla="*/ 12 h 16"/>
                <a:gd name="T8" fmla="*/ 49 w 65"/>
                <a:gd name="T9" fmla="*/ 12 h 16"/>
                <a:gd name="T10" fmla="*/ 68 w 65"/>
                <a:gd name="T11" fmla="*/ 7 h 16"/>
                <a:gd name="T12" fmla="*/ 68 w 65"/>
                <a:gd name="T13" fmla="*/ 0 h 16"/>
                <a:gd name="T14" fmla="*/ 49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2 h 16"/>
                <a:gd name="T22" fmla="*/ 0 w 65"/>
                <a:gd name="T23" fmla="*/ 12 h 16"/>
                <a:gd name="T24" fmla="*/ 1 w 65"/>
                <a:gd name="T25" fmla="*/ 19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5 h 22"/>
                <a:gd name="T2" fmla="*/ 1 w 42"/>
                <a:gd name="T3" fmla="*/ 25 h 22"/>
                <a:gd name="T4" fmla="*/ 9 w 42"/>
                <a:gd name="T5" fmla="*/ 21 h 22"/>
                <a:gd name="T6" fmla="*/ 18 w 42"/>
                <a:gd name="T7" fmla="*/ 17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6 h 22"/>
                <a:gd name="T20" fmla="*/ 0 w 42"/>
                <a:gd name="T21" fmla="*/ 21 h 22"/>
                <a:gd name="T22" fmla="*/ 0 w 42"/>
                <a:gd name="T23" fmla="*/ 21 h 22"/>
                <a:gd name="T24" fmla="*/ 1 w 42"/>
                <a:gd name="T25" fmla="*/ 25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8 h 14"/>
                <a:gd name="T2" fmla="*/ 0 w 21"/>
                <a:gd name="T3" fmla="*/ 8 h 14"/>
                <a:gd name="T4" fmla="*/ 3 w 21"/>
                <a:gd name="T5" fmla="*/ 11 h 14"/>
                <a:gd name="T6" fmla="*/ 10 w 21"/>
                <a:gd name="T7" fmla="*/ 8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8 h 14"/>
                <a:gd name="T22" fmla="*/ 3 w 21"/>
                <a:gd name="T23" fmla="*/ 8 h 14"/>
                <a:gd name="T24" fmla="*/ 0 w 21"/>
                <a:gd name="T25" fmla="*/ 8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3 w 20"/>
                <a:gd name="T1" fmla="*/ 14 h 18"/>
                <a:gd name="T2" fmla="*/ 23 w 20"/>
                <a:gd name="T3" fmla="*/ 14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3 w 20"/>
                <a:gd name="T13" fmla="*/ 21 h 18"/>
                <a:gd name="T14" fmla="*/ 23 w 20"/>
                <a:gd name="T15" fmla="*/ 21 h 18"/>
                <a:gd name="T16" fmla="*/ 23 w 20"/>
                <a:gd name="T17" fmla="*/ 14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3 w 30"/>
                <a:gd name="T1" fmla="*/ 8 h 13"/>
                <a:gd name="T2" fmla="*/ 33 w 30"/>
                <a:gd name="T3" fmla="*/ 8 h 13"/>
                <a:gd name="T4" fmla="*/ 18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1 w 30"/>
                <a:gd name="T13" fmla="*/ 13 h 13"/>
                <a:gd name="T14" fmla="*/ 31 w 30"/>
                <a:gd name="T15" fmla="*/ 13 h 13"/>
                <a:gd name="T16" fmla="*/ 33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8 w 41"/>
                <a:gd name="T1" fmla="*/ 1 h 9"/>
                <a:gd name="T2" fmla="*/ 38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6 h 9"/>
                <a:gd name="T12" fmla="*/ 38 w 41"/>
                <a:gd name="T13" fmla="*/ 6 h 9"/>
                <a:gd name="T14" fmla="*/ 38 w 41"/>
                <a:gd name="T15" fmla="*/ 6 h 9"/>
                <a:gd name="T16" fmla="*/ 38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39 w 39"/>
                <a:gd name="T1" fmla="*/ 0 h 13"/>
                <a:gd name="T2" fmla="*/ 39 w 39"/>
                <a:gd name="T3" fmla="*/ 0 h 13"/>
                <a:gd name="T4" fmla="*/ 31 w 39"/>
                <a:gd name="T5" fmla="*/ 5 h 13"/>
                <a:gd name="T6" fmla="*/ 23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3 w 39"/>
                <a:gd name="T17" fmla="*/ 13 h 13"/>
                <a:gd name="T18" fmla="*/ 32 w 39"/>
                <a:gd name="T19" fmla="*/ 11 h 13"/>
                <a:gd name="T20" fmla="*/ 42 w 39"/>
                <a:gd name="T21" fmla="*/ 5 h 13"/>
                <a:gd name="T22" fmla="*/ 42 w 39"/>
                <a:gd name="T23" fmla="*/ 5 h 13"/>
                <a:gd name="T24" fmla="*/ 39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9 h 20"/>
                <a:gd name="T6" fmla="*/ 3 w 10"/>
                <a:gd name="T7" fmla="*/ 23 h 20"/>
                <a:gd name="T8" fmla="*/ 8 w 10"/>
                <a:gd name="T9" fmla="*/ 21 h 20"/>
                <a:gd name="T10" fmla="*/ 8 w 10"/>
                <a:gd name="T11" fmla="*/ 18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8 h 20"/>
                <a:gd name="T38" fmla="*/ 3 w 10"/>
                <a:gd name="T39" fmla="*/ 19 h 20"/>
                <a:gd name="T40" fmla="*/ 7 w 10"/>
                <a:gd name="T41" fmla="*/ 21 h 20"/>
                <a:gd name="T42" fmla="*/ 7 w 10"/>
                <a:gd name="T43" fmla="*/ 18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2 h 63"/>
                <a:gd name="T10" fmla="*/ 11 w 13"/>
                <a:gd name="T11" fmla="*/ 66 h 63"/>
                <a:gd name="T12" fmla="*/ 16 w 13"/>
                <a:gd name="T13" fmla="*/ 66 h 63"/>
                <a:gd name="T14" fmla="*/ 15 w 13"/>
                <a:gd name="T15" fmla="*/ 41 h 63"/>
                <a:gd name="T16" fmla="*/ 11 w 13"/>
                <a:gd name="T17" fmla="*/ 25 h 63"/>
                <a:gd name="T18" fmla="*/ 10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22 h 49"/>
                <a:gd name="T8" fmla="*/ 9 w 18"/>
                <a:gd name="T9" fmla="*/ 33 h 49"/>
                <a:gd name="T10" fmla="*/ 10 w 18"/>
                <a:gd name="T11" fmla="*/ 43 h 49"/>
                <a:gd name="T12" fmla="*/ 15 w 18"/>
                <a:gd name="T13" fmla="*/ 43 h 49"/>
                <a:gd name="T14" fmla="*/ 13 w 18"/>
                <a:gd name="T15" fmla="*/ 31 h 49"/>
                <a:gd name="T16" fmla="*/ 10 w 18"/>
                <a:gd name="T17" fmla="*/ 20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0 w 25"/>
                <a:gd name="T9" fmla="*/ 29 h 38"/>
                <a:gd name="T10" fmla="*/ 23 w 25"/>
                <a:gd name="T11" fmla="*/ 38 h 38"/>
                <a:gd name="T12" fmla="*/ 28 w 25"/>
                <a:gd name="T13" fmla="*/ 36 h 38"/>
                <a:gd name="T14" fmla="*/ 23 w 25"/>
                <a:gd name="T15" fmla="*/ 25 h 38"/>
                <a:gd name="T16" fmla="*/ 17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03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844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6" r:id="rId1"/>
    <p:sldLayoutId id="2147485777" r:id="rId2"/>
    <p:sldLayoutId id="2147485778" r:id="rId3"/>
    <p:sldLayoutId id="2147485779" r:id="rId4"/>
    <p:sldLayoutId id="2147485780" r:id="rId5"/>
    <p:sldLayoutId id="2147485781" r:id="rId6"/>
    <p:sldLayoutId id="2147485782" r:id="rId7"/>
    <p:sldLayoutId id="2147485783" r:id="rId8"/>
    <p:sldLayoutId id="2147485784" r:id="rId9"/>
    <p:sldLayoutId id="2147485785" r:id="rId10"/>
    <p:sldLayoutId id="2147485786" r:id="rId11"/>
    <p:sldLayoutId id="2147486301" r:id="rId12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28675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8677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8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268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9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5163" y="3030538"/>
            <a:ext cx="193675" cy="8001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88" tIns="47894" rIns="95788" bIns="47894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grpSp>
        <p:nvGrpSpPr>
          <p:cNvPr id="2150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58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1509" name="Picture 87" descr="icc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0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 dirty="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599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00" r:id="rId1"/>
    <p:sldLayoutId id="2147486901" r:id="rId2"/>
    <p:sldLayoutId id="2147486902" r:id="rId3"/>
    <p:sldLayoutId id="2147486903" r:id="rId4"/>
  </p:sldLayoutIdLst>
  <p:transition>
    <p:zoom/>
  </p:transition>
  <p:txStyles>
    <p:titleStyle>
      <a:lvl1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177" algn="ctr" defTabSz="957214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353" algn="ctr" defTabSz="957214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530" algn="ctr" defTabSz="957214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706" algn="ctr" defTabSz="957214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7188" indent="-357188" algn="l" defTabSz="955675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6288" indent="-296863" algn="l" defTabSz="955675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5388" indent="-238125" algn="l" defTabSz="95567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4813" indent="-238125" algn="l" defTabSz="95567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4238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2891" indent="-239701" algn="l" defTabSz="957214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068" indent="-239701" algn="l" defTabSz="957214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245" indent="-239701" algn="l" defTabSz="957214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421" indent="-239701" algn="l" defTabSz="957214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4476742" y="3030538"/>
            <a:ext cx="145158" cy="60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845" tIns="35922" rIns="71845" bIns="35922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345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2"/>
            <a:ext cx="533400" cy="561975"/>
            <a:chOff x="146" y="195"/>
            <a:chExt cx="582" cy="669"/>
          </a:xfrm>
        </p:grpSpPr>
        <p:sp>
          <p:nvSpPr>
            <p:cNvPr id="103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5 h 614"/>
                <a:gd name="T14" fmla="*/ 459 w 478"/>
                <a:gd name="T15" fmla="*/ 210 h 614"/>
                <a:gd name="T16" fmla="*/ 452 w 478"/>
                <a:gd name="T17" fmla="*/ 242 h 614"/>
                <a:gd name="T18" fmla="*/ 439 w 478"/>
                <a:gd name="T19" fmla="*/ 284 h 614"/>
                <a:gd name="T20" fmla="*/ 403 w 478"/>
                <a:gd name="T21" fmla="*/ 379 h 614"/>
                <a:gd name="T22" fmla="*/ 354 w 478"/>
                <a:gd name="T23" fmla="*/ 470 h 614"/>
                <a:gd name="T24" fmla="*/ 321 w 478"/>
                <a:gd name="T25" fmla="*/ 519 h 614"/>
                <a:gd name="T26" fmla="*/ 287 w 478"/>
                <a:gd name="T27" fmla="*/ 562 h 614"/>
                <a:gd name="T28" fmla="*/ 257 w 478"/>
                <a:gd name="T29" fmla="*/ 597 h 614"/>
                <a:gd name="T30" fmla="*/ 247 w 478"/>
                <a:gd name="T31" fmla="*/ 608 h 614"/>
                <a:gd name="T32" fmla="*/ 246 w 478"/>
                <a:gd name="T33" fmla="*/ 608 h 614"/>
                <a:gd name="T34" fmla="*/ 236 w 478"/>
                <a:gd name="T35" fmla="*/ 598 h 614"/>
                <a:gd name="T36" fmla="*/ 216 w 478"/>
                <a:gd name="T37" fmla="*/ 580 h 614"/>
                <a:gd name="T38" fmla="*/ 206 w 478"/>
                <a:gd name="T39" fmla="*/ 571 h 614"/>
                <a:gd name="T40" fmla="*/ 195 w 478"/>
                <a:gd name="T41" fmla="*/ 559 h 614"/>
                <a:gd name="T42" fmla="*/ 180 w 478"/>
                <a:gd name="T43" fmla="*/ 541 h 614"/>
                <a:gd name="T44" fmla="*/ 159 w 478"/>
                <a:gd name="T45" fmla="*/ 508 h 614"/>
                <a:gd name="T46" fmla="*/ 144 w 478"/>
                <a:gd name="T47" fmla="*/ 485 h 614"/>
                <a:gd name="T48" fmla="*/ 129 w 478"/>
                <a:gd name="T49" fmla="*/ 460 h 614"/>
                <a:gd name="T50" fmla="*/ 105 w 478"/>
                <a:gd name="T51" fmla="*/ 428 h 614"/>
                <a:gd name="T52" fmla="*/ 80 w 478"/>
                <a:gd name="T53" fmla="*/ 396 h 614"/>
                <a:gd name="T54" fmla="*/ 64 w 478"/>
                <a:gd name="T55" fmla="*/ 363 h 614"/>
                <a:gd name="T56" fmla="*/ 54 w 478"/>
                <a:gd name="T57" fmla="*/ 334 h 614"/>
                <a:gd name="T58" fmla="*/ 42 w 478"/>
                <a:gd name="T59" fmla="*/ 300 h 614"/>
                <a:gd name="T60" fmla="*/ 32 w 478"/>
                <a:gd name="T61" fmla="*/ 271 h 614"/>
                <a:gd name="T62" fmla="*/ 23 w 478"/>
                <a:gd name="T63" fmla="*/ 235 h 614"/>
                <a:gd name="T64" fmla="*/ 14 w 478"/>
                <a:gd name="T65" fmla="*/ 197 h 614"/>
                <a:gd name="T66" fmla="*/ 8 w 478"/>
                <a:gd name="T67" fmla="*/ 161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9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1 h 8"/>
                <a:gd name="T8" fmla="*/ 478 w 480"/>
                <a:gd name="T9" fmla="*/ 11 h 8"/>
                <a:gd name="T10" fmla="*/ 480 w 480"/>
                <a:gd name="T11" fmla="*/ 9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29 h 126"/>
                <a:gd name="T2" fmla="*/ 5 w 15"/>
                <a:gd name="T3" fmla="*/ 129 h 126"/>
                <a:gd name="T4" fmla="*/ 15 w 15"/>
                <a:gd name="T5" fmla="*/ 89 h 126"/>
                <a:gd name="T6" fmla="*/ 16 w 15"/>
                <a:gd name="T7" fmla="*/ 48 h 126"/>
                <a:gd name="T8" fmla="*/ 18 w 15"/>
                <a:gd name="T9" fmla="*/ 18 h 126"/>
                <a:gd name="T10" fmla="*/ 18 w 15"/>
                <a:gd name="T11" fmla="*/ 1 h 126"/>
                <a:gd name="T12" fmla="*/ 13 w 15"/>
                <a:gd name="T13" fmla="*/ 0 h 126"/>
                <a:gd name="T14" fmla="*/ 13 w 15"/>
                <a:gd name="T15" fmla="*/ 18 h 126"/>
                <a:gd name="T16" fmla="*/ 12 w 15"/>
                <a:gd name="T17" fmla="*/ 48 h 126"/>
                <a:gd name="T18" fmla="*/ 5 w 15"/>
                <a:gd name="T19" fmla="*/ 87 h 126"/>
                <a:gd name="T20" fmla="*/ 0 w 15"/>
                <a:gd name="T21" fmla="*/ 129 h 126"/>
                <a:gd name="T22" fmla="*/ 0 w 15"/>
                <a:gd name="T23" fmla="*/ 129 h 126"/>
                <a:gd name="T24" fmla="*/ 5 w 15"/>
                <a:gd name="T25" fmla="*/ 129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6 h 139"/>
                <a:gd name="T2" fmla="*/ 6 w 34"/>
                <a:gd name="T3" fmla="*/ 136 h 139"/>
                <a:gd name="T4" fmla="*/ 21 w 34"/>
                <a:gd name="T5" fmla="*/ 96 h 139"/>
                <a:gd name="T6" fmla="*/ 27 w 34"/>
                <a:gd name="T7" fmla="*/ 67 h 139"/>
                <a:gd name="T8" fmla="*/ 32 w 34"/>
                <a:gd name="T9" fmla="*/ 36 h 139"/>
                <a:gd name="T10" fmla="*/ 37 w 34"/>
                <a:gd name="T11" fmla="*/ 0 h 139"/>
                <a:gd name="T12" fmla="*/ 32 w 34"/>
                <a:gd name="T13" fmla="*/ 0 h 139"/>
                <a:gd name="T14" fmla="*/ 27 w 34"/>
                <a:gd name="T15" fmla="*/ 34 h 139"/>
                <a:gd name="T16" fmla="*/ 22 w 34"/>
                <a:gd name="T17" fmla="*/ 65 h 139"/>
                <a:gd name="T18" fmla="*/ 13 w 34"/>
                <a:gd name="T19" fmla="*/ 94 h 139"/>
                <a:gd name="T20" fmla="*/ 0 w 34"/>
                <a:gd name="T21" fmla="*/ 136 h 139"/>
                <a:gd name="T22" fmla="*/ 0 w 34"/>
                <a:gd name="T23" fmla="*/ 136 h 139"/>
                <a:gd name="T24" fmla="*/ 6 w 34"/>
                <a:gd name="T25" fmla="*/ 136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40 w 44"/>
                <a:gd name="T7" fmla="*/ 43 h 43"/>
                <a:gd name="T8" fmla="*/ 41 w 44"/>
                <a:gd name="T9" fmla="*/ 38 h 43"/>
                <a:gd name="T10" fmla="*/ 25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8 h 90"/>
                <a:gd name="T8" fmla="*/ 35 w 66"/>
                <a:gd name="T9" fmla="*/ 64 h 90"/>
                <a:gd name="T10" fmla="*/ 45 w 66"/>
                <a:gd name="T11" fmla="*/ 73 h 90"/>
                <a:gd name="T12" fmla="*/ 54 w 66"/>
                <a:gd name="T13" fmla="*/ 86 h 90"/>
                <a:gd name="T14" fmla="*/ 61 w 66"/>
                <a:gd name="T15" fmla="*/ 93 h 90"/>
                <a:gd name="T16" fmla="*/ 66 w 66"/>
                <a:gd name="T17" fmla="*/ 88 h 90"/>
                <a:gd name="T18" fmla="*/ 59 w 66"/>
                <a:gd name="T19" fmla="*/ 81 h 90"/>
                <a:gd name="T20" fmla="*/ 48 w 66"/>
                <a:gd name="T21" fmla="*/ 68 h 90"/>
                <a:gd name="T22" fmla="*/ 40 w 66"/>
                <a:gd name="T23" fmla="*/ 59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0 w 103"/>
                <a:gd name="T13" fmla="*/ 114 h 174"/>
                <a:gd name="T14" fmla="*/ 73 w 103"/>
                <a:gd name="T15" fmla="*/ 130 h 174"/>
                <a:gd name="T16" fmla="*/ 85 w 103"/>
                <a:gd name="T17" fmla="*/ 150 h 174"/>
                <a:gd name="T18" fmla="*/ 101 w 103"/>
                <a:gd name="T19" fmla="*/ 174 h 174"/>
                <a:gd name="T20" fmla="*/ 106 w 103"/>
                <a:gd name="T21" fmla="*/ 170 h 174"/>
                <a:gd name="T22" fmla="*/ 91 w 103"/>
                <a:gd name="T23" fmla="*/ 147 h 174"/>
                <a:gd name="T24" fmla="*/ 77 w 103"/>
                <a:gd name="T25" fmla="*/ 127 h 174"/>
                <a:gd name="T26" fmla="*/ 65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7 h 181"/>
                <a:gd name="T10" fmla="*/ 44 w 50"/>
                <a:gd name="T11" fmla="*/ 178 h 181"/>
                <a:gd name="T12" fmla="*/ 50 w 50"/>
                <a:gd name="T13" fmla="*/ 174 h 181"/>
                <a:gd name="T14" fmla="*/ 31 w 50"/>
                <a:gd name="T15" fmla="*/ 115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6 h 148"/>
                <a:gd name="T10" fmla="*/ 4 w 12"/>
                <a:gd name="T11" fmla="*/ 151 h 148"/>
                <a:gd name="T12" fmla="*/ 12 w 12"/>
                <a:gd name="T13" fmla="*/ 151 h 148"/>
                <a:gd name="T14" fmla="*/ 7 w 12"/>
                <a:gd name="T15" fmla="*/ 106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5 h 655"/>
                <a:gd name="T24" fmla="*/ 441 w 514"/>
                <a:gd name="T25" fmla="*/ 405 h 655"/>
                <a:gd name="T26" fmla="*/ 421 w 514"/>
                <a:gd name="T27" fmla="*/ 452 h 655"/>
                <a:gd name="T28" fmla="*/ 396 w 514"/>
                <a:gd name="T29" fmla="*/ 501 h 655"/>
                <a:gd name="T30" fmla="*/ 359 w 514"/>
                <a:gd name="T31" fmla="*/ 553 h 655"/>
                <a:gd name="T32" fmla="*/ 316 w 514"/>
                <a:gd name="T33" fmla="*/ 602 h 655"/>
                <a:gd name="T34" fmla="*/ 280 w 514"/>
                <a:gd name="T35" fmla="*/ 638 h 655"/>
                <a:gd name="T36" fmla="*/ 269 w 514"/>
                <a:gd name="T37" fmla="*/ 649 h 655"/>
                <a:gd name="T38" fmla="*/ 265 w 514"/>
                <a:gd name="T39" fmla="*/ 652 h 655"/>
                <a:gd name="T40" fmla="*/ 259 w 514"/>
                <a:gd name="T41" fmla="*/ 647 h 655"/>
                <a:gd name="T42" fmla="*/ 247 w 514"/>
                <a:gd name="T43" fmla="*/ 638 h 655"/>
                <a:gd name="T44" fmla="*/ 226 w 514"/>
                <a:gd name="T45" fmla="*/ 622 h 655"/>
                <a:gd name="T46" fmla="*/ 218 w 514"/>
                <a:gd name="T47" fmla="*/ 613 h 655"/>
                <a:gd name="T48" fmla="*/ 206 w 514"/>
                <a:gd name="T49" fmla="*/ 597 h 655"/>
                <a:gd name="T50" fmla="*/ 185 w 514"/>
                <a:gd name="T51" fmla="*/ 573 h 655"/>
                <a:gd name="T52" fmla="*/ 160 w 514"/>
                <a:gd name="T53" fmla="*/ 535 h 655"/>
                <a:gd name="T54" fmla="*/ 116 w 514"/>
                <a:gd name="T55" fmla="*/ 459 h 655"/>
                <a:gd name="T56" fmla="*/ 82 w 514"/>
                <a:gd name="T57" fmla="*/ 387 h 655"/>
                <a:gd name="T58" fmla="*/ 65 w 514"/>
                <a:gd name="T59" fmla="*/ 346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2 h 175"/>
                <a:gd name="T6" fmla="*/ 15 w 184"/>
                <a:gd name="T7" fmla="*/ 172 h 175"/>
                <a:gd name="T8" fmla="*/ 15 w 184"/>
                <a:gd name="T9" fmla="*/ 172 h 175"/>
                <a:gd name="T10" fmla="*/ 17 w 184"/>
                <a:gd name="T11" fmla="*/ 172 h 175"/>
                <a:gd name="T12" fmla="*/ 18 w 184"/>
                <a:gd name="T13" fmla="*/ 169 h 175"/>
                <a:gd name="T14" fmla="*/ 17 w 184"/>
                <a:gd name="T15" fmla="*/ 165 h 175"/>
                <a:gd name="T16" fmla="*/ 15 w 184"/>
                <a:gd name="T17" fmla="*/ 158 h 175"/>
                <a:gd name="T18" fmla="*/ 15 w 184"/>
                <a:gd name="T19" fmla="*/ 154 h 175"/>
                <a:gd name="T20" fmla="*/ 15 w 184"/>
                <a:gd name="T21" fmla="*/ 151 h 175"/>
                <a:gd name="T22" fmla="*/ 15 w 184"/>
                <a:gd name="T23" fmla="*/ 145 h 175"/>
                <a:gd name="T24" fmla="*/ 13 w 184"/>
                <a:gd name="T25" fmla="*/ 136 h 175"/>
                <a:gd name="T26" fmla="*/ 12 w 184"/>
                <a:gd name="T27" fmla="*/ 129 h 175"/>
                <a:gd name="T28" fmla="*/ 10 w 184"/>
                <a:gd name="T29" fmla="*/ 120 h 175"/>
                <a:gd name="T30" fmla="*/ 8 w 184"/>
                <a:gd name="T31" fmla="*/ 109 h 175"/>
                <a:gd name="T32" fmla="*/ 8 w 184"/>
                <a:gd name="T33" fmla="*/ 100 h 175"/>
                <a:gd name="T34" fmla="*/ 7 w 184"/>
                <a:gd name="T35" fmla="*/ 91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3 w 58"/>
                <a:gd name="T15" fmla="*/ 6 h 89"/>
                <a:gd name="T16" fmla="*/ 36 w 58"/>
                <a:gd name="T17" fmla="*/ 4 h 89"/>
                <a:gd name="T18" fmla="*/ 43 w 58"/>
                <a:gd name="T19" fmla="*/ 2 h 89"/>
                <a:gd name="T20" fmla="*/ 44 w 58"/>
                <a:gd name="T21" fmla="*/ 4 h 89"/>
                <a:gd name="T22" fmla="*/ 44 w 58"/>
                <a:gd name="T23" fmla="*/ 7 h 89"/>
                <a:gd name="T24" fmla="*/ 44 w 58"/>
                <a:gd name="T25" fmla="*/ 9 h 89"/>
                <a:gd name="T26" fmla="*/ 46 w 58"/>
                <a:gd name="T27" fmla="*/ 27 h 89"/>
                <a:gd name="T28" fmla="*/ 41 w 58"/>
                <a:gd name="T29" fmla="*/ 33 h 89"/>
                <a:gd name="T30" fmla="*/ 36 w 58"/>
                <a:gd name="T31" fmla="*/ 34 h 89"/>
                <a:gd name="T32" fmla="*/ 36 w 58"/>
                <a:gd name="T33" fmla="*/ 42 h 89"/>
                <a:gd name="T34" fmla="*/ 39 w 58"/>
                <a:gd name="T35" fmla="*/ 45 h 89"/>
                <a:gd name="T36" fmla="*/ 41 w 58"/>
                <a:gd name="T37" fmla="*/ 54 h 89"/>
                <a:gd name="T38" fmla="*/ 44 w 58"/>
                <a:gd name="T39" fmla="*/ 33 h 89"/>
                <a:gd name="T40" fmla="*/ 46 w 58"/>
                <a:gd name="T41" fmla="*/ 31 h 89"/>
                <a:gd name="T42" fmla="*/ 49 w 58"/>
                <a:gd name="T43" fmla="*/ 31 h 89"/>
                <a:gd name="T44" fmla="*/ 54 w 58"/>
                <a:gd name="T45" fmla="*/ 31 h 89"/>
                <a:gd name="T46" fmla="*/ 61 w 58"/>
                <a:gd name="T47" fmla="*/ 38 h 89"/>
                <a:gd name="T48" fmla="*/ 54 w 58"/>
                <a:gd name="T49" fmla="*/ 40 h 89"/>
                <a:gd name="T50" fmla="*/ 49 w 58"/>
                <a:gd name="T51" fmla="*/ 34 h 89"/>
                <a:gd name="T52" fmla="*/ 46 w 58"/>
                <a:gd name="T53" fmla="*/ 34 h 89"/>
                <a:gd name="T54" fmla="*/ 44 w 58"/>
                <a:gd name="T55" fmla="*/ 36 h 89"/>
                <a:gd name="T56" fmla="*/ 46 w 58"/>
                <a:gd name="T57" fmla="*/ 40 h 89"/>
                <a:gd name="T58" fmla="*/ 46 w 58"/>
                <a:gd name="T59" fmla="*/ 51 h 89"/>
                <a:gd name="T60" fmla="*/ 39 w 58"/>
                <a:gd name="T61" fmla="*/ 62 h 89"/>
                <a:gd name="T62" fmla="*/ 43 w 58"/>
                <a:gd name="T63" fmla="*/ 81 h 89"/>
                <a:gd name="T64" fmla="*/ 36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3 w 58"/>
                <a:gd name="T71" fmla="*/ 76 h 89"/>
                <a:gd name="T72" fmla="*/ 33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5 w 56"/>
                <a:gd name="T19" fmla="*/ 2 h 89"/>
                <a:gd name="T20" fmla="*/ 37 w 56"/>
                <a:gd name="T21" fmla="*/ 4 h 89"/>
                <a:gd name="T22" fmla="*/ 37 w 56"/>
                <a:gd name="T23" fmla="*/ 7 h 89"/>
                <a:gd name="T24" fmla="*/ 40 w 56"/>
                <a:gd name="T25" fmla="*/ 11 h 89"/>
                <a:gd name="T26" fmla="*/ 38 w 56"/>
                <a:gd name="T27" fmla="*/ 29 h 89"/>
                <a:gd name="T28" fmla="*/ 33 w 56"/>
                <a:gd name="T29" fmla="*/ 33 h 89"/>
                <a:gd name="T30" fmla="*/ 30 w 56"/>
                <a:gd name="T31" fmla="*/ 34 h 89"/>
                <a:gd name="T32" fmla="*/ 28 w 56"/>
                <a:gd name="T33" fmla="*/ 42 h 89"/>
                <a:gd name="T34" fmla="*/ 32 w 56"/>
                <a:gd name="T35" fmla="*/ 45 h 89"/>
                <a:gd name="T36" fmla="*/ 35 w 56"/>
                <a:gd name="T37" fmla="*/ 54 h 89"/>
                <a:gd name="T38" fmla="*/ 37 w 56"/>
                <a:gd name="T39" fmla="*/ 33 h 89"/>
                <a:gd name="T40" fmla="*/ 40 w 56"/>
                <a:gd name="T41" fmla="*/ 31 h 89"/>
                <a:gd name="T42" fmla="*/ 43 w 56"/>
                <a:gd name="T43" fmla="*/ 31 h 89"/>
                <a:gd name="T44" fmla="*/ 50 w 56"/>
                <a:gd name="T45" fmla="*/ 33 h 89"/>
                <a:gd name="T46" fmla="*/ 53 w 56"/>
                <a:gd name="T47" fmla="*/ 38 h 89"/>
                <a:gd name="T48" fmla="*/ 45 w 56"/>
                <a:gd name="T49" fmla="*/ 40 h 89"/>
                <a:gd name="T50" fmla="*/ 43 w 56"/>
                <a:gd name="T51" fmla="*/ 34 h 89"/>
                <a:gd name="T52" fmla="*/ 40 w 56"/>
                <a:gd name="T53" fmla="*/ 34 h 89"/>
                <a:gd name="T54" fmla="*/ 38 w 56"/>
                <a:gd name="T55" fmla="*/ 36 h 89"/>
                <a:gd name="T56" fmla="*/ 38 w 56"/>
                <a:gd name="T57" fmla="*/ 42 h 89"/>
                <a:gd name="T58" fmla="*/ 38 w 56"/>
                <a:gd name="T59" fmla="*/ 56 h 89"/>
                <a:gd name="T60" fmla="*/ 33 w 56"/>
                <a:gd name="T61" fmla="*/ 63 h 89"/>
                <a:gd name="T62" fmla="*/ 35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1 w 56"/>
                <a:gd name="T15" fmla="*/ 6 h 87"/>
                <a:gd name="T16" fmla="*/ 33 w 56"/>
                <a:gd name="T17" fmla="*/ 4 h 87"/>
                <a:gd name="T18" fmla="*/ 41 w 56"/>
                <a:gd name="T19" fmla="*/ 0 h 87"/>
                <a:gd name="T20" fmla="*/ 42 w 56"/>
                <a:gd name="T21" fmla="*/ 4 h 87"/>
                <a:gd name="T22" fmla="*/ 42 w 56"/>
                <a:gd name="T23" fmla="*/ 8 h 87"/>
                <a:gd name="T24" fmla="*/ 46 w 56"/>
                <a:gd name="T25" fmla="*/ 9 h 87"/>
                <a:gd name="T26" fmla="*/ 44 w 56"/>
                <a:gd name="T27" fmla="*/ 27 h 87"/>
                <a:gd name="T28" fmla="*/ 39 w 56"/>
                <a:gd name="T29" fmla="*/ 33 h 87"/>
                <a:gd name="T30" fmla="*/ 36 w 56"/>
                <a:gd name="T31" fmla="*/ 35 h 87"/>
                <a:gd name="T32" fmla="*/ 36 w 56"/>
                <a:gd name="T33" fmla="*/ 44 h 87"/>
                <a:gd name="T34" fmla="*/ 39 w 56"/>
                <a:gd name="T35" fmla="*/ 45 h 87"/>
                <a:gd name="T36" fmla="*/ 41 w 56"/>
                <a:gd name="T37" fmla="*/ 56 h 87"/>
                <a:gd name="T38" fmla="*/ 42 w 56"/>
                <a:gd name="T39" fmla="*/ 33 h 87"/>
                <a:gd name="T40" fmla="*/ 46 w 56"/>
                <a:gd name="T41" fmla="*/ 29 h 87"/>
                <a:gd name="T42" fmla="*/ 49 w 56"/>
                <a:gd name="T43" fmla="*/ 29 h 87"/>
                <a:gd name="T44" fmla="*/ 56 w 56"/>
                <a:gd name="T45" fmla="*/ 33 h 87"/>
                <a:gd name="T46" fmla="*/ 59 w 56"/>
                <a:gd name="T47" fmla="*/ 38 h 87"/>
                <a:gd name="T48" fmla="*/ 51 w 56"/>
                <a:gd name="T49" fmla="*/ 38 h 87"/>
                <a:gd name="T50" fmla="*/ 49 w 56"/>
                <a:gd name="T51" fmla="*/ 35 h 87"/>
                <a:gd name="T52" fmla="*/ 46 w 56"/>
                <a:gd name="T53" fmla="*/ 35 h 87"/>
                <a:gd name="T54" fmla="*/ 44 w 56"/>
                <a:gd name="T55" fmla="*/ 36 h 87"/>
                <a:gd name="T56" fmla="*/ 44 w 56"/>
                <a:gd name="T57" fmla="*/ 40 h 87"/>
                <a:gd name="T58" fmla="*/ 46 w 56"/>
                <a:gd name="T59" fmla="*/ 51 h 87"/>
                <a:gd name="T60" fmla="*/ 38 w 56"/>
                <a:gd name="T61" fmla="*/ 62 h 87"/>
                <a:gd name="T62" fmla="*/ 41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3 w 56"/>
                <a:gd name="T71" fmla="*/ 76 h 87"/>
                <a:gd name="T72" fmla="*/ 31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2 h 124"/>
                <a:gd name="T2" fmla="*/ 72 w 146"/>
                <a:gd name="T3" fmla="*/ 0 h 124"/>
                <a:gd name="T4" fmla="*/ 143 w 146"/>
                <a:gd name="T5" fmla="*/ 102 h 124"/>
                <a:gd name="T6" fmla="*/ 143 w 146"/>
                <a:gd name="T7" fmla="*/ 125 h 124"/>
                <a:gd name="T8" fmla="*/ 72 w 146"/>
                <a:gd name="T9" fmla="*/ 30 h 124"/>
                <a:gd name="T10" fmla="*/ 2 w 146"/>
                <a:gd name="T11" fmla="*/ 127 h 124"/>
                <a:gd name="T12" fmla="*/ 0 w 146"/>
                <a:gd name="T13" fmla="*/ 102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8 h 171"/>
                <a:gd name="T2" fmla="*/ 5 w 5"/>
                <a:gd name="T3" fmla="*/ 166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6 h 171"/>
                <a:gd name="T10" fmla="*/ 3 w 5"/>
                <a:gd name="T11" fmla="*/ 168 h 171"/>
                <a:gd name="T12" fmla="*/ 3 w 5"/>
                <a:gd name="T13" fmla="*/ 168 h 171"/>
                <a:gd name="T14" fmla="*/ 5 w 5"/>
                <a:gd name="T15" fmla="*/ 168 h 171"/>
                <a:gd name="T16" fmla="*/ 5 w 5"/>
                <a:gd name="T17" fmla="*/ 166 h 171"/>
                <a:gd name="T18" fmla="*/ 3 w 5"/>
                <a:gd name="T19" fmla="*/ 168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502 w 505"/>
                <a:gd name="T1" fmla="*/ 7 h 9"/>
                <a:gd name="T2" fmla="*/ 502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2 w 505"/>
                <a:gd name="T9" fmla="*/ 7 h 9"/>
                <a:gd name="T10" fmla="*/ 502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0 h 37"/>
                <a:gd name="T2" fmla="*/ 3 w 6"/>
                <a:gd name="T3" fmla="*/ 40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9 h 37"/>
                <a:gd name="T14" fmla="*/ 0 w 6"/>
                <a:gd name="T15" fmla="*/ 39 h 37"/>
                <a:gd name="T16" fmla="*/ 3 w 6"/>
                <a:gd name="T17" fmla="*/ 4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8 h 131"/>
                <a:gd name="T2" fmla="*/ 5 w 16"/>
                <a:gd name="T3" fmla="*/ 128 h 131"/>
                <a:gd name="T4" fmla="*/ 11 w 16"/>
                <a:gd name="T5" fmla="*/ 83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3 h 131"/>
                <a:gd name="T20" fmla="*/ 0 w 16"/>
                <a:gd name="T21" fmla="*/ 127 h 131"/>
                <a:gd name="T22" fmla="*/ 0 w 16"/>
                <a:gd name="T23" fmla="*/ 127 h 131"/>
                <a:gd name="T24" fmla="*/ 5 w 16"/>
                <a:gd name="T25" fmla="*/ 128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5 w 110"/>
                <a:gd name="T13" fmla="*/ 223 h 344"/>
                <a:gd name="T14" fmla="*/ 77 w 110"/>
                <a:gd name="T15" fmla="*/ 182 h 344"/>
                <a:gd name="T16" fmla="*/ 88 w 110"/>
                <a:gd name="T17" fmla="*/ 139 h 344"/>
                <a:gd name="T18" fmla="*/ 98 w 110"/>
                <a:gd name="T19" fmla="*/ 93 h 344"/>
                <a:gd name="T20" fmla="*/ 106 w 110"/>
                <a:gd name="T21" fmla="*/ 48 h 344"/>
                <a:gd name="T22" fmla="*/ 113 w 110"/>
                <a:gd name="T23" fmla="*/ 1 h 344"/>
                <a:gd name="T24" fmla="*/ 108 w 110"/>
                <a:gd name="T25" fmla="*/ 0 h 344"/>
                <a:gd name="T26" fmla="*/ 100 w 110"/>
                <a:gd name="T27" fmla="*/ 47 h 344"/>
                <a:gd name="T28" fmla="*/ 91 w 110"/>
                <a:gd name="T29" fmla="*/ 93 h 344"/>
                <a:gd name="T30" fmla="*/ 83 w 110"/>
                <a:gd name="T31" fmla="*/ 137 h 344"/>
                <a:gd name="T32" fmla="*/ 72 w 110"/>
                <a:gd name="T33" fmla="*/ 180 h 344"/>
                <a:gd name="T34" fmla="*/ 59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0 w 131"/>
                <a:gd name="T13" fmla="*/ 90 h 155"/>
                <a:gd name="T14" fmla="*/ 91 w 131"/>
                <a:gd name="T15" fmla="*/ 65 h 155"/>
                <a:gd name="T16" fmla="*/ 114 w 131"/>
                <a:gd name="T17" fmla="*/ 34 h 155"/>
                <a:gd name="T18" fmla="*/ 134 w 131"/>
                <a:gd name="T19" fmla="*/ 3 h 155"/>
                <a:gd name="T20" fmla="*/ 129 w 131"/>
                <a:gd name="T21" fmla="*/ 0 h 155"/>
                <a:gd name="T22" fmla="*/ 108 w 131"/>
                <a:gd name="T23" fmla="*/ 30 h 155"/>
                <a:gd name="T24" fmla="*/ 86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1 w 46"/>
                <a:gd name="T9" fmla="*/ 34 h 40"/>
                <a:gd name="T10" fmla="*/ 38 w 46"/>
                <a:gd name="T11" fmla="*/ 40 h 40"/>
                <a:gd name="T12" fmla="*/ 43 w 46"/>
                <a:gd name="T13" fmla="*/ 34 h 40"/>
                <a:gd name="T14" fmla="*/ 34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9 w 82"/>
                <a:gd name="T7" fmla="*/ 77 h 108"/>
                <a:gd name="T8" fmla="*/ 64 w 82"/>
                <a:gd name="T9" fmla="*/ 97 h 108"/>
                <a:gd name="T10" fmla="*/ 76 w 82"/>
                <a:gd name="T11" fmla="*/ 108 h 108"/>
                <a:gd name="T12" fmla="*/ 79 w 82"/>
                <a:gd name="T13" fmla="*/ 104 h 108"/>
                <a:gd name="T14" fmla="*/ 69 w 82"/>
                <a:gd name="T15" fmla="*/ 92 h 108"/>
                <a:gd name="T16" fmla="*/ 53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4 h 186"/>
                <a:gd name="T14" fmla="*/ 57 w 92"/>
                <a:gd name="T15" fmla="*/ 139 h 186"/>
                <a:gd name="T16" fmla="*/ 71 w 92"/>
                <a:gd name="T17" fmla="*/ 164 h 186"/>
                <a:gd name="T18" fmla="*/ 87 w 92"/>
                <a:gd name="T19" fmla="*/ 189 h 186"/>
                <a:gd name="T20" fmla="*/ 92 w 92"/>
                <a:gd name="T21" fmla="*/ 188 h 186"/>
                <a:gd name="T22" fmla="*/ 77 w 92"/>
                <a:gd name="T23" fmla="*/ 160 h 186"/>
                <a:gd name="T24" fmla="*/ 62 w 92"/>
                <a:gd name="T25" fmla="*/ 135 h 186"/>
                <a:gd name="T26" fmla="*/ 51 w 92"/>
                <a:gd name="T27" fmla="*/ 110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1 h 173"/>
                <a:gd name="T8" fmla="*/ 33 w 50"/>
                <a:gd name="T9" fmla="*/ 134 h 173"/>
                <a:gd name="T10" fmla="*/ 43 w 50"/>
                <a:gd name="T11" fmla="*/ 170 h 173"/>
                <a:gd name="T12" fmla="*/ 50 w 50"/>
                <a:gd name="T13" fmla="*/ 168 h 173"/>
                <a:gd name="T14" fmla="*/ 38 w 50"/>
                <a:gd name="T15" fmla="*/ 132 h 173"/>
                <a:gd name="T16" fmla="*/ 27 w 50"/>
                <a:gd name="T17" fmla="*/ 89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7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4 w 352"/>
                <a:gd name="T1" fmla="*/ 1 h 456"/>
                <a:gd name="T2" fmla="*/ 232 w 352"/>
                <a:gd name="T3" fmla="*/ 14 h 456"/>
                <a:gd name="T4" fmla="*/ 219 w 352"/>
                <a:gd name="T5" fmla="*/ 41 h 456"/>
                <a:gd name="T6" fmla="*/ 208 w 352"/>
                <a:gd name="T7" fmla="*/ 90 h 456"/>
                <a:gd name="T8" fmla="*/ 201 w 352"/>
                <a:gd name="T9" fmla="*/ 149 h 456"/>
                <a:gd name="T10" fmla="*/ 198 w 352"/>
                <a:gd name="T11" fmla="*/ 193 h 456"/>
                <a:gd name="T12" fmla="*/ 201 w 352"/>
                <a:gd name="T13" fmla="*/ 211 h 456"/>
                <a:gd name="T14" fmla="*/ 208 w 352"/>
                <a:gd name="T15" fmla="*/ 211 h 456"/>
                <a:gd name="T16" fmla="*/ 224 w 352"/>
                <a:gd name="T17" fmla="*/ 211 h 456"/>
                <a:gd name="T18" fmla="*/ 252 w 352"/>
                <a:gd name="T19" fmla="*/ 211 h 456"/>
                <a:gd name="T20" fmla="*/ 290 w 352"/>
                <a:gd name="T21" fmla="*/ 205 h 456"/>
                <a:gd name="T22" fmla="*/ 322 w 352"/>
                <a:gd name="T23" fmla="*/ 196 h 456"/>
                <a:gd name="T24" fmla="*/ 339 w 352"/>
                <a:gd name="T25" fmla="*/ 186 h 456"/>
                <a:gd name="T26" fmla="*/ 355 w 352"/>
                <a:gd name="T27" fmla="*/ 166 h 456"/>
                <a:gd name="T28" fmla="*/ 344 w 352"/>
                <a:gd name="T29" fmla="*/ 278 h 456"/>
                <a:gd name="T30" fmla="*/ 322 w 352"/>
                <a:gd name="T31" fmla="*/ 267 h 456"/>
                <a:gd name="T32" fmla="*/ 294 w 352"/>
                <a:gd name="T33" fmla="*/ 258 h 456"/>
                <a:gd name="T34" fmla="*/ 265 w 352"/>
                <a:gd name="T35" fmla="*/ 253 h 456"/>
                <a:gd name="T36" fmla="*/ 240 w 352"/>
                <a:gd name="T37" fmla="*/ 249 h 456"/>
                <a:gd name="T38" fmla="*/ 213 w 352"/>
                <a:gd name="T39" fmla="*/ 248 h 456"/>
                <a:gd name="T40" fmla="*/ 208 w 352"/>
                <a:gd name="T41" fmla="*/ 248 h 456"/>
                <a:gd name="T42" fmla="*/ 198 w 352"/>
                <a:gd name="T43" fmla="*/ 249 h 456"/>
                <a:gd name="T44" fmla="*/ 198 w 352"/>
                <a:gd name="T45" fmla="*/ 267 h 456"/>
                <a:gd name="T46" fmla="*/ 198 w 352"/>
                <a:gd name="T47" fmla="*/ 287 h 456"/>
                <a:gd name="T48" fmla="*/ 203 w 352"/>
                <a:gd name="T49" fmla="*/ 349 h 456"/>
                <a:gd name="T50" fmla="*/ 213 w 352"/>
                <a:gd name="T51" fmla="*/ 406 h 456"/>
                <a:gd name="T52" fmla="*/ 221 w 352"/>
                <a:gd name="T53" fmla="*/ 430 h 456"/>
                <a:gd name="T54" fmla="*/ 237 w 352"/>
                <a:gd name="T55" fmla="*/ 451 h 456"/>
                <a:gd name="T56" fmla="*/ 116 w 352"/>
                <a:gd name="T57" fmla="*/ 451 h 456"/>
                <a:gd name="T58" fmla="*/ 124 w 352"/>
                <a:gd name="T59" fmla="*/ 437 h 456"/>
                <a:gd name="T60" fmla="*/ 139 w 352"/>
                <a:gd name="T61" fmla="*/ 405 h 456"/>
                <a:gd name="T62" fmla="*/ 144 w 352"/>
                <a:gd name="T63" fmla="*/ 390 h 456"/>
                <a:gd name="T64" fmla="*/ 149 w 352"/>
                <a:gd name="T65" fmla="*/ 376 h 456"/>
                <a:gd name="T66" fmla="*/ 152 w 352"/>
                <a:gd name="T67" fmla="*/ 350 h 456"/>
                <a:gd name="T68" fmla="*/ 159 w 352"/>
                <a:gd name="T69" fmla="*/ 309 h 456"/>
                <a:gd name="T70" fmla="*/ 160 w 352"/>
                <a:gd name="T71" fmla="*/ 267 h 456"/>
                <a:gd name="T72" fmla="*/ 159 w 352"/>
                <a:gd name="T73" fmla="*/ 251 h 456"/>
                <a:gd name="T74" fmla="*/ 154 w 352"/>
                <a:gd name="T75" fmla="*/ 249 h 456"/>
                <a:gd name="T76" fmla="*/ 149 w 352"/>
                <a:gd name="T77" fmla="*/ 249 h 456"/>
                <a:gd name="T78" fmla="*/ 134 w 352"/>
                <a:gd name="T79" fmla="*/ 248 h 456"/>
                <a:gd name="T80" fmla="*/ 105 w 352"/>
                <a:gd name="T81" fmla="*/ 249 h 456"/>
                <a:gd name="T82" fmla="*/ 75 w 352"/>
                <a:gd name="T83" fmla="*/ 253 h 456"/>
                <a:gd name="T84" fmla="*/ 44 w 352"/>
                <a:gd name="T85" fmla="*/ 262 h 456"/>
                <a:gd name="T86" fmla="*/ 19 w 352"/>
                <a:gd name="T87" fmla="*/ 273 h 456"/>
                <a:gd name="T88" fmla="*/ 1 w 352"/>
                <a:gd name="T89" fmla="*/ 282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7 h 20"/>
                <a:gd name="T2" fmla="*/ 3 w 14"/>
                <a:gd name="T3" fmla="*/ 17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1 h 20"/>
                <a:gd name="T14" fmla="*/ 0 w 14"/>
                <a:gd name="T15" fmla="*/ 11 h 20"/>
                <a:gd name="T16" fmla="*/ 3 w 14"/>
                <a:gd name="T17" fmla="*/ 1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3 w 20"/>
                <a:gd name="T7" fmla="*/ 20 h 45"/>
                <a:gd name="T8" fmla="*/ 18 w 20"/>
                <a:gd name="T9" fmla="*/ 13 h 45"/>
                <a:gd name="T10" fmla="*/ 23 w 20"/>
                <a:gd name="T11" fmla="*/ 6 h 45"/>
                <a:gd name="T12" fmla="*/ 20 w 20"/>
                <a:gd name="T13" fmla="*/ 0 h 45"/>
                <a:gd name="T14" fmla="*/ 13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68 h 65"/>
                <a:gd name="T2" fmla="*/ 5 w 12"/>
                <a:gd name="T3" fmla="*/ 68 h 65"/>
                <a:gd name="T4" fmla="*/ 5 w 12"/>
                <a:gd name="T5" fmla="*/ 55 h 65"/>
                <a:gd name="T6" fmla="*/ 7 w 12"/>
                <a:gd name="T7" fmla="*/ 41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1 h 65"/>
                <a:gd name="T18" fmla="*/ 2 w 12"/>
                <a:gd name="T19" fmla="*/ 53 h 65"/>
                <a:gd name="T20" fmla="*/ 0 w 12"/>
                <a:gd name="T21" fmla="*/ 68 h 65"/>
                <a:gd name="T22" fmla="*/ 0 w 12"/>
                <a:gd name="T23" fmla="*/ 68 h 65"/>
                <a:gd name="T24" fmla="*/ 5 w 12"/>
                <a:gd name="T25" fmla="*/ 68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1 h 20"/>
                <a:gd name="T2" fmla="*/ 7 w 7"/>
                <a:gd name="T3" fmla="*/ 11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1 h 20"/>
                <a:gd name="T12" fmla="*/ 5 w 7"/>
                <a:gd name="T13" fmla="*/ 17 h 20"/>
                <a:gd name="T14" fmla="*/ 5 w 7"/>
                <a:gd name="T15" fmla="*/ 17 h 20"/>
                <a:gd name="T16" fmla="*/ 7 w 7"/>
                <a:gd name="T17" fmla="*/ 11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38 w 35"/>
                <a:gd name="T1" fmla="*/ 0 h 7"/>
                <a:gd name="T2" fmla="*/ 38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9 h 7"/>
                <a:gd name="T10" fmla="*/ 9 w 35"/>
                <a:gd name="T11" fmla="*/ 10 h 7"/>
                <a:gd name="T12" fmla="*/ 38 w 35"/>
                <a:gd name="T13" fmla="*/ 10 h 7"/>
                <a:gd name="T14" fmla="*/ 38 w 35"/>
                <a:gd name="T15" fmla="*/ 10 h 7"/>
                <a:gd name="T16" fmla="*/ 38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53 w 56"/>
                <a:gd name="T1" fmla="*/ 0 h 10"/>
                <a:gd name="T2" fmla="*/ 53 w 56"/>
                <a:gd name="T3" fmla="*/ 0 h 10"/>
                <a:gd name="T4" fmla="*/ 39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7 h 10"/>
                <a:gd name="T14" fmla="*/ 18 w 56"/>
                <a:gd name="T15" fmla="*/ 7 h 10"/>
                <a:gd name="T16" fmla="*/ 28 w 56"/>
                <a:gd name="T17" fmla="*/ 6 h 10"/>
                <a:gd name="T18" fmla="*/ 41 w 56"/>
                <a:gd name="T19" fmla="*/ 5 h 10"/>
                <a:gd name="T20" fmla="*/ 53 w 56"/>
                <a:gd name="T21" fmla="*/ 5 h 10"/>
                <a:gd name="T22" fmla="*/ 53 w 56"/>
                <a:gd name="T23" fmla="*/ 5 h 10"/>
                <a:gd name="T24" fmla="*/ 53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2 w 41"/>
                <a:gd name="T1" fmla="*/ 0 h 18"/>
                <a:gd name="T2" fmla="*/ 42 w 41"/>
                <a:gd name="T3" fmla="*/ 0 h 18"/>
                <a:gd name="T4" fmla="*/ 34 w 41"/>
                <a:gd name="T5" fmla="*/ 4 h 18"/>
                <a:gd name="T6" fmla="*/ 26 w 41"/>
                <a:gd name="T7" fmla="*/ 5 h 18"/>
                <a:gd name="T8" fmla="*/ 13 w 41"/>
                <a:gd name="T9" fmla="*/ 9 h 18"/>
                <a:gd name="T10" fmla="*/ 0 w 41"/>
                <a:gd name="T11" fmla="*/ 10 h 18"/>
                <a:gd name="T12" fmla="*/ 0 w 41"/>
                <a:gd name="T13" fmla="*/ 15 h 18"/>
                <a:gd name="T14" fmla="*/ 14 w 41"/>
                <a:gd name="T15" fmla="*/ 11 h 18"/>
                <a:gd name="T16" fmla="*/ 26 w 41"/>
                <a:gd name="T17" fmla="*/ 10 h 18"/>
                <a:gd name="T18" fmla="*/ 35 w 41"/>
                <a:gd name="T19" fmla="*/ 9 h 18"/>
                <a:gd name="T20" fmla="*/ 44 w 41"/>
                <a:gd name="T21" fmla="*/ 5 h 18"/>
                <a:gd name="T22" fmla="*/ 44 w 41"/>
                <a:gd name="T23" fmla="*/ 5 h 18"/>
                <a:gd name="T24" fmla="*/ 42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5 h 124"/>
                <a:gd name="T2" fmla="*/ 5 w 5"/>
                <a:gd name="T3" fmla="*/ 122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2 h 124"/>
                <a:gd name="T10" fmla="*/ 2 w 5"/>
                <a:gd name="T11" fmla="*/ 125 h 124"/>
                <a:gd name="T12" fmla="*/ 2 w 5"/>
                <a:gd name="T13" fmla="*/ 125 h 124"/>
                <a:gd name="T14" fmla="*/ 5 w 5"/>
                <a:gd name="T15" fmla="*/ 127 h 124"/>
                <a:gd name="T16" fmla="*/ 5 w 5"/>
                <a:gd name="T17" fmla="*/ 122 h 124"/>
                <a:gd name="T18" fmla="*/ 2 w 5"/>
                <a:gd name="T19" fmla="*/ 125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5 w 13"/>
                <a:gd name="T5" fmla="*/ 7 h 10"/>
                <a:gd name="T6" fmla="*/ 16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1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3 w 32"/>
                <a:gd name="T5" fmla="*/ 15 h 16"/>
                <a:gd name="T6" fmla="*/ 33 w 32"/>
                <a:gd name="T7" fmla="*/ 19 h 16"/>
                <a:gd name="T8" fmla="*/ 35 w 32"/>
                <a:gd name="T9" fmla="*/ 14 h 16"/>
                <a:gd name="T10" fmla="*/ 25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2 h 16"/>
                <a:gd name="T8" fmla="*/ 38 w 56"/>
                <a:gd name="T9" fmla="*/ 15 h 16"/>
                <a:gd name="T10" fmla="*/ 51 w 56"/>
                <a:gd name="T11" fmla="*/ 19 h 16"/>
                <a:gd name="T12" fmla="*/ 53 w 56"/>
                <a:gd name="T13" fmla="*/ 12 h 16"/>
                <a:gd name="T14" fmla="*/ 38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9 w 32"/>
                <a:gd name="T7" fmla="*/ 9 h 9"/>
                <a:gd name="T8" fmla="*/ 29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5 w 18"/>
                <a:gd name="T1" fmla="*/ 107 h 112"/>
                <a:gd name="T2" fmla="*/ 15 w 18"/>
                <a:gd name="T3" fmla="*/ 107 h 112"/>
                <a:gd name="T4" fmla="*/ 10 w 18"/>
                <a:gd name="T5" fmla="*/ 81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1 h 112"/>
                <a:gd name="T20" fmla="*/ 9 w 18"/>
                <a:gd name="T21" fmla="*/ 109 h 112"/>
                <a:gd name="T22" fmla="*/ 9 w 18"/>
                <a:gd name="T23" fmla="*/ 109 h 112"/>
                <a:gd name="T24" fmla="*/ 15 w 18"/>
                <a:gd name="T25" fmla="*/ 107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19 w 16"/>
                <a:gd name="T1" fmla="*/ 29 h 32"/>
                <a:gd name="T2" fmla="*/ 19 w 16"/>
                <a:gd name="T3" fmla="*/ 29 h 32"/>
                <a:gd name="T4" fmla="*/ 14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1 w 16"/>
                <a:gd name="T11" fmla="*/ 18 h 32"/>
                <a:gd name="T12" fmla="*/ 16 w 16"/>
                <a:gd name="T13" fmla="*/ 32 h 32"/>
                <a:gd name="T14" fmla="*/ 16 w 16"/>
                <a:gd name="T15" fmla="*/ 32 h 32"/>
                <a:gd name="T16" fmla="*/ 19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0 h 7"/>
                <a:gd name="T4" fmla="*/ 123 w 123"/>
                <a:gd name="T5" fmla="*/ 8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1 w 13"/>
                <a:gd name="T1" fmla="*/ 0 h 16"/>
                <a:gd name="T2" fmla="*/ 11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13 h 16"/>
                <a:gd name="T10" fmla="*/ 5 w 13"/>
                <a:gd name="T11" fmla="*/ 9 h 16"/>
                <a:gd name="T12" fmla="*/ 16 w 13"/>
                <a:gd name="T13" fmla="*/ 5 h 16"/>
                <a:gd name="T14" fmla="*/ 16 w 13"/>
                <a:gd name="T15" fmla="*/ 5 h 16"/>
                <a:gd name="T16" fmla="*/ 11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6 h 41"/>
                <a:gd name="T6" fmla="*/ 0 w 23"/>
                <a:gd name="T7" fmla="*/ 39 h 41"/>
                <a:gd name="T8" fmla="*/ 5 w 23"/>
                <a:gd name="T9" fmla="*/ 44 h 41"/>
                <a:gd name="T10" fmla="*/ 13 w 23"/>
                <a:gd name="T11" fmla="*/ 28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4 h 39"/>
                <a:gd name="T8" fmla="*/ 5 w 16"/>
                <a:gd name="T9" fmla="*/ 30 h 39"/>
                <a:gd name="T10" fmla="*/ 0 w 16"/>
                <a:gd name="T11" fmla="*/ 41 h 39"/>
                <a:gd name="T12" fmla="*/ 6 w 16"/>
                <a:gd name="T13" fmla="*/ 42 h 39"/>
                <a:gd name="T14" fmla="*/ 10 w 16"/>
                <a:gd name="T15" fmla="*/ 32 h 39"/>
                <a:gd name="T16" fmla="*/ 11 w 16"/>
                <a:gd name="T17" fmla="*/ 26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1 w 13"/>
                <a:gd name="T1" fmla="*/ 0 h 58"/>
                <a:gd name="T2" fmla="*/ 11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7 h 58"/>
                <a:gd name="T10" fmla="*/ 0 w 13"/>
                <a:gd name="T11" fmla="*/ 55 h 58"/>
                <a:gd name="T12" fmla="*/ 5 w 13"/>
                <a:gd name="T13" fmla="*/ 55 h 58"/>
                <a:gd name="T14" fmla="*/ 11 w 13"/>
                <a:gd name="T15" fmla="*/ 38 h 58"/>
                <a:gd name="T16" fmla="*/ 13 w 13"/>
                <a:gd name="T17" fmla="*/ 27 h 58"/>
                <a:gd name="T18" fmla="*/ 15 w 13"/>
                <a:gd name="T19" fmla="*/ 14 h 58"/>
                <a:gd name="T20" fmla="*/ 16 w 13"/>
                <a:gd name="T21" fmla="*/ 0 h 58"/>
                <a:gd name="T22" fmla="*/ 16 w 13"/>
                <a:gd name="T23" fmla="*/ 0 h 58"/>
                <a:gd name="T24" fmla="*/ 11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6 w 6"/>
                <a:gd name="T5" fmla="*/ 7 h 16"/>
                <a:gd name="T6" fmla="*/ 1 w 6"/>
                <a:gd name="T7" fmla="*/ 5 h 16"/>
                <a:gd name="T8" fmla="*/ 1 w 6"/>
                <a:gd name="T9" fmla="*/ 12 h 16"/>
                <a:gd name="T10" fmla="*/ 1 w 6"/>
                <a:gd name="T11" fmla="*/ 19 h 16"/>
                <a:gd name="T12" fmla="*/ 9 w 6"/>
                <a:gd name="T13" fmla="*/ 17 h 16"/>
                <a:gd name="T14" fmla="*/ 9 w 6"/>
                <a:gd name="T15" fmla="*/ 12 h 16"/>
                <a:gd name="T16" fmla="*/ 9 w 6"/>
                <a:gd name="T17" fmla="*/ 7 h 16"/>
                <a:gd name="T18" fmla="*/ 9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20 w 30"/>
                <a:gd name="T7" fmla="*/ 7 h 9"/>
                <a:gd name="T8" fmla="*/ 23 w 30"/>
                <a:gd name="T9" fmla="*/ 9 h 9"/>
                <a:gd name="T10" fmla="*/ 27 w 30"/>
                <a:gd name="T11" fmla="*/ 9 h 9"/>
                <a:gd name="T12" fmla="*/ 27 w 30"/>
                <a:gd name="T13" fmla="*/ 2 h 9"/>
                <a:gd name="T14" fmla="*/ 23 w 30"/>
                <a:gd name="T15" fmla="*/ 2 h 9"/>
                <a:gd name="T16" fmla="*/ 20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19 h 16"/>
                <a:gd name="T2" fmla="*/ 1 w 65"/>
                <a:gd name="T3" fmla="*/ 19 h 16"/>
                <a:gd name="T4" fmla="*/ 16 w 65"/>
                <a:gd name="T5" fmla="*/ 14 h 16"/>
                <a:gd name="T6" fmla="*/ 29 w 65"/>
                <a:gd name="T7" fmla="*/ 12 h 16"/>
                <a:gd name="T8" fmla="*/ 49 w 65"/>
                <a:gd name="T9" fmla="*/ 12 h 16"/>
                <a:gd name="T10" fmla="*/ 68 w 65"/>
                <a:gd name="T11" fmla="*/ 7 h 16"/>
                <a:gd name="T12" fmla="*/ 68 w 65"/>
                <a:gd name="T13" fmla="*/ 0 h 16"/>
                <a:gd name="T14" fmla="*/ 49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2 h 16"/>
                <a:gd name="T22" fmla="*/ 0 w 65"/>
                <a:gd name="T23" fmla="*/ 12 h 16"/>
                <a:gd name="T24" fmla="*/ 1 w 65"/>
                <a:gd name="T25" fmla="*/ 19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5 h 22"/>
                <a:gd name="T2" fmla="*/ 1 w 42"/>
                <a:gd name="T3" fmla="*/ 25 h 22"/>
                <a:gd name="T4" fmla="*/ 9 w 42"/>
                <a:gd name="T5" fmla="*/ 21 h 22"/>
                <a:gd name="T6" fmla="*/ 18 w 42"/>
                <a:gd name="T7" fmla="*/ 17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6 h 22"/>
                <a:gd name="T20" fmla="*/ 0 w 42"/>
                <a:gd name="T21" fmla="*/ 21 h 22"/>
                <a:gd name="T22" fmla="*/ 0 w 42"/>
                <a:gd name="T23" fmla="*/ 21 h 22"/>
                <a:gd name="T24" fmla="*/ 1 w 42"/>
                <a:gd name="T25" fmla="*/ 25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8 h 14"/>
                <a:gd name="T2" fmla="*/ 0 w 21"/>
                <a:gd name="T3" fmla="*/ 8 h 14"/>
                <a:gd name="T4" fmla="*/ 3 w 21"/>
                <a:gd name="T5" fmla="*/ 11 h 14"/>
                <a:gd name="T6" fmla="*/ 10 w 21"/>
                <a:gd name="T7" fmla="*/ 8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8 h 14"/>
                <a:gd name="T22" fmla="*/ 3 w 21"/>
                <a:gd name="T23" fmla="*/ 8 h 14"/>
                <a:gd name="T24" fmla="*/ 0 w 21"/>
                <a:gd name="T25" fmla="*/ 8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3 w 20"/>
                <a:gd name="T1" fmla="*/ 14 h 18"/>
                <a:gd name="T2" fmla="*/ 23 w 20"/>
                <a:gd name="T3" fmla="*/ 14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3 w 20"/>
                <a:gd name="T13" fmla="*/ 21 h 18"/>
                <a:gd name="T14" fmla="*/ 23 w 20"/>
                <a:gd name="T15" fmla="*/ 21 h 18"/>
                <a:gd name="T16" fmla="*/ 23 w 20"/>
                <a:gd name="T17" fmla="*/ 14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3 w 30"/>
                <a:gd name="T1" fmla="*/ 8 h 13"/>
                <a:gd name="T2" fmla="*/ 33 w 30"/>
                <a:gd name="T3" fmla="*/ 8 h 13"/>
                <a:gd name="T4" fmla="*/ 18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1 w 30"/>
                <a:gd name="T13" fmla="*/ 13 h 13"/>
                <a:gd name="T14" fmla="*/ 31 w 30"/>
                <a:gd name="T15" fmla="*/ 13 h 13"/>
                <a:gd name="T16" fmla="*/ 33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8 w 41"/>
                <a:gd name="T1" fmla="*/ 1 h 9"/>
                <a:gd name="T2" fmla="*/ 38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6 h 9"/>
                <a:gd name="T12" fmla="*/ 38 w 41"/>
                <a:gd name="T13" fmla="*/ 6 h 9"/>
                <a:gd name="T14" fmla="*/ 38 w 41"/>
                <a:gd name="T15" fmla="*/ 6 h 9"/>
                <a:gd name="T16" fmla="*/ 38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39 w 39"/>
                <a:gd name="T1" fmla="*/ 0 h 13"/>
                <a:gd name="T2" fmla="*/ 39 w 39"/>
                <a:gd name="T3" fmla="*/ 0 h 13"/>
                <a:gd name="T4" fmla="*/ 31 w 39"/>
                <a:gd name="T5" fmla="*/ 5 h 13"/>
                <a:gd name="T6" fmla="*/ 23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3 w 39"/>
                <a:gd name="T17" fmla="*/ 13 h 13"/>
                <a:gd name="T18" fmla="*/ 32 w 39"/>
                <a:gd name="T19" fmla="*/ 11 h 13"/>
                <a:gd name="T20" fmla="*/ 42 w 39"/>
                <a:gd name="T21" fmla="*/ 5 h 13"/>
                <a:gd name="T22" fmla="*/ 42 w 39"/>
                <a:gd name="T23" fmla="*/ 5 h 13"/>
                <a:gd name="T24" fmla="*/ 39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9 h 20"/>
                <a:gd name="T6" fmla="*/ 3 w 10"/>
                <a:gd name="T7" fmla="*/ 23 h 20"/>
                <a:gd name="T8" fmla="*/ 8 w 10"/>
                <a:gd name="T9" fmla="*/ 21 h 20"/>
                <a:gd name="T10" fmla="*/ 8 w 10"/>
                <a:gd name="T11" fmla="*/ 18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8 h 20"/>
                <a:gd name="T38" fmla="*/ 3 w 10"/>
                <a:gd name="T39" fmla="*/ 19 h 20"/>
                <a:gd name="T40" fmla="*/ 7 w 10"/>
                <a:gd name="T41" fmla="*/ 21 h 20"/>
                <a:gd name="T42" fmla="*/ 7 w 10"/>
                <a:gd name="T43" fmla="*/ 18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2 h 63"/>
                <a:gd name="T10" fmla="*/ 11 w 13"/>
                <a:gd name="T11" fmla="*/ 66 h 63"/>
                <a:gd name="T12" fmla="*/ 16 w 13"/>
                <a:gd name="T13" fmla="*/ 66 h 63"/>
                <a:gd name="T14" fmla="*/ 15 w 13"/>
                <a:gd name="T15" fmla="*/ 41 h 63"/>
                <a:gd name="T16" fmla="*/ 11 w 13"/>
                <a:gd name="T17" fmla="*/ 25 h 63"/>
                <a:gd name="T18" fmla="*/ 10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22 h 49"/>
                <a:gd name="T8" fmla="*/ 9 w 18"/>
                <a:gd name="T9" fmla="*/ 33 h 49"/>
                <a:gd name="T10" fmla="*/ 10 w 18"/>
                <a:gd name="T11" fmla="*/ 43 h 49"/>
                <a:gd name="T12" fmla="*/ 15 w 18"/>
                <a:gd name="T13" fmla="*/ 43 h 49"/>
                <a:gd name="T14" fmla="*/ 13 w 18"/>
                <a:gd name="T15" fmla="*/ 31 h 49"/>
                <a:gd name="T16" fmla="*/ 10 w 18"/>
                <a:gd name="T17" fmla="*/ 20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0 w 25"/>
                <a:gd name="T9" fmla="*/ 29 h 38"/>
                <a:gd name="T10" fmla="*/ 23 w 25"/>
                <a:gd name="T11" fmla="*/ 38 h 38"/>
                <a:gd name="T12" fmla="*/ 28 w 25"/>
                <a:gd name="T13" fmla="*/ 36 h 38"/>
                <a:gd name="T14" fmla="*/ 23 w 25"/>
                <a:gd name="T15" fmla="*/ 25 h 38"/>
                <a:gd name="T16" fmla="*/ 17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86"/>
          <p:cNvSpPr>
            <a:spLocks noChangeArrowheads="1"/>
          </p:cNvSpPr>
          <p:nvPr/>
        </p:nvSpPr>
        <p:spPr bwMode="auto">
          <a:xfrm>
            <a:off x="685800" y="762001"/>
            <a:ext cx="101951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9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9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03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75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35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05" r:id="rId1"/>
    <p:sldLayoutId id="2147486906" r:id="rId2"/>
    <p:sldLayoutId id="2147486907" r:id="rId3"/>
    <p:sldLayoutId id="2147486908" r:id="rId4"/>
    <p:sldLayoutId id="2147486909" r:id="rId5"/>
    <p:sldLayoutId id="2147486910" r:id="rId6"/>
    <p:sldLayoutId id="2147486911" r:id="rId7"/>
    <p:sldLayoutId id="2147486912" r:id="rId8"/>
    <p:sldLayoutId id="2147486913" r:id="rId9"/>
    <p:sldLayoutId id="2147486914" r:id="rId10"/>
    <p:sldLayoutId id="2147486915" r:id="rId11"/>
    <p:sldLayoutId id="2147486916" r:id="rId12"/>
  </p:sldLayoutIdLst>
  <p:transition>
    <p:zoom/>
  </p:transition>
  <p:txStyles>
    <p:titleStyle>
      <a:lvl1pPr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342900"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itchFamily="-65" charset="0"/>
        </a:defRPr>
      </a:lvl6pPr>
      <a:lvl7pPr marL="685800"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itchFamily="-65" charset="0"/>
        </a:defRPr>
      </a:lvl7pPr>
      <a:lvl8pPr marL="1028700"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itchFamily="-65" charset="0"/>
        </a:defRPr>
      </a:lvl8pPr>
      <a:lvl9pPr marL="1371600"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itchFamily="-65" charset="0"/>
        </a:defRPr>
      </a:lvl9pPr>
    </p:titleStyle>
    <p:bodyStyle>
      <a:lvl1pPr marL="269081" indent="-269081" algn="l" defTabSz="717947" rtl="0" eaLnBrk="0" fontAlgn="base" hangingPunct="0">
        <a:spcBef>
          <a:spcPct val="20000"/>
        </a:spcBef>
        <a:spcAft>
          <a:spcPct val="0"/>
        </a:spcAft>
        <a:buChar char="•"/>
        <a:defRPr sz="255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83406" indent="-223838" algn="l" defTabSz="717947" rtl="0" eaLnBrk="0" fontAlgn="base" hangingPunct="0">
        <a:spcBef>
          <a:spcPct val="20000"/>
        </a:spcBef>
        <a:spcAft>
          <a:spcPct val="0"/>
        </a:spcAft>
        <a:buChar char="–"/>
        <a:defRPr sz="2175">
          <a:solidFill>
            <a:schemeClr val="tx1"/>
          </a:solidFill>
          <a:latin typeface="+mn-lt"/>
          <a:ea typeface="ＭＳ Ｐゴシック" pitchFamily="-65" charset="-128"/>
        </a:defRPr>
      </a:lvl2pPr>
      <a:lvl3pPr marL="897731" indent="-179785" algn="l" defTabSz="717947" rtl="0" eaLnBrk="0" fontAlgn="base" hangingPunct="0">
        <a:spcBef>
          <a:spcPct val="20000"/>
        </a:spcBef>
        <a:spcAft>
          <a:spcPct val="0"/>
        </a:spcAft>
        <a:buChar char="•"/>
        <a:defRPr sz="1875">
          <a:solidFill>
            <a:schemeClr val="tx1"/>
          </a:solidFill>
          <a:latin typeface="+mn-lt"/>
          <a:ea typeface="ＭＳ Ｐゴシック" pitchFamily="-65" charset="-128"/>
        </a:defRPr>
      </a:lvl3pPr>
      <a:lvl4pPr marL="1257300" indent="-179785" algn="l" defTabSz="717947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  <a:ea typeface="ＭＳ Ｐゴシック" pitchFamily="-65" charset="-128"/>
        </a:defRPr>
      </a:lvl4pPr>
      <a:lvl5pPr marL="1616869" indent="-179785" algn="l" defTabSz="717947" rtl="0" eaLnBrk="0" fontAlgn="base" hangingPunct="0">
        <a:spcBef>
          <a:spcPct val="20000"/>
        </a:spcBef>
        <a:spcAft>
          <a:spcPct val="0"/>
        </a:spcAft>
        <a:buChar char="»"/>
        <a:defRPr sz="1575">
          <a:solidFill>
            <a:schemeClr val="tx1"/>
          </a:solidFill>
          <a:latin typeface="+mn-lt"/>
          <a:ea typeface="ＭＳ Ｐゴシック" pitchFamily="-65" charset="-128"/>
        </a:defRPr>
      </a:lvl5pPr>
      <a:lvl6pPr marL="1959769" indent="-179785" algn="l" defTabSz="717947" rtl="0" eaLnBrk="0" fontAlgn="base" hangingPunct="0">
        <a:spcBef>
          <a:spcPct val="20000"/>
        </a:spcBef>
        <a:spcAft>
          <a:spcPct val="0"/>
        </a:spcAft>
        <a:buChar char="»"/>
        <a:defRPr sz="1575">
          <a:solidFill>
            <a:schemeClr val="tx1"/>
          </a:solidFill>
          <a:latin typeface="+mn-lt"/>
          <a:ea typeface="ＭＳ Ｐゴシック" pitchFamily="-65" charset="-128"/>
        </a:defRPr>
      </a:lvl6pPr>
      <a:lvl7pPr marL="2302669" indent="-179785" algn="l" defTabSz="717947" rtl="0" eaLnBrk="0" fontAlgn="base" hangingPunct="0">
        <a:spcBef>
          <a:spcPct val="20000"/>
        </a:spcBef>
        <a:spcAft>
          <a:spcPct val="0"/>
        </a:spcAft>
        <a:buChar char="»"/>
        <a:defRPr sz="1575">
          <a:solidFill>
            <a:schemeClr val="tx1"/>
          </a:solidFill>
          <a:latin typeface="+mn-lt"/>
          <a:ea typeface="ＭＳ Ｐゴシック" pitchFamily="-65" charset="-128"/>
        </a:defRPr>
      </a:lvl7pPr>
      <a:lvl8pPr marL="2645569" indent="-179785" algn="l" defTabSz="717947" rtl="0" eaLnBrk="0" fontAlgn="base" hangingPunct="0">
        <a:spcBef>
          <a:spcPct val="20000"/>
        </a:spcBef>
        <a:spcAft>
          <a:spcPct val="0"/>
        </a:spcAft>
        <a:buChar char="»"/>
        <a:defRPr sz="1575">
          <a:solidFill>
            <a:schemeClr val="tx1"/>
          </a:solidFill>
          <a:latin typeface="+mn-lt"/>
          <a:ea typeface="ＭＳ Ｐゴシック" pitchFamily="-65" charset="-128"/>
        </a:defRPr>
      </a:lvl8pPr>
      <a:lvl9pPr marL="2988469" indent="-179785" algn="l" defTabSz="717947" rtl="0" eaLnBrk="0" fontAlgn="base" hangingPunct="0">
        <a:spcBef>
          <a:spcPct val="20000"/>
        </a:spcBef>
        <a:spcAft>
          <a:spcPct val="0"/>
        </a:spcAft>
        <a:buChar char="»"/>
        <a:defRPr sz="1575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ChangeArrowheads="1"/>
          </p:cNvSpPr>
          <p:nvPr/>
        </p:nvSpPr>
        <p:spPr bwMode="auto">
          <a:xfrm>
            <a:off x="4475163" y="3030538"/>
            <a:ext cx="1936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73" tIns="47887" rIns="95773" bIns="47887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14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615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5 h 614"/>
                <a:gd name="T14" fmla="*/ 459 w 478"/>
                <a:gd name="T15" fmla="*/ 210 h 614"/>
                <a:gd name="T16" fmla="*/ 452 w 478"/>
                <a:gd name="T17" fmla="*/ 242 h 614"/>
                <a:gd name="T18" fmla="*/ 439 w 478"/>
                <a:gd name="T19" fmla="*/ 284 h 614"/>
                <a:gd name="T20" fmla="*/ 403 w 478"/>
                <a:gd name="T21" fmla="*/ 379 h 614"/>
                <a:gd name="T22" fmla="*/ 354 w 478"/>
                <a:gd name="T23" fmla="*/ 470 h 614"/>
                <a:gd name="T24" fmla="*/ 321 w 478"/>
                <a:gd name="T25" fmla="*/ 519 h 614"/>
                <a:gd name="T26" fmla="*/ 287 w 478"/>
                <a:gd name="T27" fmla="*/ 562 h 614"/>
                <a:gd name="T28" fmla="*/ 257 w 478"/>
                <a:gd name="T29" fmla="*/ 597 h 614"/>
                <a:gd name="T30" fmla="*/ 247 w 478"/>
                <a:gd name="T31" fmla="*/ 608 h 614"/>
                <a:gd name="T32" fmla="*/ 246 w 478"/>
                <a:gd name="T33" fmla="*/ 608 h 614"/>
                <a:gd name="T34" fmla="*/ 236 w 478"/>
                <a:gd name="T35" fmla="*/ 598 h 614"/>
                <a:gd name="T36" fmla="*/ 216 w 478"/>
                <a:gd name="T37" fmla="*/ 580 h 614"/>
                <a:gd name="T38" fmla="*/ 206 w 478"/>
                <a:gd name="T39" fmla="*/ 571 h 614"/>
                <a:gd name="T40" fmla="*/ 195 w 478"/>
                <a:gd name="T41" fmla="*/ 559 h 614"/>
                <a:gd name="T42" fmla="*/ 180 w 478"/>
                <a:gd name="T43" fmla="*/ 541 h 614"/>
                <a:gd name="T44" fmla="*/ 159 w 478"/>
                <a:gd name="T45" fmla="*/ 508 h 614"/>
                <a:gd name="T46" fmla="*/ 144 w 478"/>
                <a:gd name="T47" fmla="*/ 485 h 614"/>
                <a:gd name="T48" fmla="*/ 129 w 478"/>
                <a:gd name="T49" fmla="*/ 460 h 614"/>
                <a:gd name="T50" fmla="*/ 105 w 478"/>
                <a:gd name="T51" fmla="*/ 428 h 614"/>
                <a:gd name="T52" fmla="*/ 80 w 478"/>
                <a:gd name="T53" fmla="*/ 396 h 614"/>
                <a:gd name="T54" fmla="*/ 64 w 478"/>
                <a:gd name="T55" fmla="*/ 363 h 614"/>
                <a:gd name="T56" fmla="*/ 54 w 478"/>
                <a:gd name="T57" fmla="*/ 334 h 614"/>
                <a:gd name="T58" fmla="*/ 42 w 478"/>
                <a:gd name="T59" fmla="*/ 300 h 614"/>
                <a:gd name="T60" fmla="*/ 32 w 478"/>
                <a:gd name="T61" fmla="*/ 271 h 614"/>
                <a:gd name="T62" fmla="*/ 23 w 478"/>
                <a:gd name="T63" fmla="*/ 235 h 614"/>
                <a:gd name="T64" fmla="*/ 14 w 478"/>
                <a:gd name="T65" fmla="*/ 197 h 614"/>
                <a:gd name="T66" fmla="*/ 8 w 478"/>
                <a:gd name="T67" fmla="*/ 161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9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1 h 8"/>
                <a:gd name="T8" fmla="*/ 478 w 480"/>
                <a:gd name="T9" fmla="*/ 11 h 8"/>
                <a:gd name="T10" fmla="*/ 480 w 480"/>
                <a:gd name="T11" fmla="*/ 9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29 h 126"/>
                <a:gd name="T2" fmla="*/ 5 w 15"/>
                <a:gd name="T3" fmla="*/ 129 h 126"/>
                <a:gd name="T4" fmla="*/ 15 w 15"/>
                <a:gd name="T5" fmla="*/ 89 h 126"/>
                <a:gd name="T6" fmla="*/ 16 w 15"/>
                <a:gd name="T7" fmla="*/ 48 h 126"/>
                <a:gd name="T8" fmla="*/ 18 w 15"/>
                <a:gd name="T9" fmla="*/ 18 h 126"/>
                <a:gd name="T10" fmla="*/ 18 w 15"/>
                <a:gd name="T11" fmla="*/ 1 h 126"/>
                <a:gd name="T12" fmla="*/ 13 w 15"/>
                <a:gd name="T13" fmla="*/ 0 h 126"/>
                <a:gd name="T14" fmla="*/ 13 w 15"/>
                <a:gd name="T15" fmla="*/ 18 h 126"/>
                <a:gd name="T16" fmla="*/ 12 w 15"/>
                <a:gd name="T17" fmla="*/ 48 h 126"/>
                <a:gd name="T18" fmla="*/ 5 w 15"/>
                <a:gd name="T19" fmla="*/ 87 h 126"/>
                <a:gd name="T20" fmla="*/ 0 w 15"/>
                <a:gd name="T21" fmla="*/ 129 h 126"/>
                <a:gd name="T22" fmla="*/ 0 w 15"/>
                <a:gd name="T23" fmla="*/ 129 h 126"/>
                <a:gd name="T24" fmla="*/ 5 w 15"/>
                <a:gd name="T25" fmla="*/ 129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6 h 139"/>
                <a:gd name="T2" fmla="*/ 6 w 34"/>
                <a:gd name="T3" fmla="*/ 136 h 139"/>
                <a:gd name="T4" fmla="*/ 21 w 34"/>
                <a:gd name="T5" fmla="*/ 96 h 139"/>
                <a:gd name="T6" fmla="*/ 27 w 34"/>
                <a:gd name="T7" fmla="*/ 67 h 139"/>
                <a:gd name="T8" fmla="*/ 32 w 34"/>
                <a:gd name="T9" fmla="*/ 36 h 139"/>
                <a:gd name="T10" fmla="*/ 37 w 34"/>
                <a:gd name="T11" fmla="*/ 0 h 139"/>
                <a:gd name="T12" fmla="*/ 32 w 34"/>
                <a:gd name="T13" fmla="*/ 0 h 139"/>
                <a:gd name="T14" fmla="*/ 27 w 34"/>
                <a:gd name="T15" fmla="*/ 34 h 139"/>
                <a:gd name="T16" fmla="*/ 22 w 34"/>
                <a:gd name="T17" fmla="*/ 65 h 139"/>
                <a:gd name="T18" fmla="*/ 13 w 34"/>
                <a:gd name="T19" fmla="*/ 94 h 139"/>
                <a:gd name="T20" fmla="*/ 0 w 34"/>
                <a:gd name="T21" fmla="*/ 136 h 139"/>
                <a:gd name="T22" fmla="*/ 0 w 34"/>
                <a:gd name="T23" fmla="*/ 136 h 139"/>
                <a:gd name="T24" fmla="*/ 6 w 34"/>
                <a:gd name="T25" fmla="*/ 136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40 w 44"/>
                <a:gd name="T7" fmla="*/ 43 h 43"/>
                <a:gd name="T8" fmla="*/ 41 w 44"/>
                <a:gd name="T9" fmla="*/ 38 h 43"/>
                <a:gd name="T10" fmla="*/ 25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8 h 90"/>
                <a:gd name="T8" fmla="*/ 35 w 66"/>
                <a:gd name="T9" fmla="*/ 64 h 90"/>
                <a:gd name="T10" fmla="*/ 45 w 66"/>
                <a:gd name="T11" fmla="*/ 73 h 90"/>
                <a:gd name="T12" fmla="*/ 54 w 66"/>
                <a:gd name="T13" fmla="*/ 86 h 90"/>
                <a:gd name="T14" fmla="*/ 61 w 66"/>
                <a:gd name="T15" fmla="*/ 93 h 90"/>
                <a:gd name="T16" fmla="*/ 66 w 66"/>
                <a:gd name="T17" fmla="*/ 88 h 90"/>
                <a:gd name="T18" fmla="*/ 59 w 66"/>
                <a:gd name="T19" fmla="*/ 81 h 90"/>
                <a:gd name="T20" fmla="*/ 48 w 66"/>
                <a:gd name="T21" fmla="*/ 68 h 90"/>
                <a:gd name="T22" fmla="*/ 40 w 66"/>
                <a:gd name="T23" fmla="*/ 59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0 w 103"/>
                <a:gd name="T13" fmla="*/ 114 h 174"/>
                <a:gd name="T14" fmla="*/ 73 w 103"/>
                <a:gd name="T15" fmla="*/ 130 h 174"/>
                <a:gd name="T16" fmla="*/ 85 w 103"/>
                <a:gd name="T17" fmla="*/ 150 h 174"/>
                <a:gd name="T18" fmla="*/ 101 w 103"/>
                <a:gd name="T19" fmla="*/ 174 h 174"/>
                <a:gd name="T20" fmla="*/ 106 w 103"/>
                <a:gd name="T21" fmla="*/ 170 h 174"/>
                <a:gd name="T22" fmla="*/ 91 w 103"/>
                <a:gd name="T23" fmla="*/ 147 h 174"/>
                <a:gd name="T24" fmla="*/ 77 w 103"/>
                <a:gd name="T25" fmla="*/ 127 h 174"/>
                <a:gd name="T26" fmla="*/ 65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7 h 181"/>
                <a:gd name="T10" fmla="*/ 44 w 50"/>
                <a:gd name="T11" fmla="*/ 178 h 181"/>
                <a:gd name="T12" fmla="*/ 50 w 50"/>
                <a:gd name="T13" fmla="*/ 174 h 181"/>
                <a:gd name="T14" fmla="*/ 31 w 50"/>
                <a:gd name="T15" fmla="*/ 115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6 h 148"/>
                <a:gd name="T10" fmla="*/ 4 w 12"/>
                <a:gd name="T11" fmla="*/ 151 h 148"/>
                <a:gd name="T12" fmla="*/ 12 w 12"/>
                <a:gd name="T13" fmla="*/ 151 h 148"/>
                <a:gd name="T14" fmla="*/ 7 w 12"/>
                <a:gd name="T15" fmla="*/ 106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5 h 655"/>
                <a:gd name="T24" fmla="*/ 441 w 514"/>
                <a:gd name="T25" fmla="*/ 405 h 655"/>
                <a:gd name="T26" fmla="*/ 421 w 514"/>
                <a:gd name="T27" fmla="*/ 452 h 655"/>
                <a:gd name="T28" fmla="*/ 396 w 514"/>
                <a:gd name="T29" fmla="*/ 501 h 655"/>
                <a:gd name="T30" fmla="*/ 359 w 514"/>
                <a:gd name="T31" fmla="*/ 553 h 655"/>
                <a:gd name="T32" fmla="*/ 316 w 514"/>
                <a:gd name="T33" fmla="*/ 602 h 655"/>
                <a:gd name="T34" fmla="*/ 280 w 514"/>
                <a:gd name="T35" fmla="*/ 638 h 655"/>
                <a:gd name="T36" fmla="*/ 269 w 514"/>
                <a:gd name="T37" fmla="*/ 649 h 655"/>
                <a:gd name="T38" fmla="*/ 265 w 514"/>
                <a:gd name="T39" fmla="*/ 652 h 655"/>
                <a:gd name="T40" fmla="*/ 259 w 514"/>
                <a:gd name="T41" fmla="*/ 647 h 655"/>
                <a:gd name="T42" fmla="*/ 247 w 514"/>
                <a:gd name="T43" fmla="*/ 638 h 655"/>
                <a:gd name="T44" fmla="*/ 226 w 514"/>
                <a:gd name="T45" fmla="*/ 622 h 655"/>
                <a:gd name="T46" fmla="*/ 218 w 514"/>
                <a:gd name="T47" fmla="*/ 613 h 655"/>
                <a:gd name="T48" fmla="*/ 206 w 514"/>
                <a:gd name="T49" fmla="*/ 597 h 655"/>
                <a:gd name="T50" fmla="*/ 185 w 514"/>
                <a:gd name="T51" fmla="*/ 573 h 655"/>
                <a:gd name="T52" fmla="*/ 160 w 514"/>
                <a:gd name="T53" fmla="*/ 535 h 655"/>
                <a:gd name="T54" fmla="*/ 116 w 514"/>
                <a:gd name="T55" fmla="*/ 459 h 655"/>
                <a:gd name="T56" fmla="*/ 82 w 514"/>
                <a:gd name="T57" fmla="*/ 387 h 655"/>
                <a:gd name="T58" fmla="*/ 65 w 514"/>
                <a:gd name="T59" fmla="*/ 346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2 h 175"/>
                <a:gd name="T6" fmla="*/ 15 w 184"/>
                <a:gd name="T7" fmla="*/ 172 h 175"/>
                <a:gd name="T8" fmla="*/ 15 w 184"/>
                <a:gd name="T9" fmla="*/ 172 h 175"/>
                <a:gd name="T10" fmla="*/ 17 w 184"/>
                <a:gd name="T11" fmla="*/ 172 h 175"/>
                <a:gd name="T12" fmla="*/ 18 w 184"/>
                <a:gd name="T13" fmla="*/ 169 h 175"/>
                <a:gd name="T14" fmla="*/ 17 w 184"/>
                <a:gd name="T15" fmla="*/ 165 h 175"/>
                <a:gd name="T16" fmla="*/ 15 w 184"/>
                <a:gd name="T17" fmla="*/ 158 h 175"/>
                <a:gd name="T18" fmla="*/ 15 w 184"/>
                <a:gd name="T19" fmla="*/ 154 h 175"/>
                <a:gd name="T20" fmla="*/ 15 w 184"/>
                <a:gd name="T21" fmla="*/ 151 h 175"/>
                <a:gd name="T22" fmla="*/ 15 w 184"/>
                <a:gd name="T23" fmla="*/ 145 h 175"/>
                <a:gd name="T24" fmla="*/ 13 w 184"/>
                <a:gd name="T25" fmla="*/ 136 h 175"/>
                <a:gd name="T26" fmla="*/ 12 w 184"/>
                <a:gd name="T27" fmla="*/ 129 h 175"/>
                <a:gd name="T28" fmla="*/ 10 w 184"/>
                <a:gd name="T29" fmla="*/ 120 h 175"/>
                <a:gd name="T30" fmla="*/ 8 w 184"/>
                <a:gd name="T31" fmla="*/ 109 h 175"/>
                <a:gd name="T32" fmla="*/ 8 w 184"/>
                <a:gd name="T33" fmla="*/ 100 h 175"/>
                <a:gd name="T34" fmla="*/ 7 w 184"/>
                <a:gd name="T35" fmla="*/ 91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3 w 58"/>
                <a:gd name="T15" fmla="*/ 6 h 89"/>
                <a:gd name="T16" fmla="*/ 36 w 58"/>
                <a:gd name="T17" fmla="*/ 4 h 89"/>
                <a:gd name="T18" fmla="*/ 43 w 58"/>
                <a:gd name="T19" fmla="*/ 2 h 89"/>
                <a:gd name="T20" fmla="*/ 44 w 58"/>
                <a:gd name="T21" fmla="*/ 4 h 89"/>
                <a:gd name="T22" fmla="*/ 44 w 58"/>
                <a:gd name="T23" fmla="*/ 7 h 89"/>
                <a:gd name="T24" fmla="*/ 44 w 58"/>
                <a:gd name="T25" fmla="*/ 9 h 89"/>
                <a:gd name="T26" fmla="*/ 46 w 58"/>
                <a:gd name="T27" fmla="*/ 27 h 89"/>
                <a:gd name="T28" fmla="*/ 41 w 58"/>
                <a:gd name="T29" fmla="*/ 33 h 89"/>
                <a:gd name="T30" fmla="*/ 36 w 58"/>
                <a:gd name="T31" fmla="*/ 34 h 89"/>
                <a:gd name="T32" fmla="*/ 36 w 58"/>
                <a:gd name="T33" fmla="*/ 42 h 89"/>
                <a:gd name="T34" fmla="*/ 39 w 58"/>
                <a:gd name="T35" fmla="*/ 45 h 89"/>
                <a:gd name="T36" fmla="*/ 41 w 58"/>
                <a:gd name="T37" fmla="*/ 54 h 89"/>
                <a:gd name="T38" fmla="*/ 44 w 58"/>
                <a:gd name="T39" fmla="*/ 33 h 89"/>
                <a:gd name="T40" fmla="*/ 46 w 58"/>
                <a:gd name="T41" fmla="*/ 31 h 89"/>
                <a:gd name="T42" fmla="*/ 49 w 58"/>
                <a:gd name="T43" fmla="*/ 31 h 89"/>
                <a:gd name="T44" fmla="*/ 54 w 58"/>
                <a:gd name="T45" fmla="*/ 31 h 89"/>
                <a:gd name="T46" fmla="*/ 61 w 58"/>
                <a:gd name="T47" fmla="*/ 38 h 89"/>
                <a:gd name="T48" fmla="*/ 54 w 58"/>
                <a:gd name="T49" fmla="*/ 40 h 89"/>
                <a:gd name="T50" fmla="*/ 49 w 58"/>
                <a:gd name="T51" fmla="*/ 34 h 89"/>
                <a:gd name="T52" fmla="*/ 46 w 58"/>
                <a:gd name="T53" fmla="*/ 34 h 89"/>
                <a:gd name="T54" fmla="*/ 44 w 58"/>
                <a:gd name="T55" fmla="*/ 36 h 89"/>
                <a:gd name="T56" fmla="*/ 46 w 58"/>
                <a:gd name="T57" fmla="*/ 40 h 89"/>
                <a:gd name="T58" fmla="*/ 46 w 58"/>
                <a:gd name="T59" fmla="*/ 51 h 89"/>
                <a:gd name="T60" fmla="*/ 39 w 58"/>
                <a:gd name="T61" fmla="*/ 62 h 89"/>
                <a:gd name="T62" fmla="*/ 43 w 58"/>
                <a:gd name="T63" fmla="*/ 81 h 89"/>
                <a:gd name="T64" fmla="*/ 36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3 w 58"/>
                <a:gd name="T71" fmla="*/ 76 h 89"/>
                <a:gd name="T72" fmla="*/ 33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5 w 56"/>
                <a:gd name="T19" fmla="*/ 2 h 89"/>
                <a:gd name="T20" fmla="*/ 37 w 56"/>
                <a:gd name="T21" fmla="*/ 4 h 89"/>
                <a:gd name="T22" fmla="*/ 37 w 56"/>
                <a:gd name="T23" fmla="*/ 7 h 89"/>
                <a:gd name="T24" fmla="*/ 40 w 56"/>
                <a:gd name="T25" fmla="*/ 11 h 89"/>
                <a:gd name="T26" fmla="*/ 38 w 56"/>
                <a:gd name="T27" fmla="*/ 29 h 89"/>
                <a:gd name="T28" fmla="*/ 33 w 56"/>
                <a:gd name="T29" fmla="*/ 33 h 89"/>
                <a:gd name="T30" fmla="*/ 30 w 56"/>
                <a:gd name="T31" fmla="*/ 34 h 89"/>
                <a:gd name="T32" fmla="*/ 28 w 56"/>
                <a:gd name="T33" fmla="*/ 42 h 89"/>
                <a:gd name="T34" fmla="*/ 32 w 56"/>
                <a:gd name="T35" fmla="*/ 45 h 89"/>
                <a:gd name="T36" fmla="*/ 35 w 56"/>
                <a:gd name="T37" fmla="*/ 54 h 89"/>
                <a:gd name="T38" fmla="*/ 37 w 56"/>
                <a:gd name="T39" fmla="*/ 33 h 89"/>
                <a:gd name="T40" fmla="*/ 40 w 56"/>
                <a:gd name="T41" fmla="*/ 31 h 89"/>
                <a:gd name="T42" fmla="*/ 43 w 56"/>
                <a:gd name="T43" fmla="*/ 31 h 89"/>
                <a:gd name="T44" fmla="*/ 50 w 56"/>
                <a:gd name="T45" fmla="*/ 33 h 89"/>
                <a:gd name="T46" fmla="*/ 53 w 56"/>
                <a:gd name="T47" fmla="*/ 38 h 89"/>
                <a:gd name="T48" fmla="*/ 45 w 56"/>
                <a:gd name="T49" fmla="*/ 40 h 89"/>
                <a:gd name="T50" fmla="*/ 43 w 56"/>
                <a:gd name="T51" fmla="*/ 34 h 89"/>
                <a:gd name="T52" fmla="*/ 40 w 56"/>
                <a:gd name="T53" fmla="*/ 34 h 89"/>
                <a:gd name="T54" fmla="*/ 38 w 56"/>
                <a:gd name="T55" fmla="*/ 36 h 89"/>
                <a:gd name="T56" fmla="*/ 38 w 56"/>
                <a:gd name="T57" fmla="*/ 42 h 89"/>
                <a:gd name="T58" fmla="*/ 38 w 56"/>
                <a:gd name="T59" fmla="*/ 56 h 89"/>
                <a:gd name="T60" fmla="*/ 33 w 56"/>
                <a:gd name="T61" fmla="*/ 63 h 89"/>
                <a:gd name="T62" fmla="*/ 35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1 w 56"/>
                <a:gd name="T15" fmla="*/ 6 h 87"/>
                <a:gd name="T16" fmla="*/ 33 w 56"/>
                <a:gd name="T17" fmla="*/ 4 h 87"/>
                <a:gd name="T18" fmla="*/ 41 w 56"/>
                <a:gd name="T19" fmla="*/ 0 h 87"/>
                <a:gd name="T20" fmla="*/ 42 w 56"/>
                <a:gd name="T21" fmla="*/ 4 h 87"/>
                <a:gd name="T22" fmla="*/ 42 w 56"/>
                <a:gd name="T23" fmla="*/ 8 h 87"/>
                <a:gd name="T24" fmla="*/ 46 w 56"/>
                <a:gd name="T25" fmla="*/ 9 h 87"/>
                <a:gd name="T26" fmla="*/ 44 w 56"/>
                <a:gd name="T27" fmla="*/ 27 h 87"/>
                <a:gd name="T28" fmla="*/ 39 w 56"/>
                <a:gd name="T29" fmla="*/ 33 h 87"/>
                <a:gd name="T30" fmla="*/ 36 w 56"/>
                <a:gd name="T31" fmla="*/ 35 h 87"/>
                <a:gd name="T32" fmla="*/ 36 w 56"/>
                <a:gd name="T33" fmla="*/ 44 h 87"/>
                <a:gd name="T34" fmla="*/ 39 w 56"/>
                <a:gd name="T35" fmla="*/ 45 h 87"/>
                <a:gd name="T36" fmla="*/ 41 w 56"/>
                <a:gd name="T37" fmla="*/ 56 h 87"/>
                <a:gd name="T38" fmla="*/ 42 w 56"/>
                <a:gd name="T39" fmla="*/ 33 h 87"/>
                <a:gd name="T40" fmla="*/ 46 w 56"/>
                <a:gd name="T41" fmla="*/ 29 h 87"/>
                <a:gd name="T42" fmla="*/ 49 w 56"/>
                <a:gd name="T43" fmla="*/ 29 h 87"/>
                <a:gd name="T44" fmla="*/ 56 w 56"/>
                <a:gd name="T45" fmla="*/ 33 h 87"/>
                <a:gd name="T46" fmla="*/ 59 w 56"/>
                <a:gd name="T47" fmla="*/ 38 h 87"/>
                <a:gd name="T48" fmla="*/ 51 w 56"/>
                <a:gd name="T49" fmla="*/ 38 h 87"/>
                <a:gd name="T50" fmla="*/ 49 w 56"/>
                <a:gd name="T51" fmla="*/ 35 h 87"/>
                <a:gd name="T52" fmla="*/ 46 w 56"/>
                <a:gd name="T53" fmla="*/ 35 h 87"/>
                <a:gd name="T54" fmla="*/ 44 w 56"/>
                <a:gd name="T55" fmla="*/ 36 h 87"/>
                <a:gd name="T56" fmla="*/ 44 w 56"/>
                <a:gd name="T57" fmla="*/ 40 h 87"/>
                <a:gd name="T58" fmla="*/ 46 w 56"/>
                <a:gd name="T59" fmla="*/ 51 h 87"/>
                <a:gd name="T60" fmla="*/ 38 w 56"/>
                <a:gd name="T61" fmla="*/ 62 h 87"/>
                <a:gd name="T62" fmla="*/ 41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3 w 56"/>
                <a:gd name="T71" fmla="*/ 76 h 87"/>
                <a:gd name="T72" fmla="*/ 31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2 h 124"/>
                <a:gd name="T2" fmla="*/ 72 w 146"/>
                <a:gd name="T3" fmla="*/ 0 h 124"/>
                <a:gd name="T4" fmla="*/ 143 w 146"/>
                <a:gd name="T5" fmla="*/ 102 h 124"/>
                <a:gd name="T6" fmla="*/ 143 w 146"/>
                <a:gd name="T7" fmla="*/ 125 h 124"/>
                <a:gd name="T8" fmla="*/ 72 w 146"/>
                <a:gd name="T9" fmla="*/ 30 h 124"/>
                <a:gd name="T10" fmla="*/ 2 w 146"/>
                <a:gd name="T11" fmla="*/ 127 h 124"/>
                <a:gd name="T12" fmla="*/ 0 w 146"/>
                <a:gd name="T13" fmla="*/ 102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8 h 171"/>
                <a:gd name="T2" fmla="*/ 5 w 5"/>
                <a:gd name="T3" fmla="*/ 166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6 h 171"/>
                <a:gd name="T10" fmla="*/ 3 w 5"/>
                <a:gd name="T11" fmla="*/ 168 h 171"/>
                <a:gd name="T12" fmla="*/ 3 w 5"/>
                <a:gd name="T13" fmla="*/ 168 h 171"/>
                <a:gd name="T14" fmla="*/ 5 w 5"/>
                <a:gd name="T15" fmla="*/ 168 h 171"/>
                <a:gd name="T16" fmla="*/ 5 w 5"/>
                <a:gd name="T17" fmla="*/ 166 h 171"/>
                <a:gd name="T18" fmla="*/ 3 w 5"/>
                <a:gd name="T19" fmla="*/ 168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502 w 505"/>
                <a:gd name="T1" fmla="*/ 7 h 9"/>
                <a:gd name="T2" fmla="*/ 502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2 w 505"/>
                <a:gd name="T9" fmla="*/ 7 h 9"/>
                <a:gd name="T10" fmla="*/ 502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0 h 37"/>
                <a:gd name="T2" fmla="*/ 3 w 6"/>
                <a:gd name="T3" fmla="*/ 40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9 h 37"/>
                <a:gd name="T14" fmla="*/ 0 w 6"/>
                <a:gd name="T15" fmla="*/ 39 h 37"/>
                <a:gd name="T16" fmla="*/ 3 w 6"/>
                <a:gd name="T17" fmla="*/ 4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8 h 131"/>
                <a:gd name="T2" fmla="*/ 5 w 16"/>
                <a:gd name="T3" fmla="*/ 128 h 131"/>
                <a:gd name="T4" fmla="*/ 11 w 16"/>
                <a:gd name="T5" fmla="*/ 83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3 h 131"/>
                <a:gd name="T20" fmla="*/ 0 w 16"/>
                <a:gd name="T21" fmla="*/ 127 h 131"/>
                <a:gd name="T22" fmla="*/ 0 w 16"/>
                <a:gd name="T23" fmla="*/ 127 h 131"/>
                <a:gd name="T24" fmla="*/ 5 w 16"/>
                <a:gd name="T25" fmla="*/ 128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5 w 110"/>
                <a:gd name="T13" fmla="*/ 223 h 344"/>
                <a:gd name="T14" fmla="*/ 77 w 110"/>
                <a:gd name="T15" fmla="*/ 182 h 344"/>
                <a:gd name="T16" fmla="*/ 88 w 110"/>
                <a:gd name="T17" fmla="*/ 139 h 344"/>
                <a:gd name="T18" fmla="*/ 98 w 110"/>
                <a:gd name="T19" fmla="*/ 93 h 344"/>
                <a:gd name="T20" fmla="*/ 106 w 110"/>
                <a:gd name="T21" fmla="*/ 48 h 344"/>
                <a:gd name="T22" fmla="*/ 113 w 110"/>
                <a:gd name="T23" fmla="*/ 1 h 344"/>
                <a:gd name="T24" fmla="*/ 108 w 110"/>
                <a:gd name="T25" fmla="*/ 0 h 344"/>
                <a:gd name="T26" fmla="*/ 100 w 110"/>
                <a:gd name="T27" fmla="*/ 47 h 344"/>
                <a:gd name="T28" fmla="*/ 91 w 110"/>
                <a:gd name="T29" fmla="*/ 93 h 344"/>
                <a:gd name="T30" fmla="*/ 83 w 110"/>
                <a:gd name="T31" fmla="*/ 137 h 344"/>
                <a:gd name="T32" fmla="*/ 72 w 110"/>
                <a:gd name="T33" fmla="*/ 180 h 344"/>
                <a:gd name="T34" fmla="*/ 59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0 w 131"/>
                <a:gd name="T13" fmla="*/ 90 h 155"/>
                <a:gd name="T14" fmla="*/ 91 w 131"/>
                <a:gd name="T15" fmla="*/ 65 h 155"/>
                <a:gd name="T16" fmla="*/ 114 w 131"/>
                <a:gd name="T17" fmla="*/ 34 h 155"/>
                <a:gd name="T18" fmla="*/ 134 w 131"/>
                <a:gd name="T19" fmla="*/ 3 h 155"/>
                <a:gd name="T20" fmla="*/ 129 w 131"/>
                <a:gd name="T21" fmla="*/ 0 h 155"/>
                <a:gd name="T22" fmla="*/ 108 w 131"/>
                <a:gd name="T23" fmla="*/ 30 h 155"/>
                <a:gd name="T24" fmla="*/ 86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1 w 46"/>
                <a:gd name="T9" fmla="*/ 34 h 40"/>
                <a:gd name="T10" fmla="*/ 38 w 46"/>
                <a:gd name="T11" fmla="*/ 40 h 40"/>
                <a:gd name="T12" fmla="*/ 43 w 46"/>
                <a:gd name="T13" fmla="*/ 34 h 40"/>
                <a:gd name="T14" fmla="*/ 34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9 w 82"/>
                <a:gd name="T7" fmla="*/ 77 h 108"/>
                <a:gd name="T8" fmla="*/ 64 w 82"/>
                <a:gd name="T9" fmla="*/ 97 h 108"/>
                <a:gd name="T10" fmla="*/ 76 w 82"/>
                <a:gd name="T11" fmla="*/ 108 h 108"/>
                <a:gd name="T12" fmla="*/ 79 w 82"/>
                <a:gd name="T13" fmla="*/ 104 h 108"/>
                <a:gd name="T14" fmla="*/ 69 w 82"/>
                <a:gd name="T15" fmla="*/ 92 h 108"/>
                <a:gd name="T16" fmla="*/ 53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4 h 186"/>
                <a:gd name="T14" fmla="*/ 57 w 92"/>
                <a:gd name="T15" fmla="*/ 139 h 186"/>
                <a:gd name="T16" fmla="*/ 71 w 92"/>
                <a:gd name="T17" fmla="*/ 164 h 186"/>
                <a:gd name="T18" fmla="*/ 87 w 92"/>
                <a:gd name="T19" fmla="*/ 189 h 186"/>
                <a:gd name="T20" fmla="*/ 92 w 92"/>
                <a:gd name="T21" fmla="*/ 188 h 186"/>
                <a:gd name="T22" fmla="*/ 77 w 92"/>
                <a:gd name="T23" fmla="*/ 160 h 186"/>
                <a:gd name="T24" fmla="*/ 62 w 92"/>
                <a:gd name="T25" fmla="*/ 135 h 186"/>
                <a:gd name="T26" fmla="*/ 51 w 92"/>
                <a:gd name="T27" fmla="*/ 110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1 h 173"/>
                <a:gd name="T8" fmla="*/ 33 w 50"/>
                <a:gd name="T9" fmla="*/ 134 h 173"/>
                <a:gd name="T10" fmla="*/ 43 w 50"/>
                <a:gd name="T11" fmla="*/ 170 h 173"/>
                <a:gd name="T12" fmla="*/ 50 w 50"/>
                <a:gd name="T13" fmla="*/ 168 h 173"/>
                <a:gd name="T14" fmla="*/ 38 w 50"/>
                <a:gd name="T15" fmla="*/ 132 h 173"/>
                <a:gd name="T16" fmla="*/ 27 w 50"/>
                <a:gd name="T17" fmla="*/ 89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7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4 w 352"/>
                <a:gd name="T1" fmla="*/ 1 h 456"/>
                <a:gd name="T2" fmla="*/ 232 w 352"/>
                <a:gd name="T3" fmla="*/ 14 h 456"/>
                <a:gd name="T4" fmla="*/ 219 w 352"/>
                <a:gd name="T5" fmla="*/ 41 h 456"/>
                <a:gd name="T6" fmla="*/ 208 w 352"/>
                <a:gd name="T7" fmla="*/ 90 h 456"/>
                <a:gd name="T8" fmla="*/ 201 w 352"/>
                <a:gd name="T9" fmla="*/ 149 h 456"/>
                <a:gd name="T10" fmla="*/ 198 w 352"/>
                <a:gd name="T11" fmla="*/ 193 h 456"/>
                <a:gd name="T12" fmla="*/ 201 w 352"/>
                <a:gd name="T13" fmla="*/ 211 h 456"/>
                <a:gd name="T14" fmla="*/ 208 w 352"/>
                <a:gd name="T15" fmla="*/ 211 h 456"/>
                <a:gd name="T16" fmla="*/ 224 w 352"/>
                <a:gd name="T17" fmla="*/ 211 h 456"/>
                <a:gd name="T18" fmla="*/ 252 w 352"/>
                <a:gd name="T19" fmla="*/ 211 h 456"/>
                <a:gd name="T20" fmla="*/ 290 w 352"/>
                <a:gd name="T21" fmla="*/ 205 h 456"/>
                <a:gd name="T22" fmla="*/ 322 w 352"/>
                <a:gd name="T23" fmla="*/ 196 h 456"/>
                <a:gd name="T24" fmla="*/ 339 w 352"/>
                <a:gd name="T25" fmla="*/ 186 h 456"/>
                <a:gd name="T26" fmla="*/ 355 w 352"/>
                <a:gd name="T27" fmla="*/ 166 h 456"/>
                <a:gd name="T28" fmla="*/ 344 w 352"/>
                <a:gd name="T29" fmla="*/ 278 h 456"/>
                <a:gd name="T30" fmla="*/ 322 w 352"/>
                <a:gd name="T31" fmla="*/ 267 h 456"/>
                <a:gd name="T32" fmla="*/ 294 w 352"/>
                <a:gd name="T33" fmla="*/ 258 h 456"/>
                <a:gd name="T34" fmla="*/ 265 w 352"/>
                <a:gd name="T35" fmla="*/ 253 h 456"/>
                <a:gd name="T36" fmla="*/ 240 w 352"/>
                <a:gd name="T37" fmla="*/ 249 h 456"/>
                <a:gd name="T38" fmla="*/ 213 w 352"/>
                <a:gd name="T39" fmla="*/ 248 h 456"/>
                <a:gd name="T40" fmla="*/ 208 w 352"/>
                <a:gd name="T41" fmla="*/ 248 h 456"/>
                <a:gd name="T42" fmla="*/ 198 w 352"/>
                <a:gd name="T43" fmla="*/ 249 h 456"/>
                <a:gd name="T44" fmla="*/ 198 w 352"/>
                <a:gd name="T45" fmla="*/ 267 h 456"/>
                <a:gd name="T46" fmla="*/ 198 w 352"/>
                <a:gd name="T47" fmla="*/ 287 h 456"/>
                <a:gd name="T48" fmla="*/ 203 w 352"/>
                <a:gd name="T49" fmla="*/ 349 h 456"/>
                <a:gd name="T50" fmla="*/ 213 w 352"/>
                <a:gd name="T51" fmla="*/ 406 h 456"/>
                <a:gd name="T52" fmla="*/ 221 w 352"/>
                <a:gd name="T53" fmla="*/ 430 h 456"/>
                <a:gd name="T54" fmla="*/ 237 w 352"/>
                <a:gd name="T55" fmla="*/ 451 h 456"/>
                <a:gd name="T56" fmla="*/ 116 w 352"/>
                <a:gd name="T57" fmla="*/ 451 h 456"/>
                <a:gd name="T58" fmla="*/ 124 w 352"/>
                <a:gd name="T59" fmla="*/ 437 h 456"/>
                <a:gd name="T60" fmla="*/ 139 w 352"/>
                <a:gd name="T61" fmla="*/ 405 h 456"/>
                <a:gd name="T62" fmla="*/ 144 w 352"/>
                <a:gd name="T63" fmla="*/ 390 h 456"/>
                <a:gd name="T64" fmla="*/ 149 w 352"/>
                <a:gd name="T65" fmla="*/ 376 h 456"/>
                <a:gd name="T66" fmla="*/ 152 w 352"/>
                <a:gd name="T67" fmla="*/ 350 h 456"/>
                <a:gd name="T68" fmla="*/ 159 w 352"/>
                <a:gd name="T69" fmla="*/ 309 h 456"/>
                <a:gd name="T70" fmla="*/ 160 w 352"/>
                <a:gd name="T71" fmla="*/ 267 h 456"/>
                <a:gd name="T72" fmla="*/ 159 w 352"/>
                <a:gd name="T73" fmla="*/ 251 h 456"/>
                <a:gd name="T74" fmla="*/ 154 w 352"/>
                <a:gd name="T75" fmla="*/ 249 h 456"/>
                <a:gd name="T76" fmla="*/ 149 w 352"/>
                <a:gd name="T77" fmla="*/ 249 h 456"/>
                <a:gd name="T78" fmla="*/ 134 w 352"/>
                <a:gd name="T79" fmla="*/ 248 h 456"/>
                <a:gd name="T80" fmla="*/ 105 w 352"/>
                <a:gd name="T81" fmla="*/ 249 h 456"/>
                <a:gd name="T82" fmla="*/ 75 w 352"/>
                <a:gd name="T83" fmla="*/ 253 h 456"/>
                <a:gd name="T84" fmla="*/ 44 w 352"/>
                <a:gd name="T85" fmla="*/ 262 h 456"/>
                <a:gd name="T86" fmla="*/ 19 w 352"/>
                <a:gd name="T87" fmla="*/ 273 h 456"/>
                <a:gd name="T88" fmla="*/ 1 w 352"/>
                <a:gd name="T89" fmla="*/ 282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7 h 20"/>
                <a:gd name="T2" fmla="*/ 3 w 14"/>
                <a:gd name="T3" fmla="*/ 17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1 h 20"/>
                <a:gd name="T14" fmla="*/ 0 w 14"/>
                <a:gd name="T15" fmla="*/ 11 h 20"/>
                <a:gd name="T16" fmla="*/ 3 w 14"/>
                <a:gd name="T17" fmla="*/ 1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3 w 20"/>
                <a:gd name="T7" fmla="*/ 20 h 45"/>
                <a:gd name="T8" fmla="*/ 18 w 20"/>
                <a:gd name="T9" fmla="*/ 13 h 45"/>
                <a:gd name="T10" fmla="*/ 23 w 20"/>
                <a:gd name="T11" fmla="*/ 6 h 45"/>
                <a:gd name="T12" fmla="*/ 20 w 20"/>
                <a:gd name="T13" fmla="*/ 0 h 45"/>
                <a:gd name="T14" fmla="*/ 13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68 h 65"/>
                <a:gd name="T2" fmla="*/ 5 w 12"/>
                <a:gd name="T3" fmla="*/ 68 h 65"/>
                <a:gd name="T4" fmla="*/ 5 w 12"/>
                <a:gd name="T5" fmla="*/ 55 h 65"/>
                <a:gd name="T6" fmla="*/ 7 w 12"/>
                <a:gd name="T7" fmla="*/ 41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1 h 65"/>
                <a:gd name="T18" fmla="*/ 2 w 12"/>
                <a:gd name="T19" fmla="*/ 53 h 65"/>
                <a:gd name="T20" fmla="*/ 0 w 12"/>
                <a:gd name="T21" fmla="*/ 68 h 65"/>
                <a:gd name="T22" fmla="*/ 0 w 12"/>
                <a:gd name="T23" fmla="*/ 68 h 65"/>
                <a:gd name="T24" fmla="*/ 5 w 12"/>
                <a:gd name="T25" fmla="*/ 68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1 h 20"/>
                <a:gd name="T2" fmla="*/ 7 w 7"/>
                <a:gd name="T3" fmla="*/ 11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1 h 20"/>
                <a:gd name="T12" fmla="*/ 5 w 7"/>
                <a:gd name="T13" fmla="*/ 17 h 20"/>
                <a:gd name="T14" fmla="*/ 5 w 7"/>
                <a:gd name="T15" fmla="*/ 17 h 20"/>
                <a:gd name="T16" fmla="*/ 7 w 7"/>
                <a:gd name="T17" fmla="*/ 11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38 w 35"/>
                <a:gd name="T1" fmla="*/ 0 h 7"/>
                <a:gd name="T2" fmla="*/ 38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9 h 7"/>
                <a:gd name="T10" fmla="*/ 9 w 35"/>
                <a:gd name="T11" fmla="*/ 10 h 7"/>
                <a:gd name="T12" fmla="*/ 38 w 35"/>
                <a:gd name="T13" fmla="*/ 10 h 7"/>
                <a:gd name="T14" fmla="*/ 38 w 35"/>
                <a:gd name="T15" fmla="*/ 10 h 7"/>
                <a:gd name="T16" fmla="*/ 38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53 w 56"/>
                <a:gd name="T1" fmla="*/ 0 h 10"/>
                <a:gd name="T2" fmla="*/ 53 w 56"/>
                <a:gd name="T3" fmla="*/ 0 h 10"/>
                <a:gd name="T4" fmla="*/ 39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7 h 10"/>
                <a:gd name="T14" fmla="*/ 18 w 56"/>
                <a:gd name="T15" fmla="*/ 7 h 10"/>
                <a:gd name="T16" fmla="*/ 28 w 56"/>
                <a:gd name="T17" fmla="*/ 6 h 10"/>
                <a:gd name="T18" fmla="*/ 41 w 56"/>
                <a:gd name="T19" fmla="*/ 5 h 10"/>
                <a:gd name="T20" fmla="*/ 53 w 56"/>
                <a:gd name="T21" fmla="*/ 5 h 10"/>
                <a:gd name="T22" fmla="*/ 53 w 56"/>
                <a:gd name="T23" fmla="*/ 5 h 10"/>
                <a:gd name="T24" fmla="*/ 53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2 w 41"/>
                <a:gd name="T1" fmla="*/ 0 h 18"/>
                <a:gd name="T2" fmla="*/ 42 w 41"/>
                <a:gd name="T3" fmla="*/ 0 h 18"/>
                <a:gd name="T4" fmla="*/ 34 w 41"/>
                <a:gd name="T5" fmla="*/ 4 h 18"/>
                <a:gd name="T6" fmla="*/ 26 w 41"/>
                <a:gd name="T7" fmla="*/ 5 h 18"/>
                <a:gd name="T8" fmla="*/ 13 w 41"/>
                <a:gd name="T9" fmla="*/ 9 h 18"/>
                <a:gd name="T10" fmla="*/ 0 w 41"/>
                <a:gd name="T11" fmla="*/ 10 h 18"/>
                <a:gd name="T12" fmla="*/ 0 w 41"/>
                <a:gd name="T13" fmla="*/ 15 h 18"/>
                <a:gd name="T14" fmla="*/ 14 w 41"/>
                <a:gd name="T15" fmla="*/ 11 h 18"/>
                <a:gd name="T16" fmla="*/ 26 w 41"/>
                <a:gd name="T17" fmla="*/ 10 h 18"/>
                <a:gd name="T18" fmla="*/ 35 w 41"/>
                <a:gd name="T19" fmla="*/ 9 h 18"/>
                <a:gd name="T20" fmla="*/ 44 w 41"/>
                <a:gd name="T21" fmla="*/ 5 h 18"/>
                <a:gd name="T22" fmla="*/ 44 w 41"/>
                <a:gd name="T23" fmla="*/ 5 h 18"/>
                <a:gd name="T24" fmla="*/ 42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5 h 124"/>
                <a:gd name="T2" fmla="*/ 5 w 5"/>
                <a:gd name="T3" fmla="*/ 122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2 h 124"/>
                <a:gd name="T10" fmla="*/ 2 w 5"/>
                <a:gd name="T11" fmla="*/ 125 h 124"/>
                <a:gd name="T12" fmla="*/ 2 w 5"/>
                <a:gd name="T13" fmla="*/ 125 h 124"/>
                <a:gd name="T14" fmla="*/ 5 w 5"/>
                <a:gd name="T15" fmla="*/ 127 h 124"/>
                <a:gd name="T16" fmla="*/ 5 w 5"/>
                <a:gd name="T17" fmla="*/ 122 h 124"/>
                <a:gd name="T18" fmla="*/ 2 w 5"/>
                <a:gd name="T19" fmla="*/ 125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5 w 13"/>
                <a:gd name="T5" fmla="*/ 7 h 10"/>
                <a:gd name="T6" fmla="*/ 16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1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3 w 32"/>
                <a:gd name="T5" fmla="*/ 15 h 16"/>
                <a:gd name="T6" fmla="*/ 33 w 32"/>
                <a:gd name="T7" fmla="*/ 19 h 16"/>
                <a:gd name="T8" fmla="*/ 35 w 32"/>
                <a:gd name="T9" fmla="*/ 14 h 16"/>
                <a:gd name="T10" fmla="*/ 25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2 h 16"/>
                <a:gd name="T8" fmla="*/ 38 w 56"/>
                <a:gd name="T9" fmla="*/ 15 h 16"/>
                <a:gd name="T10" fmla="*/ 51 w 56"/>
                <a:gd name="T11" fmla="*/ 19 h 16"/>
                <a:gd name="T12" fmla="*/ 53 w 56"/>
                <a:gd name="T13" fmla="*/ 12 h 16"/>
                <a:gd name="T14" fmla="*/ 38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0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9 w 32"/>
                <a:gd name="T7" fmla="*/ 9 h 9"/>
                <a:gd name="T8" fmla="*/ 29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0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0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0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5 w 18"/>
                <a:gd name="T1" fmla="*/ 107 h 112"/>
                <a:gd name="T2" fmla="*/ 15 w 18"/>
                <a:gd name="T3" fmla="*/ 107 h 112"/>
                <a:gd name="T4" fmla="*/ 10 w 18"/>
                <a:gd name="T5" fmla="*/ 81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1 h 112"/>
                <a:gd name="T20" fmla="*/ 9 w 18"/>
                <a:gd name="T21" fmla="*/ 109 h 112"/>
                <a:gd name="T22" fmla="*/ 9 w 18"/>
                <a:gd name="T23" fmla="*/ 109 h 112"/>
                <a:gd name="T24" fmla="*/ 15 w 18"/>
                <a:gd name="T25" fmla="*/ 107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0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19 w 16"/>
                <a:gd name="T1" fmla="*/ 29 h 32"/>
                <a:gd name="T2" fmla="*/ 19 w 16"/>
                <a:gd name="T3" fmla="*/ 29 h 32"/>
                <a:gd name="T4" fmla="*/ 14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1 w 16"/>
                <a:gd name="T11" fmla="*/ 18 h 32"/>
                <a:gd name="T12" fmla="*/ 16 w 16"/>
                <a:gd name="T13" fmla="*/ 32 h 32"/>
                <a:gd name="T14" fmla="*/ 16 w 16"/>
                <a:gd name="T15" fmla="*/ 32 h 32"/>
                <a:gd name="T16" fmla="*/ 19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0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0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0 h 7"/>
                <a:gd name="T4" fmla="*/ 123 w 123"/>
                <a:gd name="T5" fmla="*/ 8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0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1 w 13"/>
                <a:gd name="T1" fmla="*/ 0 h 16"/>
                <a:gd name="T2" fmla="*/ 11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13 h 16"/>
                <a:gd name="T10" fmla="*/ 5 w 13"/>
                <a:gd name="T11" fmla="*/ 9 h 16"/>
                <a:gd name="T12" fmla="*/ 16 w 13"/>
                <a:gd name="T13" fmla="*/ 5 h 16"/>
                <a:gd name="T14" fmla="*/ 16 w 13"/>
                <a:gd name="T15" fmla="*/ 5 h 16"/>
                <a:gd name="T16" fmla="*/ 11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0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6 h 41"/>
                <a:gd name="T6" fmla="*/ 0 w 23"/>
                <a:gd name="T7" fmla="*/ 39 h 41"/>
                <a:gd name="T8" fmla="*/ 5 w 23"/>
                <a:gd name="T9" fmla="*/ 44 h 41"/>
                <a:gd name="T10" fmla="*/ 13 w 23"/>
                <a:gd name="T11" fmla="*/ 28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0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4 h 39"/>
                <a:gd name="T8" fmla="*/ 5 w 16"/>
                <a:gd name="T9" fmla="*/ 30 h 39"/>
                <a:gd name="T10" fmla="*/ 0 w 16"/>
                <a:gd name="T11" fmla="*/ 41 h 39"/>
                <a:gd name="T12" fmla="*/ 6 w 16"/>
                <a:gd name="T13" fmla="*/ 42 h 39"/>
                <a:gd name="T14" fmla="*/ 10 w 16"/>
                <a:gd name="T15" fmla="*/ 32 h 39"/>
                <a:gd name="T16" fmla="*/ 11 w 16"/>
                <a:gd name="T17" fmla="*/ 26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1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1 w 13"/>
                <a:gd name="T1" fmla="*/ 0 h 58"/>
                <a:gd name="T2" fmla="*/ 11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7 h 58"/>
                <a:gd name="T10" fmla="*/ 0 w 13"/>
                <a:gd name="T11" fmla="*/ 55 h 58"/>
                <a:gd name="T12" fmla="*/ 5 w 13"/>
                <a:gd name="T13" fmla="*/ 55 h 58"/>
                <a:gd name="T14" fmla="*/ 11 w 13"/>
                <a:gd name="T15" fmla="*/ 38 h 58"/>
                <a:gd name="T16" fmla="*/ 13 w 13"/>
                <a:gd name="T17" fmla="*/ 27 h 58"/>
                <a:gd name="T18" fmla="*/ 15 w 13"/>
                <a:gd name="T19" fmla="*/ 14 h 58"/>
                <a:gd name="T20" fmla="*/ 16 w 13"/>
                <a:gd name="T21" fmla="*/ 0 h 58"/>
                <a:gd name="T22" fmla="*/ 16 w 13"/>
                <a:gd name="T23" fmla="*/ 0 h 58"/>
                <a:gd name="T24" fmla="*/ 11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1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1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6 w 6"/>
                <a:gd name="T5" fmla="*/ 7 h 16"/>
                <a:gd name="T6" fmla="*/ 1 w 6"/>
                <a:gd name="T7" fmla="*/ 5 h 16"/>
                <a:gd name="T8" fmla="*/ 1 w 6"/>
                <a:gd name="T9" fmla="*/ 12 h 16"/>
                <a:gd name="T10" fmla="*/ 1 w 6"/>
                <a:gd name="T11" fmla="*/ 19 h 16"/>
                <a:gd name="T12" fmla="*/ 9 w 6"/>
                <a:gd name="T13" fmla="*/ 17 h 16"/>
                <a:gd name="T14" fmla="*/ 9 w 6"/>
                <a:gd name="T15" fmla="*/ 12 h 16"/>
                <a:gd name="T16" fmla="*/ 9 w 6"/>
                <a:gd name="T17" fmla="*/ 7 h 16"/>
                <a:gd name="T18" fmla="*/ 9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1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20 w 30"/>
                <a:gd name="T7" fmla="*/ 7 h 9"/>
                <a:gd name="T8" fmla="*/ 23 w 30"/>
                <a:gd name="T9" fmla="*/ 9 h 9"/>
                <a:gd name="T10" fmla="*/ 27 w 30"/>
                <a:gd name="T11" fmla="*/ 9 h 9"/>
                <a:gd name="T12" fmla="*/ 27 w 30"/>
                <a:gd name="T13" fmla="*/ 2 h 9"/>
                <a:gd name="T14" fmla="*/ 23 w 30"/>
                <a:gd name="T15" fmla="*/ 2 h 9"/>
                <a:gd name="T16" fmla="*/ 20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1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19 h 16"/>
                <a:gd name="T2" fmla="*/ 1 w 65"/>
                <a:gd name="T3" fmla="*/ 19 h 16"/>
                <a:gd name="T4" fmla="*/ 16 w 65"/>
                <a:gd name="T5" fmla="*/ 14 h 16"/>
                <a:gd name="T6" fmla="*/ 29 w 65"/>
                <a:gd name="T7" fmla="*/ 12 h 16"/>
                <a:gd name="T8" fmla="*/ 49 w 65"/>
                <a:gd name="T9" fmla="*/ 12 h 16"/>
                <a:gd name="T10" fmla="*/ 68 w 65"/>
                <a:gd name="T11" fmla="*/ 7 h 16"/>
                <a:gd name="T12" fmla="*/ 68 w 65"/>
                <a:gd name="T13" fmla="*/ 0 h 16"/>
                <a:gd name="T14" fmla="*/ 49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2 h 16"/>
                <a:gd name="T22" fmla="*/ 0 w 65"/>
                <a:gd name="T23" fmla="*/ 12 h 16"/>
                <a:gd name="T24" fmla="*/ 1 w 65"/>
                <a:gd name="T25" fmla="*/ 19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1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5 h 22"/>
                <a:gd name="T2" fmla="*/ 1 w 42"/>
                <a:gd name="T3" fmla="*/ 25 h 22"/>
                <a:gd name="T4" fmla="*/ 9 w 42"/>
                <a:gd name="T5" fmla="*/ 21 h 22"/>
                <a:gd name="T6" fmla="*/ 18 w 42"/>
                <a:gd name="T7" fmla="*/ 17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6 h 22"/>
                <a:gd name="T20" fmla="*/ 0 w 42"/>
                <a:gd name="T21" fmla="*/ 21 h 22"/>
                <a:gd name="T22" fmla="*/ 0 w 42"/>
                <a:gd name="T23" fmla="*/ 21 h 22"/>
                <a:gd name="T24" fmla="*/ 1 w 42"/>
                <a:gd name="T25" fmla="*/ 25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1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8 h 14"/>
                <a:gd name="T2" fmla="*/ 0 w 21"/>
                <a:gd name="T3" fmla="*/ 8 h 14"/>
                <a:gd name="T4" fmla="*/ 3 w 21"/>
                <a:gd name="T5" fmla="*/ 11 h 14"/>
                <a:gd name="T6" fmla="*/ 10 w 21"/>
                <a:gd name="T7" fmla="*/ 8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8 h 14"/>
                <a:gd name="T22" fmla="*/ 3 w 21"/>
                <a:gd name="T23" fmla="*/ 8 h 14"/>
                <a:gd name="T24" fmla="*/ 0 w 21"/>
                <a:gd name="T25" fmla="*/ 8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1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1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3 w 20"/>
                <a:gd name="T1" fmla="*/ 14 h 18"/>
                <a:gd name="T2" fmla="*/ 23 w 20"/>
                <a:gd name="T3" fmla="*/ 14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3 w 20"/>
                <a:gd name="T13" fmla="*/ 21 h 18"/>
                <a:gd name="T14" fmla="*/ 23 w 20"/>
                <a:gd name="T15" fmla="*/ 21 h 18"/>
                <a:gd name="T16" fmla="*/ 23 w 20"/>
                <a:gd name="T17" fmla="*/ 14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1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2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3 w 30"/>
                <a:gd name="T1" fmla="*/ 8 h 13"/>
                <a:gd name="T2" fmla="*/ 33 w 30"/>
                <a:gd name="T3" fmla="*/ 8 h 13"/>
                <a:gd name="T4" fmla="*/ 18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1 w 30"/>
                <a:gd name="T13" fmla="*/ 13 h 13"/>
                <a:gd name="T14" fmla="*/ 31 w 30"/>
                <a:gd name="T15" fmla="*/ 13 h 13"/>
                <a:gd name="T16" fmla="*/ 33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2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8 w 41"/>
                <a:gd name="T1" fmla="*/ 1 h 9"/>
                <a:gd name="T2" fmla="*/ 38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6 h 9"/>
                <a:gd name="T12" fmla="*/ 38 w 41"/>
                <a:gd name="T13" fmla="*/ 6 h 9"/>
                <a:gd name="T14" fmla="*/ 38 w 41"/>
                <a:gd name="T15" fmla="*/ 6 h 9"/>
                <a:gd name="T16" fmla="*/ 38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2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39 w 39"/>
                <a:gd name="T1" fmla="*/ 0 h 13"/>
                <a:gd name="T2" fmla="*/ 39 w 39"/>
                <a:gd name="T3" fmla="*/ 0 h 13"/>
                <a:gd name="T4" fmla="*/ 31 w 39"/>
                <a:gd name="T5" fmla="*/ 5 h 13"/>
                <a:gd name="T6" fmla="*/ 23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3 w 39"/>
                <a:gd name="T17" fmla="*/ 13 h 13"/>
                <a:gd name="T18" fmla="*/ 32 w 39"/>
                <a:gd name="T19" fmla="*/ 11 h 13"/>
                <a:gd name="T20" fmla="*/ 42 w 39"/>
                <a:gd name="T21" fmla="*/ 5 h 13"/>
                <a:gd name="T22" fmla="*/ 42 w 39"/>
                <a:gd name="T23" fmla="*/ 5 h 13"/>
                <a:gd name="T24" fmla="*/ 39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2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9 h 20"/>
                <a:gd name="T6" fmla="*/ 3 w 10"/>
                <a:gd name="T7" fmla="*/ 23 h 20"/>
                <a:gd name="T8" fmla="*/ 8 w 10"/>
                <a:gd name="T9" fmla="*/ 21 h 20"/>
                <a:gd name="T10" fmla="*/ 8 w 10"/>
                <a:gd name="T11" fmla="*/ 18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8 h 20"/>
                <a:gd name="T38" fmla="*/ 3 w 10"/>
                <a:gd name="T39" fmla="*/ 19 h 20"/>
                <a:gd name="T40" fmla="*/ 7 w 10"/>
                <a:gd name="T41" fmla="*/ 21 h 20"/>
                <a:gd name="T42" fmla="*/ 7 w 10"/>
                <a:gd name="T43" fmla="*/ 18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2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2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2 h 63"/>
                <a:gd name="T10" fmla="*/ 11 w 13"/>
                <a:gd name="T11" fmla="*/ 66 h 63"/>
                <a:gd name="T12" fmla="*/ 16 w 13"/>
                <a:gd name="T13" fmla="*/ 66 h 63"/>
                <a:gd name="T14" fmla="*/ 15 w 13"/>
                <a:gd name="T15" fmla="*/ 41 h 63"/>
                <a:gd name="T16" fmla="*/ 11 w 13"/>
                <a:gd name="T17" fmla="*/ 25 h 63"/>
                <a:gd name="T18" fmla="*/ 10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2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22 h 49"/>
                <a:gd name="T8" fmla="*/ 9 w 18"/>
                <a:gd name="T9" fmla="*/ 33 h 49"/>
                <a:gd name="T10" fmla="*/ 10 w 18"/>
                <a:gd name="T11" fmla="*/ 43 h 49"/>
                <a:gd name="T12" fmla="*/ 15 w 18"/>
                <a:gd name="T13" fmla="*/ 43 h 49"/>
                <a:gd name="T14" fmla="*/ 13 w 18"/>
                <a:gd name="T15" fmla="*/ 31 h 49"/>
                <a:gd name="T16" fmla="*/ 10 w 18"/>
                <a:gd name="T17" fmla="*/ 20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2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0 w 25"/>
                <a:gd name="T9" fmla="*/ 29 h 38"/>
                <a:gd name="T10" fmla="*/ 23 w 25"/>
                <a:gd name="T11" fmla="*/ 38 h 38"/>
                <a:gd name="T12" fmla="*/ 28 w 25"/>
                <a:gd name="T13" fmla="*/ 36 h 38"/>
                <a:gd name="T14" fmla="*/ 23 w 25"/>
                <a:gd name="T15" fmla="*/ 25 h 38"/>
                <a:gd name="T16" fmla="*/ 17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2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48" name="Rectangle 86"/>
          <p:cNvSpPr>
            <a:spLocks noChangeArrowheads="1"/>
          </p:cNvSpPr>
          <p:nvPr/>
        </p:nvSpPr>
        <p:spPr bwMode="auto">
          <a:xfrm>
            <a:off x="685800" y="762000"/>
            <a:ext cx="1358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6149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615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65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20" r:id="rId1"/>
  </p:sldLayoutIdLst>
  <p:transition>
    <p:zoom/>
  </p:transition>
  <p:txStyles>
    <p:titleStyle>
      <a:lvl1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106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212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320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426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7188" indent="-357188" algn="l" defTabSz="955675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6288" indent="-296863" algn="l" defTabSz="955675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5388" indent="-238125" algn="l" defTabSz="95567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4813" indent="-238125" algn="l" defTabSz="95567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4238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2490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69597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6705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3809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4099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4105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1 h 614"/>
                <a:gd name="T14" fmla="*/ 459 w 478"/>
                <a:gd name="T15" fmla="*/ 206 h 614"/>
                <a:gd name="T16" fmla="*/ 452 w 478"/>
                <a:gd name="T17" fmla="*/ 238 h 614"/>
                <a:gd name="T18" fmla="*/ 439 w 478"/>
                <a:gd name="T19" fmla="*/ 280 h 614"/>
                <a:gd name="T20" fmla="*/ 403 w 478"/>
                <a:gd name="T21" fmla="*/ 375 h 614"/>
                <a:gd name="T22" fmla="*/ 354 w 478"/>
                <a:gd name="T23" fmla="*/ 462 h 614"/>
                <a:gd name="T24" fmla="*/ 321 w 478"/>
                <a:gd name="T25" fmla="*/ 511 h 614"/>
                <a:gd name="T26" fmla="*/ 287 w 478"/>
                <a:gd name="T27" fmla="*/ 554 h 614"/>
                <a:gd name="T28" fmla="*/ 257 w 478"/>
                <a:gd name="T29" fmla="*/ 589 h 614"/>
                <a:gd name="T30" fmla="*/ 247 w 478"/>
                <a:gd name="T31" fmla="*/ 600 h 614"/>
                <a:gd name="T32" fmla="*/ 246 w 478"/>
                <a:gd name="T33" fmla="*/ 600 h 614"/>
                <a:gd name="T34" fmla="*/ 236 w 478"/>
                <a:gd name="T35" fmla="*/ 590 h 614"/>
                <a:gd name="T36" fmla="*/ 216 w 478"/>
                <a:gd name="T37" fmla="*/ 572 h 614"/>
                <a:gd name="T38" fmla="*/ 206 w 478"/>
                <a:gd name="T39" fmla="*/ 563 h 614"/>
                <a:gd name="T40" fmla="*/ 195 w 478"/>
                <a:gd name="T41" fmla="*/ 551 h 614"/>
                <a:gd name="T42" fmla="*/ 180 w 478"/>
                <a:gd name="T43" fmla="*/ 533 h 614"/>
                <a:gd name="T44" fmla="*/ 159 w 478"/>
                <a:gd name="T45" fmla="*/ 500 h 614"/>
                <a:gd name="T46" fmla="*/ 144 w 478"/>
                <a:gd name="T47" fmla="*/ 477 h 614"/>
                <a:gd name="T48" fmla="*/ 129 w 478"/>
                <a:gd name="T49" fmla="*/ 456 h 614"/>
                <a:gd name="T50" fmla="*/ 105 w 478"/>
                <a:gd name="T51" fmla="*/ 424 h 614"/>
                <a:gd name="T52" fmla="*/ 80 w 478"/>
                <a:gd name="T53" fmla="*/ 392 h 614"/>
                <a:gd name="T54" fmla="*/ 64 w 478"/>
                <a:gd name="T55" fmla="*/ 359 h 614"/>
                <a:gd name="T56" fmla="*/ 54 w 478"/>
                <a:gd name="T57" fmla="*/ 330 h 614"/>
                <a:gd name="T58" fmla="*/ 42 w 478"/>
                <a:gd name="T59" fmla="*/ 296 h 614"/>
                <a:gd name="T60" fmla="*/ 32 w 478"/>
                <a:gd name="T61" fmla="*/ 267 h 614"/>
                <a:gd name="T62" fmla="*/ 23 w 478"/>
                <a:gd name="T63" fmla="*/ 231 h 614"/>
                <a:gd name="T64" fmla="*/ 14 w 478"/>
                <a:gd name="T65" fmla="*/ 193 h 614"/>
                <a:gd name="T66" fmla="*/ 8 w 478"/>
                <a:gd name="T67" fmla="*/ 157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6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14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8 h 8"/>
                <a:gd name="T8" fmla="*/ 478 w 480"/>
                <a:gd name="T9" fmla="*/ 18 h 8"/>
                <a:gd name="T10" fmla="*/ 480 w 480"/>
                <a:gd name="T11" fmla="*/ 1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7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8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3 h 126"/>
                <a:gd name="T2" fmla="*/ 5 w 15"/>
                <a:gd name="T3" fmla="*/ 133 h 126"/>
                <a:gd name="T4" fmla="*/ 19 w 15"/>
                <a:gd name="T5" fmla="*/ 93 h 126"/>
                <a:gd name="T6" fmla="*/ 20 w 15"/>
                <a:gd name="T7" fmla="*/ 48 h 126"/>
                <a:gd name="T8" fmla="*/ 22 w 15"/>
                <a:gd name="T9" fmla="*/ 18 h 126"/>
                <a:gd name="T10" fmla="*/ 22 w 15"/>
                <a:gd name="T11" fmla="*/ 1 h 126"/>
                <a:gd name="T12" fmla="*/ 17 w 15"/>
                <a:gd name="T13" fmla="*/ 0 h 126"/>
                <a:gd name="T14" fmla="*/ 17 w 15"/>
                <a:gd name="T15" fmla="*/ 18 h 126"/>
                <a:gd name="T16" fmla="*/ 16 w 15"/>
                <a:gd name="T17" fmla="*/ 48 h 126"/>
                <a:gd name="T18" fmla="*/ 5 w 15"/>
                <a:gd name="T19" fmla="*/ 91 h 126"/>
                <a:gd name="T20" fmla="*/ 0 w 15"/>
                <a:gd name="T21" fmla="*/ 133 h 126"/>
                <a:gd name="T22" fmla="*/ 0 w 15"/>
                <a:gd name="T23" fmla="*/ 133 h 126"/>
                <a:gd name="T24" fmla="*/ 5 w 15"/>
                <a:gd name="T25" fmla="*/ 133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9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2 h 139"/>
                <a:gd name="T2" fmla="*/ 6 w 34"/>
                <a:gd name="T3" fmla="*/ 132 h 139"/>
                <a:gd name="T4" fmla="*/ 25 w 34"/>
                <a:gd name="T5" fmla="*/ 92 h 139"/>
                <a:gd name="T6" fmla="*/ 31 w 34"/>
                <a:gd name="T7" fmla="*/ 67 h 139"/>
                <a:gd name="T8" fmla="*/ 36 w 34"/>
                <a:gd name="T9" fmla="*/ 36 h 139"/>
                <a:gd name="T10" fmla="*/ 41 w 34"/>
                <a:gd name="T11" fmla="*/ 0 h 139"/>
                <a:gd name="T12" fmla="*/ 36 w 34"/>
                <a:gd name="T13" fmla="*/ 0 h 139"/>
                <a:gd name="T14" fmla="*/ 31 w 34"/>
                <a:gd name="T15" fmla="*/ 34 h 139"/>
                <a:gd name="T16" fmla="*/ 26 w 34"/>
                <a:gd name="T17" fmla="*/ 65 h 139"/>
                <a:gd name="T18" fmla="*/ 13 w 34"/>
                <a:gd name="T19" fmla="*/ 90 h 139"/>
                <a:gd name="T20" fmla="*/ 0 w 34"/>
                <a:gd name="T21" fmla="*/ 132 h 139"/>
                <a:gd name="T22" fmla="*/ 0 w 34"/>
                <a:gd name="T23" fmla="*/ 132 h 139"/>
                <a:gd name="T24" fmla="*/ 6 w 34"/>
                <a:gd name="T25" fmla="*/ 132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0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1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2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6 w 44"/>
                <a:gd name="T7" fmla="*/ 43 h 43"/>
                <a:gd name="T8" fmla="*/ 37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3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2 h 90"/>
                <a:gd name="T8" fmla="*/ 35 w 66"/>
                <a:gd name="T9" fmla="*/ 68 h 90"/>
                <a:gd name="T10" fmla="*/ 45 w 66"/>
                <a:gd name="T11" fmla="*/ 77 h 90"/>
                <a:gd name="T12" fmla="*/ 54 w 66"/>
                <a:gd name="T13" fmla="*/ 90 h 90"/>
                <a:gd name="T14" fmla="*/ 61 w 66"/>
                <a:gd name="T15" fmla="*/ 97 h 90"/>
                <a:gd name="T16" fmla="*/ 66 w 66"/>
                <a:gd name="T17" fmla="*/ 92 h 90"/>
                <a:gd name="T18" fmla="*/ 59 w 66"/>
                <a:gd name="T19" fmla="*/ 85 h 90"/>
                <a:gd name="T20" fmla="*/ 48 w 66"/>
                <a:gd name="T21" fmla="*/ 72 h 90"/>
                <a:gd name="T22" fmla="*/ 40 w 66"/>
                <a:gd name="T23" fmla="*/ 63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4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4 w 103"/>
                <a:gd name="T13" fmla="*/ 114 h 174"/>
                <a:gd name="T14" fmla="*/ 77 w 103"/>
                <a:gd name="T15" fmla="*/ 130 h 174"/>
                <a:gd name="T16" fmla="*/ 89 w 103"/>
                <a:gd name="T17" fmla="*/ 150 h 174"/>
                <a:gd name="T18" fmla="*/ 105 w 103"/>
                <a:gd name="T19" fmla="*/ 174 h 174"/>
                <a:gd name="T20" fmla="*/ 110 w 103"/>
                <a:gd name="T21" fmla="*/ 170 h 174"/>
                <a:gd name="T22" fmla="*/ 95 w 103"/>
                <a:gd name="T23" fmla="*/ 147 h 174"/>
                <a:gd name="T24" fmla="*/ 81 w 103"/>
                <a:gd name="T25" fmla="*/ 127 h 174"/>
                <a:gd name="T26" fmla="*/ 69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5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3 h 181"/>
                <a:gd name="T10" fmla="*/ 44 w 50"/>
                <a:gd name="T11" fmla="*/ 174 h 181"/>
                <a:gd name="T12" fmla="*/ 50 w 50"/>
                <a:gd name="T13" fmla="*/ 170 h 181"/>
                <a:gd name="T14" fmla="*/ 31 w 50"/>
                <a:gd name="T15" fmla="*/ 111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6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0 h 148"/>
                <a:gd name="T10" fmla="*/ 4 w 12"/>
                <a:gd name="T11" fmla="*/ 155 h 148"/>
                <a:gd name="T12" fmla="*/ 12 w 12"/>
                <a:gd name="T13" fmla="*/ 155 h 148"/>
                <a:gd name="T14" fmla="*/ 7 w 12"/>
                <a:gd name="T15" fmla="*/ 110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7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1 h 655"/>
                <a:gd name="T24" fmla="*/ 441 w 514"/>
                <a:gd name="T25" fmla="*/ 401 h 655"/>
                <a:gd name="T26" fmla="*/ 421 w 514"/>
                <a:gd name="T27" fmla="*/ 448 h 655"/>
                <a:gd name="T28" fmla="*/ 396 w 514"/>
                <a:gd name="T29" fmla="*/ 497 h 655"/>
                <a:gd name="T30" fmla="*/ 359 w 514"/>
                <a:gd name="T31" fmla="*/ 549 h 655"/>
                <a:gd name="T32" fmla="*/ 316 w 514"/>
                <a:gd name="T33" fmla="*/ 598 h 655"/>
                <a:gd name="T34" fmla="*/ 280 w 514"/>
                <a:gd name="T35" fmla="*/ 634 h 655"/>
                <a:gd name="T36" fmla="*/ 269 w 514"/>
                <a:gd name="T37" fmla="*/ 645 h 655"/>
                <a:gd name="T38" fmla="*/ 265 w 514"/>
                <a:gd name="T39" fmla="*/ 648 h 655"/>
                <a:gd name="T40" fmla="*/ 259 w 514"/>
                <a:gd name="T41" fmla="*/ 643 h 655"/>
                <a:gd name="T42" fmla="*/ 247 w 514"/>
                <a:gd name="T43" fmla="*/ 634 h 655"/>
                <a:gd name="T44" fmla="*/ 226 w 514"/>
                <a:gd name="T45" fmla="*/ 618 h 655"/>
                <a:gd name="T46" fmla="*/ 218 w 514"/>
                <a:gd name="T47" fmla="*/ 609 h 655"/>
                <a:gd name="T48" fmla="*/ 206 w 514"/>
                <a:gd name="T49" fmla="*/ 593 h 655"/>
                <a:gd name="T50" fmla="*/ 185 w 514"/>
                <a:gd name="T51" fmla="*/ 569 h 655"/>
                <a:gd name="T52" fmla="*/ 160 w 514"/>
                <a:gd name="T53" fmla="*/ 531 h 655"/>
                <a:gd name="T54" fmla="*/ 116 w 514"/>
                <a:gd name="T55" fmla="*/ 455 h 655"/>
                <a:gd name="T56" fmla="*/ 82 w 514"/>
                <a:gd name="T57" fmla="*/ 383 h 655"/>
                <a:gd name="T58" fmla="*/ 65 w 514"/>
                <a:gd name="T59" fmla="*/ 342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8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8 h 175"/>
                <a:gd name="T6" fmla="*/ 15 w 184"/>
                <a:gd name="T7" fmla="*/ 168 h 175"/>
                <a:gd name="T8" fmla="*/ 15 w 184"/>
                <a:gd name="T9" fmla="*/ 168 h 175"/>
                <a:gd name="T10" fmla="*/ 17 w 184"/>
                <a:gd name="T11" fmla="*/ 168 h 175"/>
                <a:gd name="T12" fmla="*/ 18 w 184"/>
                <a:gd name="T13" fmla="*/ 165 h 175"/>
                <a:gd name="T14" fmla="*/ 17 w 184"/>
                <a:gd name="T15" fmla="*/ 161 h 175"/>
                <a:gd name="T16" fmla="*/ 15 w 184"/>
                <a:gd name="T17" fmla="*/ 154 h 175"/>
                <a:gd name="T18" fmla="*/ 15 w 184"/>
                <a:gd name="T19" fmla="*/ 150 h 175"/>
                <a:gd name="T20" fmla="*/ 15 w 184"/>
                <a:gd name="T21" fmla="*/ 147 h 175"/>
                <a:gd name="T22" fmla="*/ 15 w 184"/>
                <a:gd name="T23" fmla="*/ 141 h 175"/>
                <a:gd name="T24" fmla="*/ 13 w 184"/>
                <a:gd name="T25" fmla="*/ 132 h 175"/>
                <a:gd name="T26" fmla="*/ 12 w 184"/>
                <a:gd name="T27" fmla="*/ 125 h 175"/>
                <a:gd name="T28" fmla="*/ 10 w 184"/>
                <a:gd name="T29" fmla="*/ 116 h 175"/>
                <a:gd name="T30" fmla="*/ 8 w 184"/>
                <a:gd name="T31" fmla="*/ 105 h 175"/>
                <a:gd name="T32" fmla="*/ 8 w 184"/>
                <a:gd name="T33" fmla="*/ 96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9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7 w 58"/>
                <a:gd name="T15" fmla="*/ 6 h 89"/>
                <a:gd name="T16" fmla="*/ 40 w 58"/>
                <a:gd name="T17" fmla="*/ 4 h 89"/>
                <a:gd name="T18" fmla="*/ 47 w 58"/>
                <a:gd name="T19" fmla="*/ 2 h 89"/>
                <a:gd name="T20" fmla="*/ 48 w 58"/>
                <a:gd name="T21" fmla="*/ 4 h 89"/>
                <a:gd name="T22" fmla="*/ 48 w 58"/>
                <a:gd name="T23" fmla="*/ 7 h 89"/>
                <a:gd name="T24" fmla="*/ 48 w 58"/>
                <a:gd name="T25" fmla="*/ 9 h 89"/>
                <a:gd name="T26" fmla="*/ 50 w 58"/>
                <a:gd name="T27" fmla="*/ 27 h 89"/>
                <a:gd name="T28" fmla="*/ 45 w 58"/>
                <a:gd name="T29" fmla="*/ 33 h 89"/>
                <a:gd name="T30" fmla="*/ 40 w 58"/>
                <a:gd name="T31" fmla="*/ 34 h 89"/>
                <a:gd name="T32" fmla="*/ 40 w 58"/>
                <a:gd name="T33" fmla="*/ 42 h 89"/>
                <a:gd name="T34" fmla="*/ 43 w 58"/>
                <a:gd name="T35" fmla="*/ 45 h 89"/>
                <a:gd name="T36" fmla="*/ 45 w 58"/>
                <a:gd name="T37" fmla="*/ 54 h 89"/>
                <a:gd name="T38" fmla="*/ 48 w 58"/>
                <a:gd name="T39" fmla="*/ 33 h 89"/>
                <a:gd name="T40" fmla="*/ 50 w 58"/>
                <a:gd name="T41" fmla="*/ 31 h 89"/>
                <a:gd name="T42" fmla="*/ 53 w 58"/>
                <a:gd name="T43" fmla="*/ 31 h 89"/>
                <a:gd name="T44" fmla="*/ 58 w 58"/>
                <a:gd name="T45" fmla="*/ 31 h 89"/>
                <a:gd name="T46" fmla="*/ 65 w 58"/>
                <a:gd name="T47" fmla="*/ 38 h 89"/>
                <a:gd name="T48" fmla="*/ 58 w 58"/>
                <a:gd name="T49" fmla="*/ 40 h 89"/>
                <a:gd name="T50" fmla="*/ 53 w 58"/>
                <a:gd name="T51" fmla="*/ 34 h 89"/>
                <a:gd name="T52" fmla="*/ 50 w 58"/>
                <a:gd name="T53" fmla="*/ 34 h 89"/>
                <a:gd name="T54" fmla="*/ 48 w 58"/>
                <a:gd name="T55" fmla="*/ 36 h 89"/>
                <a:gd name="T56" fmla="*/ 50 w 58"/>
                <a:gd name="T57" fmla="*/ 40 h 89"/>
                <a:gd name="T58" fmla="*/ 50 w 58"/>
                <a:gd name="T59" fmla="*/ 51 h 89"/>
                <a:gd name="T60" fmla="*/ 43 w 58"/>
                <a:gd name="T61" fmla="*/ 62 h 89"/>
                <a:gd name="T62" fmla="*/ 47 w 58"/>
                <a:gd name="T63" fmla="*/ 81 h 89"/>
                <a:gd name="T64" fmla="*/ 40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7 w 58"/>
                <a:gd name="T71" fmla="*/ 76 h 89"/>
                <a:gd name="T72" fmla="*/ 37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0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1 w 56"/>
                <a:gd name="T19" fmla="*/ 2 h 89"/>
                <a:gd name="T20" fmla="*/ 33 w 56"/>
                <a:gd name="T21" fmla="*/ 4 h 89"/>
                <a:gd name="T22" fmla="*/ 33 w 56"/>
                <a:gd name="T23" fmla="*/ 7 h 89"/>
                <a:gd name="T24" fmla="*/ 36 w 56"/>
                <a:gd name="T25" fmla="*/ 11 h 89"/>
                <a:gd name="T26" fmla="*/ 34 w 56"/>
                <a:gd name="T27" fmla="*/ 29 h 89"/>
                <a:gd name="T28" fmla="*/ 29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31 w 56"/>
                <a:gd name="T37" fmla="*/ 54 h 89"/>
                <a:gd name="T38" fmla="*/ 33 w 56"/>
                <a:gd name="T39" fmla="*/ 33 h 89"/>
                <a:gd name="T40" fmla="*/ 36 w 56"/>
                <a:gd name="T41" fmla="*/ 31 h 89"/>
                <a:gd name="T42" fmla="*/ 39 w 56"/>
                <a:gd name="T43" fmla="*/ 31 h 89"/>
                <a:gd name="T44" fmla="*/ 46 w 56"/>
                <a:gd name="T45" fmla="*/ 33 h 89"/>
                <a:gd name="T46" fmla="*/ 49 w 56"/>
                <a:gd name="T47" fmla="*/ 38 h 89"/>
                <a:gd name="T48" fmla="*/ 41 w 56"/>
                <a:gd name="T49" fmla="*/ 40 h 89"/>
                <a:gd name="T50" fmla="*/ 39 w 56"/>
                <a:gd name="T51" fmla="*/ 34 h 89"/>
                <a:gd name="T52" fmla="*/ 36 w 56"/>
                <a:gd name="T53" fmla="*/ 34 h 89"/>
                <a:gd name="T54" fmla="*/ 34 w 56"/>
                <a:gd name="T55" fmla="*/ 36 h 89"/>
                <a:gd name="T56" fmla="*/ 34 w 56"/>
                <a:gd name="T57" fmla="*/ 42 h 89"/>
                <a:gd name="T58" fmla="*/ 34 w 56"/>
                <a:gd name="T59" fmla="*/ 56 h 89"/>
                <a:gd name="T60" fmla="*/ 29 w 56"/>
                <a:gd name="T61" fmla="*/ 63 h 89"/>
                <a:gd name="T62" fmla="*/ 31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1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5 w 56"/>
                <a:gd name="T15" fmla="*/ 6 h 87"/>
                <a:gd name="T16" fmla="*/ 37 w 56"/>
                <a:gd name="T17" fmla="*/ 4 h 87"/>
                <a:gd name="T18" fmla="*/ 45 w 56"/>
                <a:gd name="T19" fmla="*/ 0 h 87"/>
                <a:gd name="T20" fmla="*/ 46 w 56"/>
                <a:gd name="T21" fmla="*/ 4 h 87"/>
                <a:gd name="T22" fmla="*/ 46 w 56"/>
                <a:gd name="T23" fmla="*/ 8 h 87"/>
                <a:gd name="T24" fmla="*/ 50 w 56"/>
                <a:gd name="T25" fmla="*/ 9 h 87"/>
                <a:gd name="T26" fmla="*/ 48 w 56"/>
                <a:gd name="T27" fmla="*/ 27 h 87"/>
                <a:gd name="T28" fmla="*/ 43 w 56"/>
                <a:gd name="T29" fmla="*/ 33 h 87"/>
                <a:gd name="T30" fmla="*/ 40 w 56"/>
                <a:gd name="T31" fmla="*/ 35 h 87"/>
                <a:gd name="T32" fmla="*/ 40 w 56"/>
                <a:gd name="T33" fmla="*/ 44 h 87"/>
                <a:gd name="T34" fmla="*/ 43 w 56"/>
                <a:gd name="T35" fmla="*/ 45 h 87"/>
                <a:gd name="T36" fmla="*/ 45 w 56"/>
                <a:gd name="T37" fmla="*/ 56 h 87"/>
                <a:gd name="T38" fmla="*/ 46 w 56"/>
                <a:gd name="T39" fmla="*/ 33 h 87"/>
                <a:gd name="T40" fmla="*/ 50 w 56"/>
                <a:gd name="T41" fmla="*/ 29 h 87"/>
                <a:gd name="T42" fmla="*/ 53 w 56"/>
                <a:gd name="T43" fmla="*/ 29 h 87"/>
                <a:gd name="T44" fmla="*/ 60 w 56"/>
                <a:gd name="T45" fmla="*/ 33 h 87"/>
                <a:gd name="T46" fmla="*/ 63 w 56"/>
                <a:gd name="T47" fmla="*/ 38 h 87"/>
                <a:gd name="T48" fmla="*/ 55 w 56"/>
                <a:gd name="T49" fmla="*/ 38 h 87"/>
                <a:gd name="T50" fmla="*/ 53 w 56"/>
                <a:gd name="T51" fmla="*/ 35 h 87"/>
                <a:gd name="T52" fmla="*/ 50 w 56"/>
                <a:gd name="T53" fmla="*/ 35 h 87"/>
                <a:gd name="T54" fmla="*/ 48 w 56"/>
                <a:gd name="T55" fmla="*/ 36 h 87"/>
                <a:gd name="T56" fmla="*/ 48 w 56"/>
                <a:gd name="T57" fmla="*/ 40 h 87"/>
                <a:gd name="T58" fmla="*/ 50 w 56"/>
                <a:gd name="T59" fmla="*/ 51 h 87"/>
                <a:gd name="T60" fmla="*/ 42 w 56"/>
                <a:gd name="T61" fmla="*/ 62 h 87"/>
                <a:gd name="T62" fmla="*/ 45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7 w 56"/>
                <a:gd name="T71" fmla="*/ 76 h 87"/>
                <a:gd name="T72" fmla="*/ 35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2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6 h 124"/>
                <a:gd name="T2" fmla="*/ 72 w 146"/>
                <a:gd name="T3" fmla="*/ 0 h 124"/>
                <a:gd name="T4" fmla="*/ 139 w 146"/>
                <a:gd name="T5" fmla="*/ 106 h 124"/>
                <a:gd name="T6" fmla="*/ 139 w 146"/>
                <a:gd name="T7" fmla="*/ 129 h 124"/>
                <a:gd name="T8" fmla="*/ 72 w 146"/>
                <a:gd name="T9" fmla="*/ 30 h 124"/>
                <a:gd name="T10" fmla="*/ 2 w 146"/>
                <a:gd name="T11" fmla="*/ 131 h 124"/>
                <a:gd name="T12" fmla="*/ 0 w 146"/>
                <a:gd name="T13" fmla="*/ 10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3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4 h 171"/>
                <a:gd name="T2" fmla="*/ 5 w 5"/>
                <a:gd name="T3" fmla="*/ 162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2 h 171"/>
                <a:gd name="T10" fmla="*/ 3 w 5"/>
                <a:gd name="T11" fmla="*/ 164 h 171"/>
                <a:gd name="T12" fmla="*/ 3 w 5"/>
                <a:gd name="T13" fmla="*/ 164 h 171"/>
                <a:gd name="T14" fmla="*/ 5 w 5"/>
                <a:gd name="T15" fmla="*/ 164 h 171"/>
                <a:gd name="T16" fmla="*/ 5 w 5"/>
                <a:gd name="T17" fmla="*/ 162 h 171"/>
                <a:gd name="T18" fmla="*/ 3 w 5"/>
                <a:gd name="T19" fmla="*/ 164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4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5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8 w 505"/>
                <a:gd name="T1" fmla="*/ 7 h 9"/>
                <a:gd name="T2" fmla="*/ 498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8 w 505"/>
                <a:gd name="T9" fmla="*/ 7 h 9"/>
                <a:gd name="T10" fmla="*/ 498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6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4 h 37"/>
                <a:gd name="T2" fmla="*/ 3 w 6"/>
                <a:gd name="T3" fmla="*/ 44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3 h 37"/>
                <a:gd name="T14" fmla="*/ 0 w 6"/>
                <a:gd name="T15" fmla="*/ 43 h 37"/>
                <a:gd name="T16" fmla="*/ 3 w 6"/>
                <a:gd name="T17" fmla="*/ 44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7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4 h 131"/>
                <a:gd name="T2" fmla="*/ 5 w 16"/>
                <a:gd name="T3" fmla="*/ 124 h 131"/>
                <a:gd name="T4" fmla="*/ 11 w 16"/>
                <a:gd name="T5" fmla="*/ 79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9 h 131"/>
                <a:gd name="T20" fmla="*/ 0 w 16"/>
                <a:gd name="T21" fmla="*/ 123 h 131"/>
                <a:gd name="T22" fmla="*/ 0 w 16"/>
                <a:gd name="T23" fmla="*/ 123 h 131"/>
                <a:gd name="T24" fmla="*/ 5 w 16"/>
                <a:gd name="T25" fmla="*/ 124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8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9 w 110"/>
                <a:gd name="T13" fmla="*/ 223 h 344"/>
                <a:gd name="T14" fmla="*/ 81 w 110"/>
                <a:gd name="T15" fmla="*/ 182 h 344"/>
                <a:gd name="T16" fmla="*/ 92 w 110"/>
                <a:gd name="T17" fmla="*/ 139 h 344"/>
                <a:gd name="T18" fmla="*/ 102 w 110"/>
                <a:gd name="T19" fmla="*/ 93 h 344"/>
                <a:gd name="T20" fmla="*/ 110 w 110"/>
                <a:gd name="T21" fmla="*/ 48 h 344"/>
                <a:gd name="T22" fmla="*/ 117 w 110"/>
                <a:gd name="T23" fmla="*/ 1 h 344"/>
                <a:gd name="T24" fmla="*/ 112 w 110"/>
                <a:gd name="T25" fmla="*/ 0 h 344"/>
                <a:gd name="T26" fmla="*/ 104 w 110"/>
                <a:gd name="T27" fmla="*/ 47 h 344"/>
                <a:gd name="T28" fmla="*/ 95 w 110"/>
                <a:gd name="T29" fmla="*/ 93 h 344"/>
                <a:gd name="T30" fmla="*/ 87 w 110"/>
                <a:gd name="T31" fmla="*/ 137 h 344"/>
                <a:gd name="T32" fmla="*/ 76 w 110"/>
                <a:gd name="T33" fmla="*/ 180 h 344"/>
                <a:gd name="T34" fmla="*/ 63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9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4 w 131"/>
                <a:gd name="T13" fmla="*/ 90 h 155"/>
                <a:gd name="T14" fmla="*/ 95 w 131"/>
                <a:gd name="T15" fmla="*/ 65 h 155"/>
                <a:gd name="T16" fmla="*/ 118 w 131"/>
                <a:gd name="T17" fmla="*/ 34 h 155"/>
                <a:gd name="T18" fmla="*/ 138 w 131"/>
                <a:gd name="T19" fmla="*/ 3 h 155"/>
                <a:gd name="T20" fmla="*/ 133 w 131"/>
                <a:gd name="T21" fmla="*/ 0 h 155"/>
                <a:gd name="T22" fmla="*/ 112 w 131"/>
                <a:gd name="T23" fmla="*/ 30 h 155"/>
                <a:gd name="T24" fmla="*/ 90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0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7 w 46"/>
                <a:gd name="T9" fmla="*/ 34 h 40"/>
                <a:gd name="T10" fmla="*/ 34 w 46"/>
                <a:gd name="T11" fmla="*/ 40 h 40"/>
                <a:gd name="T12" fmla="*/ 39 w 46"/>
                <a:gd name="T13" fmla="*/ 34 h 40"/>
                <a:gd name="T14" fmla="*/ 30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1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5 w 82"/>
                <a:gd name="T7" fmla="*/ 77 h 108"/>
                <a:gd name="T8" fmla="*/ 60 w 82"/>
                <a:gd name="T9" fmla="*/ 97 h 108"/>
                <a:gd name="T10" fmla="*/ 72 w 82"/>
                <a:gd name="T11" fmla="*/ 108 h 108"/>
                <a:gd name="T12" fmla="*/ 75 w 82"/>
                <a:gd name="T13" fmla="*/ 104 h 108"/>
                <a:gd name="T14" fmla="*/ 65 w 82"/>
                <a:gd name="T15" fmla="*/ 92 h 108"/>
                <a:gd name="T16" fmla="*/ 49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2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8 h 186"/>
                <a:gd name="T14" fmla="*/ 57 w 92"/>
                <a:gd name="T15" fmla="*/ 143 h 186"/>
                <a:gd name="T16" fmla="*/ 71 w 92"/>
                <a:gd name="T17" fmla="*/ 168 h 186"/>
                <a:gd name="T18" fmla="*/ 87 w 92"/>
                <a:gd name="T19" fmla="*/ 193 h 186"/>
                <a:gd name="T20" fmla="*/ 92 w 92"/>
                <a:gd name="T21" fmla="*/ 192 h 186"/>
                <a:gd name="T22" fmla="*/ 77 w 92"/>
                <a:gd name="T23" fmla="*/ 164 h 186"/>
                <a:gd name="T24" fmla="*/ 62 w 92"/>
                <a:gd name="T25" fmla="*/ 139 h 186"/>
                <a:gd name="T26" fmla="*/ 51 w 92"/>
                <a:gd name="T27" fmla="*/ 114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3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7 h 173"/>
                <a:gd name="T8" fmla="*/ 33 w 50"/>
                <a:gd name="T9" fmla="*/ 130 h 173"/>
                <a:gd name="T10" fmla="*/ 43 w 50"/>
                <a:gd name="T11" fmla="*/ 166 h 173"/>
                <a:gd name="T12" fmla="*/ 50 w 50"/>
                <a:gd name="T13" fmla="*/ 164 h 173"/>
                <a:gd name="T14" fmla="*/ 38 w 50"/>
                <a:gd name="T15" fmla="*/ 128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4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3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5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6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8 w 352"/>
                <a:gd name="T1" fmla="*/ 1 h 456"/>
                <a:gd name="T2" fmla="*/ 236 w 352"/>
                <a:gd name="T3" fmla="*/ 14 h 456"/>
                <a:gd name="T4" fmla="*/ 223 w 352"/>
                <a:gd name="T5" fmla="*/ 41 h 456"/>
                <a:gd name="T6" fmla="*/ 212 w 352"/>
                <a:gd name="T7" fmla="*/ 90 h 456"/>
                <a:gd name="T8" fmla="*/ 205 w 352"/>
                <a:gd name="T9" fmla="*/ 149 h 456"/>
                <a:gd name="T10" fmla="*/ 202 w 352"/>
                <a:gd name="T11" fmla="*/ 193 h 456"/>
                <a:gd name="T12" fmla="*/ 205 w 352"/>
                <a:gd name="T13" fmla="*/ 211 h 456"/>
                <a:gd name="T14" fmla="*/ 212 w 352"/>
                <a:gd name="T15" fmla="*/ 211 h 456"/>
                <a:gd name="T16" fmla="*/ 228 w 352"/>
                <a:gd name="T17" fmla="*/ 211 h 456"/>
                <a:gd name="T18" fmla="*/ 256 w 352"/>
                <a:gd name="T19" fmla="*/ 211 h 456"/>
                <a:gd name="T20" fmla="*/ 294 w 352"/>
                <a:gd name="T21" fmla="*/ 205 h 456"/>
                <a:gd name="T22" fmla="*/ 326 w 352"/>
                <a:gd name="T23" fmla="*/ 196 h 456"/>
                <a:gd name="T24" fmla="*/ 343 w 352"/>
                <a:gd name="T25" fmla="*/ 186 h 456"/>
                <a:gd name="T26" fmla="*/ 359 w 352"/>
                <a:gd name="T27" fmla="*/ 166 h 456"/>
                <a:gd name="T28" fmla="*/ 348 w 352"/>
                <a:gd name="T29" fmla="*/ 274 h 456"/>
                <a:gd name="T30" fmla="*/ 326 w 352"/>
                <a:gd name="T31" fmla="*/ 263 h 456"/>
                <a:gd name="T32" fmla="*/ 298 w 352"/>
                <a:gd name="T33" fmla="*/ 254 h 456"/>
                <a:gd name="T34" fmla="*/ 269 w 352"/>
                <a:gd name="T35" fmla="*/ 249 h 456"/>
                <a:gd name="T36" fmla="*/ 244 w 352"/>
                <a:gd name="T37" fmla="*/ 245 h 456"/>
                <a:gd name="T38" fmla="*/ 217 w 352"/>
                <a:gd name="T39" fmla="*/ 244 h 456"/>
                <a:gd name="T40" fmla="*/ 212 w 352"/>
                <a:gd name="T41" fmla="*/ 244 h 456"/>
                <a:gd name="T42" fmla="*/ 202 w 352"/>
                <a:gd name="T43" fmla="*/ 245 h 456"/>
                <a:gd name="T44" fmla="*/ 202 w 352"/>
                <a:gd name="T45" fmla="*/ 263 h 456"/>
                <a:gd name="T46" fmla="*/ 202 w 352"/>
                <a:gd name="T47" fmla="*/ 283 h 456"/>
                <a:gd name="T48" fmla="*/ 207 w 352"/>
                <a:gd name="T49" fmla="*/ 345 h 456"/>
                <a:gd name="T50" fmla="*/ 217 w 352"/>
                <a:gd name="T51" fmla="*/ 402 h 456"/>
                <a:gd name="T52" fmla="*/ 225 w 352"/>
                <a:gd name="T53" fmla="*/ 426 h 456"/>
                <a:gd name="T54" fmla="*/ 241 w 352"/>
                <a:gd name="T55" fmla="*/ 447 h 456"/>
                <a:gd name="T56" fmla="*/ 116 w 352"/>
                <a:gd name="T57" fmla="*/ 447 h 456"/>
                <a:gd name="T58" fmla="*/ 124 w 352"/>
                <a:gd name="T59" fmla="*/ 433 h 456"/>
                <a:gd name="T60" fmla="*/ 139 w 352"/>
                <a:gd name="T61" fmla="*/ 401 h 456"/>
                <a:gd name="T62" fmla="*/ 144 w 352"/>
                <a:gd name="T63" fmla="*/ 386 h 456"/>
                <a:gd name="T64" fmla="*/ 149 w 352"/>
                <a:gd name="T65" fmla="*/ 372 h 456"/>
                <a:gd name="T66" fmla="*/ 152 w 352"/>
                <a:gd name="T67" fmla="*/ 346 h 456"/>
                <a:gd name="T68" fmla="*/ 159 w 352"/>
                <a:gd name="T69" fmla="*/ 305 h 456"/>
                <a:gd name="T70" fmla="*/ 160 w 352"/>
                <a:gd name="T71" fmla="*/ 263 h 456"/>
                <a:gd name="T72" fmla="*/ 159 w 352"/>
                <a:gd name="T73" fmla="*/ 247 h 456"/>
                <a:gd name="T74" fmla="*/ 154 w 352"/>
                <a:gd name="T75" fmla="*/ 245 h 456"/>
                <a:gd name="T76" fmla="*/ 149 w 352"/>
                <a:gd name="T77" fmla="*/ 245 h 456"/>
                <a:gd name="T78" fmla="*/ 134 w 352"/>
                <a:gd name="T79" fmla="*/ 244 h 456"/>
                <a:gd name="T80" fmla="*/ 105 w 352"/>
                <a:gd name="T81" fmla="*/ 245 h 456"/>
                <a:gd name="T82" fmla="*/ 75 w 352"/>
                <a:gd name="T83" fmla="*/ 249 h 456"/>
                <a:gd name="T84" fmla="*/ 44 w 352"/>
                <a:gd name="T85" fmla="*/ 258 h 456"/>
                <a:gd name="T86" fmla="*/ 19 w 352"/>
                <a:gd name="T87" fmla="*/ 269 h 456"/>
                <a:gd name="T88" fmla="*/ 1 w 352"/>
                <a:gd name="T89" fmla="*/ 278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7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8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3 h 20"/>
                <a:gd name="T2" fmla="*/ 3 w 14"/>
                <a:gd name="T3" fmla="*/ 13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3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9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7 w 20"/>
                <a:gd name="T7" fmla="*/ 20 h 45"/>
                <a:gd name="T8" fmla="*/ 22 w 20"/>
                <a:gd name="T9" fmla="*/ 13 h 45"/>
                <a:gd name="T10" fmla="*/ 27 w 20"/>
                <a:gd name="T11" fmla="*/ 6 h 45"/>
                <a:gd name="T12" fmla="*/ 24 w 20"/>
                <a:gd name="T13" fmla="*/ 0 h 45"/>
                <a:gd name="T14" fmla="*/ 17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0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1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2 h 65"/>
                <a:gd name="T2" fmla="*/ 5 w 12"/>
                <a:gd name="T3" fmla="*/ 72 h 65"/>
                <a:gd name="T4" fmla="*/ 5 w 12"/>
                <a:gd name="T5" fmla="*/ 59 h 65"/>
                <a:gd name="T6" fmla="*/ 7 w 12"/>
                <a:gd name="T7" fmla="*/ 45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5 h 65"/>
                <a:gd name="T18" fmla="*/ 2 w 12"/>
                <a:gd name="T19" fmla="*/ 57 h 65"/>
                <a:gd name="T20" fmla="*/ 0 w 12"/>
                <a:gd name="T21" fmla="*/ 72 h 65"/>
                <a:gd name="T22" fmla="*/ 0 w 12"/>
                <a:gd name="T23" fmla="*/ 72 h 65"/>
                <a:gd name="T24" fmla="*/ 5 w 12"/>
                <a:gd name="T25" fmla="*/ 72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2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3 h 20"/>
                <a:gd name="T14" fmla="*/ 5 w 7"/>
                <a:gd name="T15" fmla="*/ 13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3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2 w 35"/>
                <a:gd name="T1" fmla="*/ 0 h 7"/>
                <a:gd name="T2" fmla="*/ 42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15 h 7"/>
                <a:gd name="T10" fmla="*/ 9 w 35"/>
                <a:gd name="T11" fmla="*/ 17 h 7"/>
                <a:gd name="T12" fmla="*/ 42 w 35"/>
                <a:gd name="T13" fmla="*/ 17 h 7"/>
                <a:gd name="T14" fmla="*/ 42 w 35"/>
                <a:gd name="T15" fmla="*/ 17 h 7"/>
                <a:gd name="T16" fmla="*/ 42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4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9 w 56"/>
                <a:gd name="T1" fmla="*/ 0 h 10"/>
                <a:gd name="T2" fmla="*/ 49 w 56"/>
                <a:gd name="T3" fmla="*/ 0 h 10"/>
                <a:gd name="T4" fmla="*/ 35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7 w 56"/>
                <a:gd name="T19" fmla="*/ 5 h 10"/>
                <a:gd name="T20" fmla="*/ 49 w 56"/>
                <a:gd name="T21" fmla="*/ 5 h 10"/>
                <a:gd name="T22" fmla="*/ 49 w 56"/>
                <a:gd name="T23" fmla="*/ 5 h 10"/>
                <a:gd name="T24" fmla="*/ 49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5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6 w 41"/>
                <a:gd name="T1" fmla="*/ 0 h 18"/>
                <a:gd name="T2" fmla="*/ 46 w 41"/>
                <a:gd name="T3" fmla="*/ 0 h 18"/>
                <a:gd name="T4" fmla="*/ 38 w 41"/>
                <a:gd name="T5" fmla="*/ 4 h 18"/>
                <a:gd name="T6" fmla="*/ 30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11 h 18"/>
                <a:gd name="T14" fmla="*/ 14 w 41"/>
                <a:gd name="T15" fmla="*/ 9 h 18"/>
                <a:gd name="T16" fmla="*/ 30 w 41"/>
                <a:gd name="T17" fmla="*/ 9 h 18"/>
                <a:gd name="T18" fmla="*/ 39 w 41"/>
                <a:gd name="T19" fmla="*/ 9 h 18"/>
                <a:gd name="T20" fmla="*/ 48 w 41"/>
                <a:gd name="T21" fmla="*/ 5 h 18"/>
                <a:gd name="T22" fmla="*/ 48 w 41"/>
                <a:gd name="T23" fmla="*/ 5 h 18"/>
                <a:gd name="T24" fmla="*/ 46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6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7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9 h 124"/>
                <a:gd name="T2" fmla="*/ 5 w 5"/>
                <a:gd name="T3" fmla="*/ 126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6 h 124"/>
                <a:gd name="T10" fmla="*/ 2 w 5"/>
                <a:gd name="T11" fmla="*/ 129 h 124"/>
                <a:gd name="T12" fmla="*/ 2 w 5"/>
                <a:gd name="T13" fmla="*/ 129 h 124"/>
                <a:gd name="T14" fmla="*/ 5 w 5"/>
                <a:gd name="T15" fmla="*/ 131 h 124"/>
                <a:gd name="T16" fmla="*/ 5 w 5"/>
                <a:gd name="T17" fmla="*/ 126 h 124"/>
                <a:gd name="T18" fmla="*/ 2 w 5"/>
                <a:gd name="T19" fmla="*/ 129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8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9 w 13"/>
                <a:gd name="T5" fmla="*/ 5 h 10"/>
                <a:gd name="T6" fmla="*/ 20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9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0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7 w 32"/>
                <a:gd name="T5" fmla="*/ 19 h 16"/>
                <a:gd name="T6" fmla="*/ 37 w 32"/>
                <a:gd name="T7" fmla="*/ 23 h 16"/>
                <a:gd name="T8" fmla="*/ 39 w 32"/>
                <a:gd name="T9" fmla="*/ 18 h 16"/>
                <a:gd name="T10" fmla="*/ 29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1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6 h 16"/>
                <a:gd name="T8" fmla="*/ 34 w 56"/>
                <a:gd name="T9" fmla="*/ 19 h 16"/>
                <a:gd name="T10" fmla="*/ 47 w 56"/>
                <a:gd name="T11" fmla="*/ 23 h 16"/>
                <a:gd name="T12" fmla="*/ 49 w 56"/>
                <a:gd name="T13" fmla="*/ 16 h 16"/>
                <a:gd name="T14" fmla="*/ 34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2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5 w 32"/>
                <a:gd name="T7" fmla="*/ 9 h 9"/>
                <a:gd name="T8" fmla="*/ 25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3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4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5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1 w 18"/>
                <a:gd name="T1" fmla="*/ 103 h 112"/>
                <a:gd name="T2" fmla="*/ 11 w 18"/>
                <a:gd name="T3" fmla="*/ 103 h 112"/>
                <a:gd name="T4" fmla="*/ 9 w 18"/>
                <a:gd name="T5" fmla="*/ 77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7 h 112"/>
                <a:gd name="T20" fmla="*/ 9 w 18"/>
                <a:gd name="T21" fmla="*/ 105 h 112"/>
                <a:gd name="T22" fmla="*/ 9 w 18"/>
                <a:gd name="T23" fmla="*/ 105 h 112"/>
                <a:gd name="T24" fmla="*/ 11 w 18"/>
                <a:gd name="T25" fmla="*/ 103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6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23 w 16"/>
                <a:gd name="T1" fmla="*/ 29 h 32"/>
                <a:gd name="T2" fmla="*/ 23 w 16"/>
                <a:gd name="T3" fmla="*/ 29 h 32"/>
                <a:gd name="T4" fmla="*/ 18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5 w 16"/>
                <a:gd name="T11" fmla="*/ 18 h 32"/>
                <a:gd name="T12" fmla="*/ 20 w 16"/>
                <a:gd name="T13" fmla="*/ 32 h 32"/>
                <a:gd name="T14" fmla="*/ 20 w 16"/>
                <a:gd name="T15" fmla="*/ 32 h 32"/>
                <a:gd name="T16" fmla="*/ 23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7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8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7 h 7"/>
                <a:gd name="T4" fmla="*/ 123 w 123"/>
                <a:gd name="T5" fmla="*/ 13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9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5 w 13"/>
                <a:gd name="T1" fmla="*/ 0 h 16"/>
                <a:gd name="T2" fmla="*/ 15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9 h 16"/>
                <a:gd name="T10" fmla="*/ 5 w 13"/>
                <a:gd name="T11" fmla="*/ 8 h 16"/>
                <a:gd name="T12" fmla="*/ 20 w 13"/>
                <a:gd name="T13" fmla="*/ 5 h 16"/>
                <a:gd name="T14" fmla="*/ 20 w 13"/>
                <a:gd name="T15" fmla="*/ 5 h 16"/>
                <a:gd name="T16" fmla="*/ 15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0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0 h 41"/>
                <a:gd name="T6" fmla="*/ 0 w 23"/>
                <a:gd name="T7" fmla="*/ 43 h 41"/>
                <a:gd name="T8" fmla="*/ 5 w 23"/>
                <a:gd name="T9" fmla="*/ 48 h 41"/>
                <a:gd name="T10" fmla="*/ 13 w 23"/>
                <a:gd name="T11" fmla="*/ 32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1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8 h 39"/>
                <a:gd name="T8" fmla="*/ 5 w 16"/>
                <a:gd name="T9" fmla="*/ 34 h 39"/>
                <a:gd name="T10" fmla="*/ 0 w 16"/>
                <a:gd name="T11" fmla="*/ 45 h 39"/>
                <a:gd name="T12" fmla="*/ 6 w 16"/>
                <a:gd name="T13" fmla="*/ 46 h 39"/>
                <a:gd name="T14" fmla="*/ 10 w 16"/>
                <a:gd name="T15" fmla="*/ 36 h 39"/>
                <a:gd name="T16" fmla="*/ 11 w 16"/>
                <a:gd name="T17" fmla="*/ 30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2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5 w 13"/>
                <a:gd name="T1" fmla="*/ 0 h 58"/>
                <a:gd name="T2" fmla="*/ 15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3 h 58"/>
                <a:gd name="T10" fmla="*/ 0 w 13"/>
                <a:gd name="T11" fmla="*/ 51 h 58"/>
                <a:gd name="T12" fmla="*/ 5 w 13"/>
                <a:gd name="T13" fmla="*/ 51 h 58"/>
                <a:gd name="T14" fmla="*/ 15 w 13"/>
                <a:gd name="T15" fmla="*/ 34 h 58"/>
                <a:gd name="T16" fmla="*/ 17 w 13"/>
                <a:gd name="T17" fmla="*/ 27 h 58"/>
                <a:gd name="T18" fmla="*/ 19 w 13"/>
                <a:gd name="T19" fmla="*/ 14 h 58"/>
                <a:gd name="T20" fmla="*/ 20 w 13"/>
                <a:gd name="T21" fmla="*/ 0 h 58"/>
                <a:gd name="T22" fmla="*/ 20 w 13"/>
                <a:gd name="T23" fmla="*/ 0 h 58"/>
                <a:gd name="T24" fmla="*/ 15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3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4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11 w 6"/>
                <a:gd name="T5" fmla="*/ 7 h 16"/>
                <a:gd name="T6" fmla="*/ 1 w 6"/>
                <a:gd name="T7" fmla="*/ 5 h 16"/>
                <a:gd name="T8" fmla="*/ 1 w 6"/>
                <a:gd name="T9" fmla="*/ 16 h 16"/>
                <a:gd name="T10" fmla="*/ 1 w 6"/>
                <a:gd name="T11" fmla="*/ 23 h 16"/>
                <a:gd name="T12" fmla="*/ 18 w 6"/>
                <a:gd name="T13" fmla="*/ 21 h 16"/>
                <a:gd name="T14" fmla="*/ 18 w 6"/>
                <a:gd name="T15" fmla="*/ 16 h 16"/>
                <a:gd name="T16" fmla="*/ 18 w 6"/>
                <a:gd name="T17" fmla="*/ 7 h 16"/>
                <a:gd name="T18" fmla="*/ 1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5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6 w 30"/>
                <a:gd name="T7" fmla="*/ 7 h 9"/>
                <a:gd name="T8" fmla="*/ 19 w 30"/>
                <a:gd name="T9" fmla="*/ 9 h 9"/>
                <a:gd name="T10" fmla="*/ 23 w 30"/>
                <a:gd name="T11" fmla="*/ 9 h 9"/>
                <a:gd name="T12" fmla="*/ 23 w 30"/>
                <a:gd name="T13" fmla="*/ 2 h 9"/>
                <a:gd name="T14" fmla="*/ 19 w 30"/>
                <a:gd name="T15" fmla="*/ 2 h 9"/>
                <a:gd name="T16" fmla="*/ 16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6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23 h 16"/>
                <a:gd name="T2" fmla="*/ 1 w 65"/>
                <a:gd name="T3" fmla="*/ 23 h 16"/>
                <a:gd name="T4" fmla="*/ 16 w 65"/>
                <a:gd name="T5" fmla="*/ 18 h 16"/>
                <a:gd name="T6" fmla="*/ 29 w 65"/>
                <a:gd name="T7" fmla="*/ 16 h 16"/>
                <a:gd name="T8" fmla="*/ 53 w 65"/>
                <a:gd name="T9" fmla="*/ 16 h 16"/>
                <a:gd name="T10" fmla="*/ 72 w 65"/>
                <a:gd name="T11" fmla="*/ 7 h 16"/>
                <a:gd name="T12" fmla="*/ 72 w 65"/>
                <a:gd name="T13" fmla="*/ 0 h 16"/>
                <a:gd name="T14" fmla="*/ 53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6 h 16"/>
                <a:gd name="T22" fmla="*/ 0 w 65"/>
                <a:gd name="T23" fmla="*/ 16 h 16"/>
                <a:gd name="T24" fmla="*/ 1 w 65"/>
                <a:gd name="T25" fmla="*/ 2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7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9 h 22"/>
                <a:gd name="T2" fmla="*/ 1 w 42"/>
                <a:gd name="T3" fmla="*/ 29 h 22"/>
                <a:gd name="T4" fmla="*/ 9 w 42"/>
                <a:gd name="T5" fmla="*/ 25 h 22"/>
                <a:gd name="T6" fmla="*/ 18 w 42"/>
                <a:gd name="T7" fmla="*/ 21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0 h 22"/>
                <a:gd name="T20" fmla="*/ 0 w 42"/>
                <a:gd name="T21" fmla="*/ 25 h 22"/>
                <a:gd name="T22" fmla="*/ 0 w 42"/>
                <a:gd name="T23" fmla="*/ 25 h 22"/>
                <a:gd name="T24" fmla="*/ 1 w 42"/>
                <a:gd name="T25" fmla="*/ 29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8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9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0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7 w 20"/>
                <a:gd name="T1" fmla="*/ 18 h 18"/>
                <a:gd name="T2" fmla="*/ 27 w 20"/>
                <a:gd name="T3" fmla="*/ 18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7 w 20"/>
                <a:gd name="T13" fmla="*/ 25 h 18"/>
                <a:gd name="T14" fmla="*/ 27 w 20"/>
                <a:gd name="T15" fmla="*/ 25 h 18"/>
                <a:gd name="T16" fmla="*/ 27 w 20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1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2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7 w 30"/>
                <a:gd name="T1" fmla="*/ 8 h 13"/>
                <a:gd name="T2" fmla="*/ 37 w 30"/>
                <a:gd name="T3" fmla="*/ 8 h 13"/>
                <a:gd name="T4" fmla="*/ 22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5 w 30"/>
                <a:gd name="T13" fmla="*/ 13 h 13"/>
                <a:gd name="T14" fmla="*/ 35 w 30"/>
                <a:gd name="T15" fmla="*/ 13 h 13"/>
                <a:gd name="T16" fmla="*/ 37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3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4 w 41"/>
                <a:gd name="T1" fmla="*/ 1 h 9"/>
                <a:gd name="T2" fmla="*/ 34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4 w 41"/>
                <a:gd name="T13" fmla="*/ 4 h 9"/>
                <a:gd name="T14" fmla="*/ 34 w 41"/>
                <a:gd name="T15" fmla="*/ 4 h 9"/>
                <a:gd name="T16" fmla="*/ 34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4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3 w 39"/>
                <a:gd name="T1" fmla="*/ 0 h 13"/>
                <a:gd name="T2" fmla="*/ 43 w 39"/>
                <a:gd name="T3" fmla="*/ 0 h 13"/>
                <a:gd name="T4" fmla="*/ 35 w 39"/>
                <a:gd name="T5" fmla="*/ 5 h 13"/>
                <a:gd name="T6" fmla="*/ 27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7 w 39"/>
                <a:gd name="T17" fmla="*/ 13 h 13"/>
                <a:gd name="T18" fmla="*/ 36 w 39"/>
                <a:gd name="T19" fmla="*/ 11 h 13"/>
                <a:gd name="T20" fmla="*/ 46 w 39"/>
                <a:gd name="T21" fmla="*/ 5 h 13"/>
                <a:gd name="T22" fmla="*/ 46 w 39"/>
                <a:gd name="T23" fmla="*/ 5 h 13"/>
                <a:gd name="T24" fmla="*/ 43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5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3 h 20"/>
                <a:gd name="T6" fmla="*/ 3 w 10"/>
                <a:gd name="T7" fmla="*/ 27 h 20"/>
                <a:gd name="T8" fmla="*/ 8 w 10"/>
                <a:gd name="T9" fmla="*/ 25 h 20"/>
                <a:gd name="T10" fmla="*/ 8 w 10"/>
                <a:gd name="T11" fmla="*/ 22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2 h 20"/>
                <a:gd name="T38" fmla="*/ 3 w 10"/>
                <a:gd name="T39" fmla="*/ 23 h 20"/>
                <a:gd name="T40" fmla="*/ 7 w 10"/>
                <a:gd name="T41" fmla="*/ 25 h 20"/>
                <a:gd name="T42" fmla="*/ 7 w 10"/>
                <a:gd name="T43" fmla="*/ 22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6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7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6 h 63"/>
                <a:gd name="T10" fmla="*/ 15 w 13"/>
                <a:gd name="T11" fmla="*/ 70 h 63"/>
                <a:gd name="T12" fmla="*/ 20 w 13"/>
                <a:gd name="T13" fmla="*/ 70 h 63"/>
                <a:gd name="T14" fmla="*/ 19 w 13"/>
                <a:gd name="T15" fmla="*/ 45 h 63"/>
                <a:gd name="T16" fmla="*/ 15 w 13"/>
                <a:gd name="T17" fmla="*/ 25 h 63"/>
                <a:gd name="T18" fmla="*/ 14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8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8 h 49"/>
                <a:gd name="T8" fmla="*/ 9 w 18"/>
                <a:gd name="T9" fmla="*/ 29 h 49"/>
                <a:gd name="T10" fmla="*/ 9 w 18"/>
                <a:gd name="T11" fmla="*/ 35 h 49"/>
                <a:gd name="T12" fmla="*/ 11 w 18"/>
                <a:gd name="T13" fmla="*/ 35 h 49"/>
                <a:gd name="T14" fmla="*/ 9 w 18"/>
                <a:gd name="T15" fmla="*/ 27 h 49"/>
                <a:gd name="T16" fmla="*/ 9 w 18"/>
                <a:gd name="T17" fmla="*/ 16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9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4 w 25"/>
                <a:gd name="T9" fmla="*/ 29 h 38"/>
                <a:gd name="T10" fmla="*/ 27 w 25"/>
                <a:gd name="T11" fmla="*/ 38 h 38"/>
                <a:gd name="T12" fmla="*/ 32 w 25"/>
                <a:gd name="T13" fmla="*/ 36 h 38"/>
                <a:gd name="T14" fmla="*/ 27 w 25"/>
                <a:gd name="T15" fmla="*/ 25 h 38"/>
                <a:gd name="T16" fmla="*/ 21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80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10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4101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2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4103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4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274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27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29699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29705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1 h 614"/>
                <a:gd name="T14" fmla="*/ 459 w 478"/>
                <a:gd name="T15" fmla="*/ 206 h 614"/>
                <a:gd name="T16" fmla="*/ 452 w 478"/>
                <a:gd name="T17" fmla="*/ 238 h 614"/>
                <a:gd name="T18" fmla="*/ 439 w 478"/>
                <a:gd name="T19" fmla="*/ 280 h 614"/>
                <a:gd name="T20" fmla="*/ 403 w 478"/>
                <a:gd name="T21" fmla="*/ 375 h 614"/>
                <a:gd name="T22" fmla="*/ 354 w 478"/>
                <a:gd name="T23" fmla="*/ 462 h 614"/>
                <a:gd name="T24" fmla="*/ 321 w 478"/>
                <a:gd name="T25" fmla="*/ 511 h 614"/>
                <a:gd name="T26" fmla="*/ 287 w 478"/>
                <a:gd name="T27" fmla="*/ 554 h 614"/>
                <a:gd name="T28" fmla="*/ 257 w 478"/>
                <a:gd name="T29" fmla="*/ 589 h 614"/>
                <a:gd name="T30" fmla="*/ 247 w 478"/>
                <a:gd name="T31" fmla="*/ 600 h 614"/>
                <a:gd name="T32" fmla="*/ 246 w 478"/>
                <a:gd name="T33" fmla="*/ 600 h 614"/>
                <a:gd name="T34" fmla="*/ 236 w 478"/>
                <a:gd name="T35" fmla="*/ 590 h 614"/>
                <a:gd name="T36" fmla="*/ 216 w 478"/>
                <a:gd name="T37" fmla="*/ 572 h 614"/>
                <a:gd name="T38" fmla="*/ 206 w 478"/>
                <a:gd name="T39" fmla="*/ 563 h 614"/>
                <a:gd name="T40" fmla="*/ 195 w 478"/>
                <a:gd name="T41" fmla="*/ 551 h 614"/>
                <a:gd name="T42" fmla="*/ 180 w 478"/>
                <a:gd name="T43" fmla="*/ 533 h 614"/>
                <a:gd name="T44" fmla="*/ 159 w 478"/>
                <a:gd name="T45" fmla="*/ 500 h 614"/>
                <a:gd name="T46" fmla="*/ 144 w 478"/>
                <a:gd name="T47" fmla="*/ 477 h 614"/>
                <a:gd name="T48" fmla="*/ 129 w 478"/>
                <a:gd name="T49" fmla="*/ 456 h 614"/>
                <a:gd name="T50" fmla="*/ 105 w 478"/>
                <a:gd name="T51" fmla="*/ 424 h 614"/>
                <a:gd name="T52" fmla="*/ 80 w 478"/>
                <a:gd name="T53" fmla="*/ 392 h 614"/>
                <a:gd name="T54" fmla="*/ 64 w 478"/>
                <a:gd name="T55" fmla="*/ 359 h 614"/>
                <a:gd name="T56" fmla="*/ 54 w 478"/>
                <a:gd name="T57" fmla="*/ 330 h 614"/>
                <a:gd name="T58" fmla="*/ 42 w 478"/>
                <a:gd name="T59" fmla="*/ 296 h 614"/>
                <a:gd name="T60" fmla="*/ 32 w 478"/>
                <a:gd name="T61" fmla="*/ 267 h 614"/>
                <a:gd name="T62" fmla="*/ 23 w 478"/>
                <a:gd name="T63" fmla="*/ 231 h 614"/>
                <a:gd name="T64" fmla="*/ 14 w 478"/>
                <a:gd name="T65" fmla="*/ 193 h 614"/>
                <a:gd name="T66" fmla="*/ 8 w 478"/>
                <a:gd name="T67" fmla="*/ 157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06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14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8 h 8"/>
                <a:gd name="T8" fmla="*/ 478 w 480"/>
                <a:gd name="T9" fmla="*/ 18 h 8"/>
                <a:gd name="T10" fmla="*/ 480 w 480"/>
                <a:gd name="T11" fmla="*/ 1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07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08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3 h 126"/>
                <a:gd name="T2" fmla="*/ 5 w 15"/>
                <a:gd name="T3" fmla="*/ 133 h 126"/>
                <a:gd name="T4" fmla="*/ 19 w 15"/>
                <a:gd name="T5" fmla="*/ 93 h 126"/>
                <a:gd name="T6" fmla="*/ 20 w 15"/>
                <a:gd name="T7" fmla="*/ 48 h 126"/>
                <a:gd name="T8" fmla="*/ 22 w 15"/>
                <a:gd name="T9" fmla="*/ 18 h 126"/>
                <a:gd name="T10" fmla="*/ 22 w 15"/>
                <a:gd name="T11" fmla="*/ 1 h 126"/>
                <a:gd name="T12" fmla="*/ 17 w 15"/>
                <a:gd name="T13" fmla="*/ 0 h 126"/>
                <a:gd name="T14" fmla="*/ 17 w 15"/>
                <a:gd name="T15" fmla="*/ 18 h 126"/>
                <a:gd name="T16" fmla="*/ 16 w 15"/>
                <a:gd name="T17" fmla="*/ 48 h 126"/>
                <a:gd name="T18" fmla="*/ 5 w 15"/>
                <a:gd name="T19" fmla="*/ 91 h 126"/>
                <a:gd name="T20" fmla="*/ 0 w 15"/>
                <a:gd name="T21" fmla="*/ 133 h 126"/>
                <a:gd name="T22" fmla="*/ 0 w 15"/>
                <a:gd name="T23" fmla="*/ 133 h 126"/>
                <a:gd name="T24" fmla="*/ 5 w 15"/>
                <a:gd name="T25" fmla="*/ 133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09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2 h 139"/>
                <a:gd name="T2" fmla="*/ 6 w 34"/>
                <a:gd name="T3" fmla="*/ 132 h 139"/>
                <a:gd name="T4" fmla="*/ 25 w 34"/>
                <a:gd name="T5" fmla="*/ 92 h 139"/>
                <a:gd name="T6" fmla="*/ 31 w 34"/>
                <a:gd name="T7" fmla="*/ 67 h 139"/>
                <a:gd name="T8" fmla="*/ 36 w 34"/>
                <a:gd name="T9" fmla="*/ 36 h 139"/>
                <a:gd name="T10" fmla="*/ 41 w 34"/>
                <a:gd name="T11" fmla="*/ 0 h 139"/>
                <a:gd name="T12" fmla="*/ 36 w 34"/>
                <a:gd name="T13" fmla="*/ 0 h 139"/>
                <a:gd name="T14" fmla="*/ 31 w 34"/>
                <a:gd name="T15" fmla="*/ 34 h 139"/>
                <a:gd name="T16" fmla="*/ 26 w 34"/>
                <a:gd name="T17" fmla="*/ 65 h 139"/>
                <a:gd name="T18" fmla="*/ 13 w 34"/>
                <a:gd name="T19" fmla="*/ 90 h 139"/>
                <a:gd name="T20" fmla="*/ 0 w 34"/>
                <a:gd name="T21" fmla="*/ 132 h 139"/>
                <a:gd name="T22" fmla="*/ 0 w 34"/>
                <a:gd name="T23" fmla="*/ 132 h 139"/>
                <a:gd name="T24" fmla="*/ 6 w 34"/>
                <a:gd name="T25" fmla="*/ 132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0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1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2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6 w 44"/>
                <a:gd name="T7" fmla="*/ 43 h 43"/>
                <a:gd name="T8" fmla="*/ 37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3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2 h 90"/>
                <a:gd name="T8" fmla="*/ 35 w 66"/>
                <a:gd name="T9" fmla="*/ 68 h 90"/>
                <a:gd name="T10" fmla="*/ 45 w 66"/>
                <a:gd name="T11" fmla="*/ 77 h 90"/>
                <a:gd name="T12" fmla="*/ 54 w 66"/>
                <a:gd name="T13" fmla="*/ 90 h 90"/>
                <a:gd name="T14" fmla="*/ 61 w 66"/>
                <a:gd name="T15" fmla="*/ 97 h 90"/>
                <a:gd name="T16" fmla="*/ 66 w 66"/>
                <a:gd name="T17" fmla="*/ 92 h 90"/>
                <a:gd name="T18" fmla="*/ 59 w 66"/>
                <a:gd name="T19" fmla="*/ 85 h 90"/>
                <a:gd name="T20" fmla="*/ 48 w 66"/>
                <a:gd name="T21" fmla="*/ 72 h 90"/>
                <a:gd name="T22" fmla="*/ 40 w 66"/>
                <a:gd name="T23" fmla="*/ 63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4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4 w 103"/>
                <a:gd name="T13" fmla="*/ 114 h 174"/>
                <a:gd name="T14" fmla="*/ 77 w 103"/>
                <a:gd name="T15" fmla="*/ 130 h 174"/>
                <a:gd name="T16" fmla="*/ 89 w 103"/>
                <a:gd name="T17" fmla="*/ 150 h 174"/>
                <a:gd name="T18" fmla="*/ 105 w 103"/>
                <a:gd name="T19" fmla="*/ 174 h 174"/>
                <a:gd name="T20" fmla="*/ 110 w 103"/>
                <a:gd name="T21" fmla="*/ 170 h 174"/>
                <a:gd name="T22" fmla="*/ 95 w 103"/>
                <a:gd name="T23" fmla="*/ 147 h 174"/>
                <a:gd name="T24" fmla="*/ 81 w 103"/>
                <a:gd name="T25" fmla="*/ 127 h 174"/>
                <a:gd name="T26" fmla="*/ 69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5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3 h 181"/>
                <a:gd name="T10" fmla="*/ 44 w 50"/>
                <a:gd name="T11" fmla="*/ 174 h 181"/>
                <a:gd name="T12" fmla="*/ 50 w 50"/>
                <a:gd name="T13" fmla="*/ 170 h 181"/>
                <a:gd name="T14" fmla="*/ 31 w 50"/>
                <a:gd name="T15" fmla="*/ 111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6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0 h 148"/>
                <a:gd name="T10" fmla="*/ 4 w 12"/>
                <a:gd name="T11" fmla="*/ 155 h 148"/>
                <a:gd name="T12" fmla="*/ 12 w 12"/>
                <a:gd name="T13" fmla="*/ 155 h 148"/>
                <a:gd name="T14" fmla="*/ 7 w 12"/>
                <a:gd name="T15" fmla="*/ 110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7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1 h 655"/>
                <a:gd name="T24" fmla="*/ 441 w 514"/>
                <a:gd name="T25" fmla="*/ 401 h 655"/>
                <a:gd name="T26" fmla="*/ 421 w 514"/>
                <a:gd name="T27" fmla="*/ 448 h 655"/>
                <a:gd name="T28" fmla="*/ 396 w 514"/>
                <a:gd name="T29" fmla="*/ 497 h 655"/>
                <a:gd name="T30" fmla="*/ 359 w 514"/>
                <a:gd name="T31" fmla="*/ 549 h 655"/>
                <a:gd name="T32" fmla="*/ 316 w 514"/>
                <a:gd name="T33" fmla="*/ 598 h 655"/>
                <a:gd name="T34" fmla="*/ 280 w 514"/>
                <a:gd name="T35" fmla="*/ 634 h 655"/>
                <a:gd name="T36" fmla="*/ 269 w 514"/>
                <a:gd name="T37" fmla="*/ 645 h 655"/>
                <a:gd name="T38" fmla="*/ 265 w 514"/>
                <a:gd name="T39" fmla="*/ 648 h 655"/>
                <a:gd name="T40" fmla="*/ 259 w 514"/>
                <a:gd name="T41" fmla="*/ 643 h 655"/>
                <a:gd name="T42" fmla="*/ 247 w 514"/>
                <a:gd name="T43" fmla="*/ 634 h 655"/>
                <a:gd name="T44" fmla="*/ 226 w 514"/>
                <a:gd name="T45" fmla="*/ 618 h 655"/>
                <a:gd name="T46" fmla="*/ 218 w 514"/>
                <a:gd name="T47" fmla="*/ 609 h 655"/>
                <a:gd name="T48" fmla="*/ 206 w 514"/>
                <a:gd name="T49" fmla="*/ 593 h 655"/>
                <a:gd name="T50" fmla="*/ 185 w 514"/>
                <a:gd name="T51" fmla="*/ 569 h 655"/>
                <a:gd name="T52" fmla="*/ 160 w 514"/>
                <a:gd name="T53" fmla="*/ 531 h 655"/>
                <a:gd name="T54" fmla="*/ 116 w 514"/>
                <a:gd name="T55" fmla="*/ 455 h 655"/>
                <a:gd name="T56" fmla="*/ 82 w 514"/>
                <a:gd name="T57" fmla="*/ 383 h 655"/>
                <a:gd name="T58" fmla="*/ 65 w 514"/>
                <a:gd name="T59" fmla="*/ 342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8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8 h 175"/>
                <a:gd name="T6" fmla="*/ 15 w 184"/>
                <a:gd name="T7" fmla="*/ 168 h 175"/>
                <a:gd name="T8" fmla="*/ 15 w 184"/>
                <a:gd name="T9" fmla="*/ 168 h 175"/>
                <a:gd name="T10" fmla="*/ 17 w 184"/>
                <a:gd name="T11" fmla="*/ 168 h 175"/>
                <a:gd name="T12" fmla="*/ 18 w 184"/>
                <a:gd name="T13" fmla="*/ 165 h 175"/>
                <a:gd name="T14" fmla="*/ 17 w 184"/>
                <a:gd name="T15" fmla="*/ 161 h 175"/>
                <a:gd name="T16" fmla="*/ 15 w 184"/>
                <a:gd name="T17" fmla="*/ 154 h 175"/>
                <a:gd name="T18" fmla="*/ 15 w 184"/>
                <a:gd name="T19" fmla="*/ 150 h 175"/>
                <a:gd name="T20" fmla="*/ 15 w 184"/>
                <a:gd name="T21" fmla="*/ 147 h 175"/>
                <a:gd name="T22" fmla="*/ 15 w 184"/>
                <a:gd name="T23" fmla="*/ 141 h 175"/>
                <a:gd name="T24" fmla="*/ 13 w 184"/>
                <a:gd name="T25" fmla="*/ 132 h 175"/>
                <a:gd name="T26" fmla="*/ 12 w 184"/>
                <a:gd name="T27" fmla="*/ 125 h 175"/>
                <a:gd name="T28" fmla="*/ 10 w 184"/>
                <a:gd name="T29" fmla="*/ 116 h 175"/>
                <a:gd name="T30" fmla="*/ 8 w 184"/>
                <a:gd name="T31" fmla="*/ 105 h 175"/>
                <a:gd name="T32" fmla="*/ 8 w 184"/>
                <a:gd name="T33" fmla="*/ 96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9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7 w 58"/>
                <a:gd name="T15" fmla="*/ 6 h 89"/>
                <a:gd name="T16" fmla="*/ 40 w 58"/>
                <a:gd name="T17" fmla="*/ 4 h 89"/>
                <a:gd name="T18" fmla="*/ 47 w 58"/>
                <a:gd name="T19" fmla="*/ 2 h 89"/>
                <a:gd name="T20" fmla="*/ 48 w 58"/>
                <a:gd name="T21" fmla="*/ 4 h 89"/>
                <a:gd name="T22" fmla="*/ 48 w 58"/>
                <a:gd name="T23" fmla="*/ 7 h 89"/>
                <a:gd name="T24" fmla="*/ 48 w 58"/>
                <a:gd name="T25" fmla="*/ 9 h 89"/>
                <a:gd name="T26" fmla="*/ 50 w 58"/>
                <a:gd name="T27" fmla="*/ 27 h 89"/>
                <a:gd name="T28" fmla="*/ 45 w 58"/>
                <a:gd name="T29" fmla="*/ 33 h 89"/>
                <a:gd name="T30" fmla="*/ 40 w 58"/>
                <a:gd name="T31" fmla="*/ 34 h 89"/>
                <a:gd name="T32" fmla="*/ 40 w 58"/>
                <a:gd name="T33" fmla="*/ 42 h 89"/>
                <a:gd name="T34" fmla="*/ 43 w 58"/>
                <a:gd name="T35" fmla="*/ 45 h 89"/>
                <a:gd name="T36" fmla="*/ 45 w 58"/>
                <a:gd name="T37" fmla="*/ 54 h 89"/>
                <a:gd name="T38" fmla="*/ 48 w 58"/>
                <a:gd name="T39" fmla="*/ 33 h 89"/>
                <a:gd name="T40" fmla="*/ 50 w 58"/>
                <a:gd name="T41" fmla="*/ 31 h 89"/>
                <a:gd name="T42" fmla="*/ 53 w 58"/>
                <a:gd name="T43" fmla="*/ 31 h 89"/>
                <a:gd name="T44" fmla="*/ 58 w 58"/>
                <a:gd name="T45" fmla="*/ 31 h 89"/>
                <a:gd name="T46" fmla="*/ 65 w 58"/>
                <a:gd name="T47" fmla="*/ 38 h 89"/>
                <a:gd name="T48" fmla="*/ 58 w 58"/>
                <a:gd name="T49" fmla="*/ 40 h 89"/>
                <a:gd name="T50" fmla="*/ 53 w 58"/>
                <a:gd name="T51" fmla="*/ 34 h 89"/>
                <a:gd name="T52" fmla="*/ 50 w 58"/>
                <a:gd name="T53" fmla="*/ 34 h 89"/>
                <a:gd name="T54" fmla="*/ 48 w 58"/>
                <a:gd name="T55" fmla="*/ 36 h 89"/>
                <a:gd name="T56" fmla="*/ 50 w 58"/>
                <a:gd name="T57" fmla="*/ 40 h 89"/>
                <a:gd name="T58" fmla="*/ 50 w 58"/>
                <a:gd name="T59" fmla="*/ 51 h 89"/>
                <a:gd name="T60" fmla="*/ 43 w 58"/>
                <a:gd name="T61" fmla="*/ 62 h 89"/>
                <a:gd name="T62" fmla="*/ 47 w 58"/>
                <a:gd name="T63" fmla="*/ 81 h 89"/>
                <a:gd name="T64" fmla="*/ 40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7 w 58"/>
                <a:gd name="T71" fmla="*/ 76 h 89"/>
                <a:gd name="T72" fmla="*/ 37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0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1 w 56"/>
                <a:gd name="T19" fmla="*/ 2 h 89"/>
                <a:gd name="T20" fmla="*/ 33 w 56"/>
                <a:gd name="T21" fmla="*/ 4 h 89"/>
                <a:gd name="T22" fmla="*/ 33 w 56"/>
                <a:gd name="T23" fmla="*/ 7 h 89"/>
                <a:gd name="T24" fmla="*/ 36 w 56"/>
                <a:gd name="T25" fmla="*/ 11 h 89"/>
                <a:gd name="T26" fmla="*/ 34 w 56"/>
                <a:gd name="T27" fmla="*/ 29 h 89"/>
                <a:gd name="T28" fmla="*/ 29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31 w 56"/>
                <a:gd name="T37" fmla="*/ 54 h 89"/>
                <a:gd name="T38" fmla="*/ 33 w 56"/>
                <a:gd name="T39" fmla="*/ 33 h 89"/>
                <a:gd name="T40" fmla="*/ 36 w 56"/>
                <a:gd name="T41" fmla="*/ 31 h 89"/>
                <a:gd name="T42" fmla="*/ 39 w 56"/>
                <a:gd name="T43" fmla="*/ 31 h 89"/>
                <a:gd name="T44" fmla="*/ 46 w 56"/>
                <a:gd name="T45" fmla="*/ 33 h 89"/>
                <a:gd name="T46" fmla="*/ 49 w 56"/>
                <a:gd name="T47" fmla="*/ 38 h 89"/>
                <a:gd name="T48" fmla="*/ 41 w 56"/>
                <a:gd name="T49" fmla="*/ 40 h 89"/>
                <a:gd name="T50" fmla="*/ 39 w 56"/>
                <a:gd name="T51" fmla="*/ 34 h 89"/>
                <a:gd name="T52" fmla="*/ 36 w 56"/>
                <a:gd name="T53" fmla="*/ 34 h 89"/>
                <a:gd name="T54" fmla="*/ 34 w 56"/>
                <a:gd name="T55" fmla="*/ 36 h 89"/>
                <a:gd name="T56" fmla="*/ 34 w 56"/>
                <a:gd name="T57" fmla="*/ 42 h 89"/>
                <a:gd name="T58" fmla="*/ 34 w 56"/>
                <a:gd name="T59" fmla="*/ 56 h 89"/>
                <a:gd name="T60" fmla="*/ 29 w 56"/>
                <a:gd name="T61" fmla="*/ 63 h 89"/>
                <a:gd name="T62" fmla="*/ 31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1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5 w 56"/>
                <a:gd name="T15" fmla="*/ 6 h 87"/>
                <a:gd name="T16" fmla="*/ 37 w 56"/>
                <a:gd name="T17" fmla="*/ 4 h 87"/>
                <a:gd name="T18" fmla="*/ 45 w 56"/>
                <a:gd name="T19" fmla="*/ 0 h 87"/>
                <a:gd name="T20" fmla="*/ 46 w 56"/>
                <a:gd name="T21" fmla="*/ 4 h 87"/>
                <a:gd name="T22" fmla="*/ 46 w 56"/>
                <a:gd name="T23" fmla="*/ 8 h 87"/>
                <a:gd name="T24" fmla="*/ 50 w 56"/>
                <a:gd name="T25" fmla="*/ 9 h 87"/>
                <a:gd name="T26" fmla="*/ 48 w 56"/>
                <a:gd name="T27" fmla="*/ 27 h 87"/>
                <a:gd name="T28" fmla="*/ 43 w 56"/>
                <a:gd name="T29" fmla="*/ 33 h 87"/>
                <a:gd name="T30" fmla="*/ 40 w 56"/>
                <a:gd name="T31" fmla="*/ 35 h 87"/>
                <a:gd name="T32" fmla="*/ 40 w 56"/>
                <a:gd name="T33" fmla="*/ 44 h 87"/>
                <a:gd name="T34" fmla="*/ 43 w 56"/>
                <a:gd name="T35" fmla="*/ 45 h 87"/>
                <a:gd name="T36" fmla="*/ 45 w 56"/>
                <a:gd name="T37" fmla="*/ 56 h 87"/>
                <a:gd name="T38" fmla="*/ 46 w 56"/>
                <a:gd name="T39" fmla="*/ 33 h 87"/>
                <a:gd name="T40" fmla="*/ 50 w 56"/>
                <a:gd name="T41" fmla="*/ 29 h 87"/>
                <a:gd name="T42" fmla="*/ 53 w 56"/>
                <a:gd name="T43" fmla="*/ 29 h 87"/>
                <a:gd name="T44" fmla="*/ 60 w 56"/>
                <a:gd name="T45" fmla="*/ 33 h 87"/>
                <a:gd name="T46" fmla="*/ 63 w 56"/>
                <a:gd name="T47" fmla="*/ 38 h 87"/>
                <a:gd name="T48" fmla="*/ 55 w 56"/>
                <a:gd name="T49" fmla="*/ 38 h 87"/>
                <a:gd name="T50" fmla="*/ 53 w 56"/>
                <a:gd name="T51" fmla="*/ 35 h 87"/>
                <a:gd name="T52" fmla="*/ 50 w 56"/>
                <a:gd name="T53" fmla="*/ 35 h 87"/>
                <a:gd name="T54" fmla="*/ 48 w 56"/>
                <a:gd name="T55" fmla="*/ 36 h 87"/>
                <a:gd name="T56" fmla="*/ 48 w 56"/>
                <a:gd name="T57" fmla="*/ 40 h 87"/>
                <a:gd name="T58" fmla="*/ 50 w 56"/>
                <a:gd name="T59" fmla="*/ 51 h 87"/>
                <a:gd name="T60" fmla="*/ 42 w 56"/>
                <a:gd name="T61" fmla="*/ 62 h 87"/>
                <a:gd name="T62" fmla="*/ 45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7 w 56"/>
                <a:gd name="T71" fmla="*/ 76 h 87"/>
                <a:gd name="T72" fmla="*/ 35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2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6 h 124"/>
                <a:gd name="T2" fmla="*/ 72 w 146"/>
                <a:gd name="T3" fmla="*/ 0 h 124"/>
                <a:gd name="T4" fmla="*/ 139 w 146"/>
                <a:gd name="T5" fmla="*/ 106 h 124"/>
                <a:gd name="T6" fmla="*/ 139 w 146"/>
                <a:gd name="T7" fmla="*/ 129 h 124"/>
                <a:gd name="T8" fmla="*/ 72 w 146"/>
                <a:gd name="T9" fmla="*/ 30 h 124"/>
                <a:gd name="T10" fmla="*/ 2 w 146"/>
                <a:gd name="T11" fmla="*/ 131 h 124"/>
                <a:gd name="T12" fmla="*/ 0 w 146"/>
                <a:gd name="T13" fmla="*/ 10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3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4 h 171"/>
                <a:gd name="T2" fmla="*/ 5 w 5"/>
                <a:gd name="T3" fmla="*/ 162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2 h 171"/>
                <a:gd name="T10" fmla="*/ 3 w 5"/>
                <a:gd name="T11" fmla="*/ 164 h 171"/>
                <a:gd name="T12" fmla="*/ 3 w 5"/>
                <a:gd name="T13" fmla="*/ 164 h 171"/>
                <a:gd name="T14" fmla="*/ 5 w 5"/>
                <a:gd name="T15" fmla="*/ 164 h 171"/>
                <a:gd name="T16" fmla="*/ 5 w 5"/>
                <a:gd name="T17" fmla="*/ 162 h 171"/>
                <a:gd name="T18" fmla="*/ 3 w 5"/>
                <a:gd name="T19" fmla="*/ 164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4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5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8 w 505"/>
                <a:gd name="T1" fmla="*/ 7 h 9"/>
                <a:gd name="T2" fmla="*/ 498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8 w 505"/>
                <a:gd name="T9" fmla="*/ 7 h 9"/>
                <a:gd name="T10" fmla="*/ 498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6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4 h 37"/>
                <a:gd name="T2" fmla="*/ 3 w 6"/>
                <a:gd name="T3" fmla="*/ 44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3 h 37"/>
                <a:gd name="T14" fmla="*/ 0 w 6"/>
                <a:gd name="T15" fmla="*/ 43 h 37"/>
                <a:gd name="T16" fmla="*/ 3 w 6"/>
                <a:gd name="T17" fmla="*/ 44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7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4 h 131"/>
                <a:gd name="T2" fmla="*/ 5 w 16"/>
                <a:gd name="T3" fmla="*/ 124 h 131"/>
                <a:gd name="T4" fmla="*/ 11 w 16"/>
                <a:gd name="T5" fmla="*/ 79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9 h 131"/>
                <a:gd name="T20" fmla="*/ 0 w 16"/>
                <a:gd name="T21" fmla="*/ 123 h 131"/>
                <a:gd name="T22" fmla="*/ 0 w 16"/>
                <a:gd name="T23" fmla="*/ 123 h 131"/>
                <a:gd name="T24" fmla="*/ 5 w 16"/>
                <a:gd name="T25" fmla="*/ 124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8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9 w 110"/>
                <a:gd name="T13" fmla="*/ 223 h 344"/>
                <a:gd name="T14" fmla="*/ 81 w 110"/>
                <a:gd name="T15" fmla="*/ 182 h 344"/>
                <a:gd name="T16" fmla="*/ 92 w 110"/>
                <a:gd name="T17" fmla="*/ 139 h 344"/>
                <a:gd name="T18" fmla="*/ 102 w 110"/>
                <a:gd name="T19" fmla="*/ 93 h 344"/>
                <a:gd name="T20" fmla="*/ 110 w 110"/>
                <a:gd name="T21" fmla="*/ 48 h 344"/>
                <a:gd name="T22" fmla="*/ 117 w 110"/>
                <a:gd name="T23" fmla="*/ 1 h 344"/>
                <a:gd name="T24" fmla="*/ 112 w 110"/>
                <a:gd name="T25" fmla="*/ 0 h 344"/>
                <a:gd name="T26" fmla="*/ 104 w 110"/>
                <a:gd name="T27" fmla="*/ 47 h 344"/>
                <a:gd name="T28" fmla="*/ 95 w 110"/>
                <a:gd name="T29" fmla="*/ 93 h 344"/>
                <a:gd name="T30" fmla="*/ 87 w 110"/>
                <a:gd name="T31" fmla="*/ 137 h 344"/>
                <a:gd name="T32" fmla="*/ 76 w 110"/>
                <a:gd name="T33" fmla="*/ 180 h 344"/>
                <a:gd name="T34" fmla="*/ 63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9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4 w 131"/>
                <a:gd name="T13" fmla="*/ 90 h 155"/>
                <a:gd name="T14" fmla="*/ 95 w 131"/>
                <a:gd name="T15" fmla="*/ 65 h 155"/>
                <a:gd name="T16" fmla="*/ 118 w 131"/>
                <a:gd name="T17" fmla="*/ 34 h 155"/>
                <a:gd name="T18" fmla="*/ 138 w 131"/>
                <a:gd name="T19" fmla="*/ 3 h 155"/>
                <a:gd name="T20" fmla="*/ 133 w 131"/>
                <a:gd name="T21" fmla="*/ 0 h 155"/>
                <a:gd name="T22" fmla="*/ 112 w 131"/>
                <a:gd name="T23" fmla="*/ 30 h 155"/>
                <a:gd name="T24" fmla="*/ 90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0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7 w 46"/>
                <a:gd name="T9" fmla="*/ 34 h 40"/>
                <a:gd name="T10" fmla="*/ 34 w 46"/>
                <a:gd name="T11" fmla="*/ 40 h 40"/>
                <a:gd name="T12" fmla="*/ 39 w 46"/>
                <a:gd name="T13" fmla="*/ 34 h 40"/>
                <a:gd name="T14" fmla="*/ 30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1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5 w 82"/>
                <a:gd name="T7" fmla="*/ 77 h 108"/>
                <a:gd name="T8" fmla="*/ 60 w 82"/>
                <a:gd name="T9" fmla="*/ 97 h 108"/>
                <a:gd name="T10" fmla="*/ 72 w 82"/>
                <a:gd name="T11" fmla="*/ 108 h 108"/>
                <a:gd name="T12" fmla="*/ 75 w 82"/>
                <a:gd name="T13" fmla="*/ 104 h 108"/>
                <a:gd name="T14" fmla="*/ 65 w 82"/>
                <a:gd name="T15" fmla="*/ 92 h 108"/>
                <a:gd name="T16" fmla="*/ 49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2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8 h 186"/>
                <a:gd name="T14" fmla="*/ 57 w 92"/>
                <a:gd name="T15" fmla="*/ 143 h 186"/>
                <a:gd name="T16" fmla="*/ 71 w 92"/>
                <a:gd name="T17" fmla="*/ 168 h 186"/>
                <a:gd name="T18" fmla="*/ 87 w 92"/>
                <a:gd name="T19" fmla="*/ 193 h 186"/>
                <a:gd name="T20" fmla="*/ 92 w 92"/>
                <a:gd name="T21" fmla="*/ 192 h 186"/>
                <a:gd name="T22" fmla="*/ 77 w 92"/>
                <a:gd name="T23" fmla="*/ 164 h 186"/>
                <a:gd name="T24" fmla="*/ 62 w 92"/>
                <a:gd name="T25" fmla="*/ 139 h 186"/>
                <a:gd name="T26" fmla="*/ 51 w 92"/>
                <a:gd name="T27" fmla="*/ 114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3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7 h 173"/>
                <a:gd name="T8" fmla="*/ 33 w 50"/>
                <a:gd name="T9" fmla="*/ 130 h 173"/>
                <a:gd name="T10" fmla="*/ 43 w 50"/>
                <a:gd name="T11" fmla="*/ 166 h 173"/>
                <a:gd name="T12" fmla="*/ 50 w 50"/>
                <a:gd name="T13" fmla="*/ 164 h 173"/>
                <a:gd name="T14" fmla="*/ 38 w 50"/>
                <a:gd name="T15" fmla="*/ 128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4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3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5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6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8 w 352"/>
                <a:gd name="T1" fmla="*/ 1 h 456"/>
                <a:gd name="T2" fmla="*/ 236 w 352"/>
                <a:gd name="T3" fmla="*/ 14 h 456"/>
                <a:gd name="T4" fmla="*/ 223 w 352"/>
                <a:gd name="T5" fmla="*/ 41 h 456"/>
                <a:gd name="T6" fmla="*/ 212 w 352"/>
                <a:gd name="T7" fmla="*/ 90 h 456"/>
                <a:gd name="T8" fmla="*/ 205 w 352"/>
                <a:gd name="T9" fmla="*/ 149 h 456"/>
                <a:gd name="T10" fmla="*/ 202 w 352"/>
                <a:gd name="T11" fmla="*/ 193 h 456"/>
                <a:gd name="T12" fmla="*/ 205 w 352"/>
                <a:gd name="T13" fmla="*/ 211 h 456"/>
                <a:gd name="T14" fmla="*/ 212 w 352"/>
                <a:gd name="T15" fmla="*/ 211 h 456"/>
                <a:gd name="T16" fmla="*/ 228 w 352"/>
                <a:gd name="T17" fmla="*/ 211 h 456"/>
                <a:gd name="T18" fmla="*/ 256 w 352"/>
                <a:gd name="T19" fmla="*/ 211 h 456"/>
                <a:gd name="T20" fmla="*/ 294 w 352"/>
                <a:gd name="T21" fmla="*/ 205 h 456"/>
                <a:gd name="T22" fmla="*/ 326 w 352"/>
                <a:gd name="T23" fmla="*/ 196 h 456"/>
                <a:gd name="T24" fmla="*/ 343 w 352"/>
                <a:gd name="T25" fmla="*/ 186 h 456"/>
                <a:gd name="T26" fmla="*/ 359 w 352"/>
                <a:gd name="T27" fmla="*/ 166 h 456"/>
                <a:gd name="T28" fmla="*/ 348 w 352"/>
                <a:gd name="T29" fmla="*/ 274 h 456"/>
                <a:gd name="T30" fmla="*/ 326 w 352"/>
                <a:gd name="T31" fmla="*/ 263 h 456"/>
                <a:gd name="T32" fmla="*/ 298 w 352"/>
                <a:gd name="T33" fmla="*/ 254 h 456"/>
                <a:gd name="T34" fmla="*/ 269 w 352"/>
                <a:gd name="T35" fmla="*/ 249 h 456"/>
                <a:gd name="T36" fmla="*/ 244 w 352"/>
                <a:gd name="T37" fmla="*/ 245 h 456"/>
                <a:gd name="T38" fmla="*/ 217 w 352"/>
                <a:gd name="T39" fmla="*/ 244 h 456"/>
                <a:gd name="T40" fmla="*/ 212 w 352"/>
                <a:gd name="T41" fmla="*/ 244 h 456"/>
                <a:gd name="T42" fmla="*/ 202 w 352"/>
                <a:gd name="T43" fmla="*/ 245 h 456"/>
                <a:gd name="T44" fmla="*/ 202 w 352"/>
                <a:gd name="T45" fmla="*/ 263 h 456"/>
                <a:gd name="T46" fmla="*/ 202 w 352"/>
                <a:gd name="T47" fmla="*/ 283 h 456"/>
                <a:gd name="T48" fmla="*/ 207 w 352"/>
                <a:gd name="T49" fmla="*/ 345 h 456"/>
                <a:gd name="T50" fmla="*/ 217 w 352"/>
                <a:gd name="T51" fmla="*/ 402 h 456"/>
                <a:gd name="T52" fmla="*/ 225 w 352"/>
                <a:gd name="T53" fmla="*/ 426 h 456"/>
                <a:gd name="T54" fmla="*/ 241 w 352"/>
                <a:gd name="T55" fmla="*/ 447 h 456"/>
                <a:gd name="T56" fmla="*/ 116 w 352"/>
                <a:gd name="T57" fmla="*/ 447 h 456"/>
                <a:gd name="T58" fmla="*/ 124 w 352"/>
                <a:gd name="T59" fmla="*/ 433 h 456"/>
                <a:gd name="T60" fmla="*/ 139 w 352"/>
                <a:gd name="T61" fmla="*/ 401 h 456"/>
                <a:gd name="T62" fmla="*/ 144 w 352"/>
                <a:gd name="T63" fmla="*/ 386 h 456"/>
                <a:gd name="T64" fmla="*/ 149 w 352"/>
                <a:gd name="T65" fmla="*/ 372 h 456"/>
                <a:gd name="T66" fmla="*/ 152 w 352"/>
                <a:gd name="T67" fmla="*/ 346 h 456"/>
                <a:gd name="T68" fmla="*/ 159 w 352"/>
                <a:gd name="T69" fmla="*/ 305 h 456"/>
                <a:gd name="T70" fmla="*/ 160 w 352"/>
                <a:gd name="T71" fmla="*/ 263 h 456"/>
                <a:gd name="T72" fmla="*/ 159 w 352"/>
                <a:gd name="T73" fmla="*/ 247 h 456"/>
                <a:gd name="T74" fmla="*/ 154 w 352"/>
                <a:gd name="T75" fmla="*/ 245 h 456"/>
                <a:gd name="T76" fmla="*/ 149 w 352"/>
                <a:gd name="T77" fmla="*/ 245 h 456"/>
                <a:gd name="T78" fmla="*/ 134 w 352"/>
                <a:gd name="T79" fmla="*/ 244 h 456"/>
                <a:gd name="T80" fmla="*/ 105 w 352"/>
                <a:gd name="T81" fmla="*/ 245 h 456"/>
                <a:gd name="T82" fmla="*/ 75 w 352"/>
                <a:gd name="T83" fmla="*/ 249 h 456"/>
                <a:gd name="T84" fmla="*/ 44 w 352"/>
                <a:gd name="T85" fmla="*/ 258 h 456"/>
                <a:gd name="T86" fmla="*/ 19 w 352"/>
                <a:gd name="T87" fmla="*/ 269 h 456"/>
                <a:gd name="T88" fmla="*/ 1 w 352"/>
                <a:gd name="T89" fmla="*/ 278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7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8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3 h 20"/>
                <a:gd name="T2" fmla="*/ 3 w 14"/>
                <a:gd name="T3" fmla="*/ 13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3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9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7 w 20"/>
                <a:gd name="T7" fmla="*/ 20 h 45"/>
                <a:gd name="T8" fmla="*/ 22 w 20"/>
                <a:gd name="T9" fmla="*/ 13 h 45"/>
                <a:gd name="T10" fmla="*/ 27 w 20"/>
                <a:gd name="T11" fmla="*/ 6 h 45"/>
                <a:gd name="T12" fmla="*/ 24 w 20"/>
                <a:gd name="T13" fmla="*/ 0 h 45"/>
                <a:gd name="T14" fmla="*/ 17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0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1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2 h 65"/>
                <a:gd name="T2" fmla="*/ 5 w 12"/>
                <a:gd name="T3" fmla="*/ 72 h 65"/>
                <a:gd name="T4" fmla="*/ 5 w 12"/>
                <a:gd name="T5" fmla="*/ 59 h 65"/>
                <a:gd name="T6" fmla="*/ 7 w 12"/>
                <a:gd name="T7" fmla="*/ 45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5 h 65"/>
                <a:gd name="T18" fmla="*/ 2 w 12"/>
                <a:gd name="T19" fmla="*/ 57 h 65"/>
                <a:gd name="T20" fmla="*/ 0 w 12"/>
                <a:gd name="T21" fmla="*/ 72 h 65"/>
                <a:gd name="T22" fmla="*/ 0 w 12"/>
                <a:gd name="T23" fmla="*/ 72 h 65"/>
                <a:gd name="T24" fmla="*/ 5 w 12"/>
                <a:gd name="T25" fmla="*/ 72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2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3 h 20"/>
                <a:gd name="T14" fmla="*/ 5 w 7"/>
                <a:gd name="T15" fmla="*/ 13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3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2 w 35"/>
                <a:gd name="T1" fmla="*/ 0 h 7"/>
                <a:gd name="T2" fmla="*/ 42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15 h 7"/>
                <a:gd name="T10" fmla="*/ 9 w 35"/>
                <a:gd name="T11" fmla="*/ 17 h 7"/>
                <a:gd name="T12" fmla="*/ 42 w 35"/>
                <a:gd name="T13" fmla="*/ 17 h 7"/>
                <a:gd name="T14" fmla="*/ 42 w 35"/>
                <a:gd name="T15" fmla="*/ 17 h 7"/>
                <a:gd name="T16" fmla="*/ 42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4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9 w 56"/>
                <a:gd name="T1" fmla="*/ 0 h 10"/>
                <a:gd name="T2" fmla="*/ 49 w 56"/>
                <a:gd name="T3" fmla="*/ 0 h 10"/>
                <a:gd name="T4" fmla="*/ 35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7 w 56"/>
                <a:gd name="T19" fmla="*/ 5 h 10"/>
                <a:gd name="T20" fmla="*/ 49 w 56"/>
                <a:gd name="T21" fmla="*/ 5 h 10"/>
                <a:gd name="T22" fmla="*/ 49 w 56"/>
                <a:gd name="T23" fmla="*/ 5 h 10"/>
                <a:gd name="T24" fmla="*/ 49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5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6 w 41"/>
                <a:gd name="T1" fmla="*/ 0 h 18"/>
                <a:gd name="T2" fmla="*/ 46 w 41"/>
                <a:gd name="T3" fmla="*/ 0 h 18"/>
                <a:gd name="T4" fmla="*/ 38 w 41"/>
                <a:gd name="T5" fmla="*/ 4 h 18"/>
                <a:gd name="T6" fmla="*/ 30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11 h 18"/>
                <a:gd name="T14" fmla="*/ 14 w 41"/>
                <a:gd name="T15" fmla="*/ 9 h 18"/>
                <a:gd name="T16" fmla="*/ 30 w 41"/>
                <a:gd name="T17" fmla="*/ 9 h 18"/>
                <a:gd name="T18" fmla="*/ 39 w 41"/>
                <a:gd name="T19" fmla="*/ 9 h 18"/>
                <a:gd name="T20" fmla="*/ 48 w 41"/>
                <a:gd name="T21" fmla="*/ 5 h 18"/>
                <a:gd name="T22" fmla="*/ 48 w 41"/>
                <a:gd name="T23" fmla="*/ 5 h 18"/>
                <a:gd name="T24" fmla="*/ 46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6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7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9 h 124"/>
                <a:gd name="T2" fmla="*/ 5 w 5"/>
                <a:gd name="T3" fmla="*/ 126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6 h 124"/>
                <a:gd name="T10" fmla="*/ 2 w 5"/>
                <a:gd name="T11" fmla="*/ 129 h 124"/>
                <a:gd name="T12" fmla="*/ 2 w 5"/>
                <a:gd name="T13" fmla="*/ 129 h 124"/>
                <a:gd name="T14" fmla="*/ 5 w 5"/>
                <a:gd name="T15" fmla="*/ 131 h 124"/>
                <a:gd name="T16" fmla="*/ 5 w 5"/>
                <a:gd name="T17" fmla="*/ 126 h 124"/>
                <a:gd name="T18" fmla="*/ 2 w 5"/>
                <a:gd name="T19" fmla="*/ 129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8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9 w 13"/>
                <a:gd name="T5" fmla="*/ 5 h 10"/>
                <a:gd name="T6" fmla="*/ 20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9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0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7 w 32"/>
                <a:gd name="T5" fmla="*/ 19 h 16"/>
                <a:gd name="T6" fmla="*/ 37 w 32"/>
                <a:gd name="T7" fmla="*/ 23 h 16"/>
                <a:gd name="T8" fmla="*/ 39 w 32"/>
                <a:gd name="T9" fmla="*/ 18 h 16"/>
                <a:gd name="T10" fmla="*/ 29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1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6 h 16"/>
                <a:gd name="T8" fmla="*/ 34 w 56"/>
                <a:gd name="T9" fmla="*/ 19 h 16"/>
                <a:gd name="T10" fmla="*/ 47 w 56"/>
                <a:gd name="T11" fmla="*/ 23 h 16"/>
                <a:gd name="T12" fmla="*/ 49 w 56"/>
                <a:gd name="T13" fmla="*/ 16 h 16"/>
                <a:gd name="T14" fmla="*/ 34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2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5 w 32"/>
                <a:gd name="T7" fmla="*/ 9 h 9"/>
                <a:gd name="T8" fmla="*/ 25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3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4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5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1 w 18"/>
                <a:gd name="T1" fmla="*/ 103 h 112"/>
                <a:gd name="T2" fmla="*/ 11 w 18"/>
                <a:gd name="T3" fmla="*/ 103 h 112"/>
                <a:gd name="T4" fmla="*/ 9 w 18"/>
                <a:gd name="T5" fmla="*/ 77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7 h 112"/>
                <a:gd name="T20" fmla="*/ 9 w 18"/>
                <a:gd name="T21" fmla="*/ 105 h 112"/>
                <a:gd name="T22" fmla="*/ 9 w 18"/>
                <a:gd name="T23" fmla="*/ 105 h 112"/>
                <a:gd name="T24" fmla="*/ 11 w 18"/>
                <a:gd name="T25" fmla="*/ 103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6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23 w 16"/>
                <a:gd name="T1" fmla="*/ 29 h 32"/>
                <a:gd name="T2" fmla="*/ 23 w 16"/>
                <a:gd name="T3" fmla="*/ 29 h 32"/>
                <a:gd name="T4" fmla="*/ 18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5 w 16"/>
                <a:gd name="T11" fmla="*/ 18 h 32"/>
                <a:gd name="T12" fmla="*/ 20 w 16"/>
                <a:gd name="T13" fmla="*/ 32 h 32"/>
                <a:gd name="T14" fmla="*/ 20 w 16"/>
                <a:gd name="T15" fmla="*/ 32 h 32"/>
                <a:gd name="T16" fmla="*/ 23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7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8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7 h 7"/>
                <a:gd name="T4" fmla="*/ 123 w 123"/>
                <a:gd name="T5" fmla="*/ 13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9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5 w 13"/>
                <a:gd name="T1" fmla="*/ 0 h 16"/>
                <a:gd name="T2" fmla="*/ 15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9 h 16"/>
                <a:gd name="T10" fmla="*/ 5 w 13"/>
                <a:gd name="T11" fmla="*/ 8 h 16"/>
                <a:gd name="T12" fmla="*/ 20 w 13"/>
                <a:gd name="T13" fmla="*/ 5 h 16"/>
                <a:gd name="T14" fmla="*/ 20 w 13"/>
                <a:gd name="T15" fmla="*/ 5 h 16"/>
                <a:gd name="T16" fmla="*/ 15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0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0 h 41"/>
                <a:gd name="T6" fmla="*/ 0 w 23"/>
                <a:gd name="T7" fmla="*/ 43 h 41"/>
                <a:gd name="T8" fmla="*/ 5 w 23"/>
                <a:gd name="T9" fmla="*/ 48 h 41"/>
                <a:gd name="T10" fmla="*/ 13 w 23"/>
                <a:gd name="T11" fmla="*/ 32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1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8 h 39"/>
                <a:gd name="T8" fmla="*/ 5 w 16"/>
                <a:gd name="T9" fmla="*/ 34 h 39"/>
                <a:gd name="T10" fmla="*/ 0 w 16"/>
                <a:gd name="T11" fmla="*/ 45 h 39"/>
                <a:gd name="T12" fmla="*/ 6 w 16"/>
                <a:gd name="T13" fmla="*/ 46 h 39"/>
                <a:gd name="T14" fmla="*/ 10 w 16"/>
                <a:gd name="T15" fmla="*/ 36 h 39"/>
                <a:gd name="T16" fmla="*/ 11 w 16"/>
                <a:gd name="T17" fmla="*/ 30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2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5 w 13"/>
                <a:gd name="T1" fmla="*/ 0 h 58"/>
                <a:gd name="T2" fmla="*/ 15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3 h 58"/>
                <a:gd name="T10" fmla="*/ 0 w 13"/>
                <a:gd name="T11" fmla="*/ 51 h 58"/>
                <a:gd name="T12" fmla="*/ 5 w 13"/>
                <a:gd name="T13" fmla="*/ 51 h 58"/>
                <a:gd name="T14" fmla="*/ 15 w 13"/>
                <a:gd name="T15" fmla="*/ 34 h 58"/>
                <a:gd name="T16" fmla="*/ 17 w 13"/>
                <a:gd name="T17" fmla="*/ 27 h 58"/>
                <a:gd name="T18" fmla="*/ 19 w 13"/>
                <a:gd name="T19" fmla="*/ 14 h 58"/>
                <a:gd name="T20" fmla="*/ 20 w 13"/>
                <a:gd name="T21" fmla="*/ 0 h 58"/>
                <a:gd name="T22" fmla="*/ 20 w 13"/>
                <a:gd name="T23" fmla="*/ 0 h 58"/>
                <a:gd name="T24" fmla="*/ 15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3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4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11 w 6"/>
                <a:gd name="T5" fmla="*/ 7 h 16"/>
                <a:gd name="T6" fmla="*/ 1 w 6"/>
                <a:gd name="T7" fmla="*/ 5 h 16"/>
                <a:gd name="T8" fmla="*/ 1 w 6"/>
                <a:gd name="T9" fmla="*/ 16 h 16"/>
                <a:gd name="T10" fmla="*/ 1 w 6"/>
                <a:gd name="T11" fmla="*/ 23 h 16"/>
                <a:gd name="T12" fmla="*/ 18 w 6"/>
                <a:gd name="T13" fmla="*/ 21 h 16"/>
                <a:gd name="T14" fmla="*/ 18 w 6"/>
                <a:gd name="T15" fmla="*/ 16 h 16"/>
                <a:gd name="T16" fmla="*/ 18 w 6"/>
                <a:gd name="T17" fmla="*/ 7 h 16"/>
                <a:gd name="T18" fmla="*/ 1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5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6 w 30"/>
                <a:gd name="T7" fmla="*/ 7 h 9"/>
                <a:gd name="T8" fmla="*/ 19 w 30"/>
                <a:gd name="T9" fmla="*/ 9 h 9"/>
                <a:gd name="T10" fmla="*/ 23 w 30"/>
                <a:gd name="T11" fmla="*/ 9 h 9"/>
                <a:gd name="T12" fmla="*/ 23 w 30"/>
                <a:gd name="T13" fmla="*/ 2 h 9"/>
                <a:gd name="T14" fmla="*/ 19 w 30"/>
                <a:gd name="T15" fmla="*/ 2 h 9"/>
                <a:gd name="T16" fmla="*/ 16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6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23 h 16"/>
                <a:gd name="T2" fmla="*/ 1 w 65"/>
                <a:gd name="T3" fmla="*/ 23 h 16"/>
                <a:gd name="T4" fmla="*/ 16 w 65"/>
                <a:gd name="T5" fmla="*/ 18 h 16"/>
                <a:gd name="T6" fmla="*/ 29 w 65"/>
                <a:gd name="T7" fmla="*/ 16 h 16"/>
                <a:gd name="T8" fmla="*/ 53 w 65"/>
                <a:gd name="T9" fmla="*/ 16 h 16"/>
                <a:gd name="T10" fmla="*/ 72 w 65"/>
                <a:gd name="T11" fmla="*/ 7 h 16"/>
                <a:gd name="T12" fmla="*/ 72 w 65"/>
                <a:gd name="T13" fmla="*/ 0 h 16"/>
                <a:gd name="T14" fmla="*/ 53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6 h 16"/>
                <a:gd name="T22" fmla="*/ 0 w 65"/>
                <a:gd name="T23" fmla="*/ 16 h 16"/>
                <a:gd name="T24" fmla="*/ 1 w 65"/>
                <a:gd name="T25" fmla="*/ 2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7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9 h 22"/>
                <a:gd name="T2" fmla="*/ 1 w 42"/>
                <a:gd name="T3" fmla="*/ 29 h 22"/>
                <a:gd name="T4" fmla="*/ 9 w 42"/>
                <a:gd name="T5" fmla="*/ 25 h 22"/>
                <a:gd name="T6" fmla="*/ 18 w 42"/>
                <a:gd name="T7" fmla="*/ 21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0 h 22"/>
                <a:gd name="T20" fmla="*/ 0 w 42"/>
                <a:gd name="T21" fmla="*/ 25 h 22"/>
                <a:gd name="T22" fmla="*/ 0 w 42"/>
                <a:gd name="T23" fmla="*/ 25 h 22"/>
                <a:gd name="T24" fmla="*/ 1 w 42"/>
                <a:gd name="T25" fmla="*/ 29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8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9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0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7 w 20"/>
                <a:gd name="T1" fmla="*/ 18 h 18"/>
                <a:gd name="T2" fmla="*/ 27 w 20"/>
                <a:gd name="T3" fmla="*/ 18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7 w 20"/>
                <a:gd name="T13" fmla="*/ 25 h 18"/>
                <a:gd name="T14" fmla="*/ 27 w 20"/>
                <a:gd name="T15" fmla="*/ 25 h 18"/>
                <a:gd name="T16" fmla="*/ 27 w 20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1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2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7 w 30"/>
                <a:gd name="T1" fmla="*/ 8 h 13"/>
                <a:gd name="T2" fmla="*/ 37 w 30"/>
                <a:gd name="T3" fmla="*/ 8 h 13"/>
                <a:gd name="T4" fmla="*/ 22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5 w 30"/>
                <a:gd name="T13" fmla="*/ 13 h 13"/>
                <a:gd name="T14" fmla="*/ 35 w 30"/>
                <a:gd name="T15" fmla="*/ 13 h 13"/>
                <a:gd name="T16" fmla="*/ 37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3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4 w 41"/>
                <a:gd name="T1" fmla="*/ 1 h 9"/>
                <a:gd name="T2" fmla="*/ 34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4 w 41"/>
                <a:gd name="T13" fmla="*/ 4 h 9"/>
                <a:gd name="T14" fmla="*/ 34 w 41"/>
                <a:gd name="T15" fmla="*/ 4 h 9"/>
                <a:gd name="T16" fmla="*/ 34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4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3 w 39"/>
                <a:gd name="T1" fmla="*/ 0 h 13"/>
                <a:gd name="T2" fmla="*/ 43 w 39"/>
                <a:gd name="T3" fmla="*/ 0 h 13"/>
                <a:gd name="T4" fmla="*/ 35 w 39"/>
                <a:gd name="T5" fmla="*/ 5 h 13"/>
                <a:gd name="T6" fmla="*/ 27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7 w 39"/>
                <a:gd name="T17" fmla="*/ 13 h 13"/>
                <a:gd name="T18" fmla="*/ 36 w 39"/>
                <a:gd name="T19" fmla="*/ 11 h 13"/>
                <a:gd name="T20" fmla="*/ 46 w 39"/>
                <a:gd name="T21" fmla="*/ 5 h 13"/>
                <a:gd name="T22" fmla="*/ 46 w 39"/>
                <a:gd name="T23" fmla="*/ 5 h 13"/>
                <a:gd name="T24" fmla="*/ 43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5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3 h 20"/>
                <a:gd name="T6" fmla="*/ 3 w 10"/>
                <a:gd name="T7" fmla="*/ 27 h 20"/>
                <a:gd name="T8" fmla="*/ 8 w 10"/>
                <a:gd name="T9" fmla="*/ 25 h 20"/>
                <a:gd name="T10" fmla="*/ 8 w 10"/>
                <a:gd name="T11" fmla="*/ 22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2 h 20"/>
                <a:gd name="T38" fmla="*/ 3 w 10"/>
                <a:gd name="T39" fmla="*/ 23 h 20"/>
                <a:gd name="T40" fmla="*/ 7 w 10"/>
                <a:gd name="T41" fmla="*/ 25 h 20"/>
                <a:gd name="T42" fmla="*/ 7 w 10"/>
                <a:gd name="T43" fmla="*/ 22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6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7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6 h 63"/>
                <a:gd name="T10" fmla="*/ 15 w 13"/>
                <a:gd name="T11" fmla="*/ 70 h 63"/>
                <a:gd name="T12" fmla="*/ 20 w 13"/>
                <a:gd name="T13" fmla="*/ 70 h 63"/>
                <a:gd name="T14" fmla="*/ 19 w 13"/>
                <a:gd name="T15" fmla="*/ 45 h 63"/>
                <a:gd name="T16" fmla="*/ 15 w 13"/>
                <a:gd name="T17" fmla="*/ 25 h 63"/>
                <a:gd name="T18" fmla="*/ 14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8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8 h 49"/>
                <a:gd name="T8" fmla="*/ 9 w 18"/>
                <a:gd name="T9" fmla="*/ 29 h 49"/>
                <a:gd name="T10" fmla="*/ 9 w 18"/>
                <a:gd name="T11" fmla="*/ 35 h 49"/>
                <a:gd name="T12" fmla="*/ 11 w 18"/>
                <a:gd name="T13" fmla="*/ 35 h 49"/>
                <a:gd name="T14" fmla="*/ 9 w 18"/>
                <a:gd name="T15" fmla="*/ 27 h 49"/>
                <a:gd name="T16" fmla="*/ 9 w 18"/>
                <a:gd name="T17" fmla="*/ 16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9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4 w 25"/>
                <a:gd name="T9" fmla="*/ 29 h 38"/>
                <a:gd name="T10" fmla="*/ 27 w 25"/>
                <a:gd name="T11" fmla="*/ 38 h 38"/>
                <a:gd name="T12" fmla="*/ 32 w 25"/>
                <a:gd name="T13" fmla="*/ 36 h 38"/>
                <a:gd name="T14" fmla="*/ 27 w 25"/>
                <a:gd name="T15" fmla="*/ 25 h 38"/>
                <a:gd name="T16" fmla="*/ 21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80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970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9701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2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29703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04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868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29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2150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2151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58 h 614"/>
                <a:gd name="T14" fmla="*/ 459 w 478"/>
                <a:gd name="T15" fmla="*/ 203 h 614"/>
                <a:gd name="T16" fmla="*/ 452 w 478"/>
                <a:gd name="T17" fmla="*/ 235 h 614"/>
                <a:gd name="T18" fmla="*/ 439 w 478"/>
                <a:gd name="T19" fmla="*/ 277 h 614"/>
                <a:gd name="T20" fmla="*/ 403 w 478"/>
                <a:gd name="T21" fmla="*/ 372 h 614"/>
                <a:gd name="T22" fmla="*/ 354 w 478"/>
                <a:gd name="T23" fmla="*/ 458 h 614"/>
                <a:gd name="T24" fmla="*/ 321 w 478"/>
                <a:gd name="T25" fmla="*/ 505 h 614"/>
                <a:gd name="T26" fmla="*/ 287 w 478"/>
                <a:gd name="T27" fmla="*/ 548 h 614"/>
                <a:gd name="T28" fmla="*/ 257 w 478"/>
                <a:gd name="T29" fmla="*/ 583 h 614"/>
                <a:gd name="T30" fmla="*/ 247 w 478"/>
                <a:gd name="T31" fmla="*/ 594 h 614"/>
                <a:gd name="T32" fmla="*/ 246 w 478"/>
                <a:gd name="T33" fmla="*/ 594 h 614"/>
                <a:gd name="T34" fmla="*/ 236 w 478"/>
                <a:gd name="T35" fmla="*/ 584 h 614"/>
                <a:gd name="T36" fmla="*/ 216 w 478"/>
                <a:gd name="T37" fmla="*/ 566 h 614"/>
                <a:gd name="T38" fmla="*/ 206 w 478"/>
                <a:gd name="T39" fmla="*/ 557 h 614"/>
                <a:gd name="T40" fmla="*/ 195 w 478"/>
                <a:gd name="T41" fmla="*/ 545 h 614"/>
                <a:gd name="T42" fmla="*/ 180 w 478"/>
                <a:gd name="T43" fmla="*/ 527 h 614"/>
                <a:gd name="T44" fmla="*/ 159 w 478"/>
                <a:gd name="T45" fmla="*/ 494 h 614"/>
                <a:gd name="T46" fmla="*/ 144 w 478"/>
                <a:gd name="T47" fmla="*/ 471 h 614"/>
                <a:gd name="T48" fmla="*/ 129 w 478"/>
                <a:gd name="T49" fmla="*/ 453 h 614"/>
                <a:gd name="T50" fmla="*/ 105 w 478"/>
                <a:gd name="T51" fmla="*/ 421 h 614"/>
                <a:gd name="T52" fmla="*/ 80 w 478"/>
                <a:gd name="T53" fmla="*/ 389 h 614"/>
                <a:gd name="T54" fmla="*/ 64 w 478"/>
                <a:gd name="T55" fmla="*/ 356 h 614"/>
                <a:gd name="T56" fmla="*/ 54 w 478"/>
                <a:gd name="T57" fmla="*/ 327 h 614"/>
                <a:gd name="T58" fmla="*/ 42 w 478"/>
                <a:gd name="T59" fmla="*/ 293 h 614"/>
                <a:gd name="T60" fmla="*/ 32 w 478"/>
                <a:gd name="T61" fmla="*/ 264 h 614"/>
                <a:gd name="T62" fmla="*/ 23 w 478"/>
                <a:gd name="T63" fmla="*/ 228 h 614"/>
                <a:gd name="T64" fmla="*/ 14 w 478"/>
                <a:gd name="T65" fmla="*/ 190 h 614"/>
                <a:gd name="T66" fmla="*/ 8 w 478"/>
                <a:gd name="T67" fmla="*/ 154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1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20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26 h 8"/>
                <a:gd name="T8" fmla="*/ 478 w 480"/>
                <a:gd name="T9" fmla="*/ 26 h 8"/>
                <a:gd name="T10" fmla="*/ 480 w 480"/>
                <a:gd name="T11" fmla="*/ 2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1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1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6 h 126"/>
                <a:gd name="T2" fmla="*/ 5 w 15"/>
                <a:gd name="T3" fmla="*/ 136 h 126"/>
                <a:gd name="T4" fmla="*/ 22 w 15"/>
                <a:gd name="T5" fmla="*/ 96 h 126"/>
                <a:gd name="T6" fmla="*/ 23 w 15"/>
                <a:gd name="T7" fmla="*/ 48 h 126"/>
                <a:gd name="T8" fmla="*/ 27 w 15"/>
                <a:gd name="T9" fmla="*/ 18 h 126"/>
                <a:gd name="T10" fmla="*/ 27 w 15"/>
                <a:gd name="T11" fmla="*/ 1 h 126"/>
                <a:gd name="T12" fmla="*/ 20 w 15"/>
                <a:gd name="T13" fmla="*/ 0 h 126"/>
                <a:gd name="T14" fmla="*/ 20 w 15"/>
                <a:gd name="T15" fmla="*/ 18 h 126"/>
                <a:gd name="T16" fmla="*/ 19 w 15"/>
                <a:gd name="T17" fmla="*/ 48 h 126"/>
                <a:gd name="T18" fmla="*/ 5 w 15"/>
                <a:gd name="T19" fmla="*/ 94 h 126"/>
                <a:gd name="T20" fmla="*/ 0 w 15"/>
                <a:gd name="T21" fmla="*/ 136 h 126"/>
                <a:gd name="T22" fmla="*/ 0 w 15"/>
                <a:gd name="T23" fmla="*/ 136 h 126"/>
                <a:gd name="T24" fmla="*/ 5 w 15"/>
                <a:gd name="T25" fmla="*/ 136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1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29 h 139"/>
                <a:gd name="T2" fmla="*/ 6 w 34"/>
                <a:gd name="T3" fmla="*/ 129 h 139"/>
                <a:gd name="T4" fmla="*/ 28 w 34"/>
                <a:gd name="T5" fmla="*/ 89 h 139"/>
                <a:gd name="T6" fmla="*/ 34 w 34"/>
                <a:gd name="T7" fmla="*/ 67 h 139"/>
                <a:gd name="T8" fmla="*/ 39 w 34"/>
                <a:gd name="T9" fmla="*/ 36 h 139"/>
                <a:gd name="T10" fmla="*/ 44 w 34"/>
                <a:gd name="T11" fmla="*/ 0 h 139"/>
                <a:gd name="T12" fmla="*/ 39 w 34"/>
                <a:gd name="T13" fmla="*/ 0 h 139"/>
                <a:gd name="T14" fmla="*/ 34 w 34"/>
                <a:gd name="T15" fmla="*/ 34 h 139"/>
                <a:gd name="T16" fmla="*/ 29 w 34"/>
                <a:gd name="T17" fmla="*/ 65 h 139"/>
                <a:gd name="T18" fmla="*/ 13 w 34"/>
                <a:gd name="T19" fmla="*/ 87 h 139"/>
                <a:gd name="T20" fmla="*/ 0 w 34"/>
                <a:gd name="T21" fmla="*/ 129 h 139"/>
                <a:gd name="T22" fmla="*/ 0 w 34"/>
                <a:gd name="T23" fmla="*/ 129 h 139"/>
                <a:gd name="T24" fmla="*/ 6 w 34"/>
                <a:gd name="T25" fmla="*/ 129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1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1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3 w 44"/>
                <a:gd name="T7" fmla="*/ 43 h 43"/>
                <a:gd name="T8" fmla="*/ 34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5 h 90"/>
                <a:gd name="T8" fmla="*/ 35 w 66"/>
                <a:gd name="T9" fmla="*/ 71 h 90"/>
                <a:gd name="T10" fmla="*/ 45 w 66"/>
                <a:gd name="T11" fmla="*/ 80 h 90"/>
                <a:gd name="T12" fmla="*/ 54 w 66"/>
                <a:gd name="T13" fmla="*/ 93 h 90"/>
                <a:gd name="T14" fmla="*/ 61 w 66"/>
                <a:gd name="T15" fmla="*/ 100 h 90"/>
                <a:gd name="T16" fmla="*/ 66 w 66"/>
                <a:gd name="T17" fmla="*/ 95 h 90"/>
                <a:gd name="T18" fmla="*/ 59 w 66"/>
                <a:gd name="T19" fmla="*/ 88 h 90"/>
                <a:gd name="T20" fmla="*/ 48 w 66"/>
                <a:gd name="T21" fmla="*/ 75 h 90"/>
                <a:gd name="T22" fmla="*/ 40 w 66"/>
                <a:gd name="T23" fmla="*/ 66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7 w 103"/>
                <a:gd name="T13" fmla="*/ 114 h 174"/>
                <a:gd name="T14" fmla="*/ 80 w 103"/>
                <a:gd name="T15" fmla="*/ 130 h 174"/>
                <a:gd name="T16" fmla="*/ 92 w 103"/>
                <a:gd name="T17" fmla="*/ 150 h 174"/>
                <a:gd name="T18" fmla="*/ 108 w 103"/>
                <a:gd name="T19" fmla="*/ 174 h 174"/>
                <a:gd name="T20" fmla="*/ 113 w 103"/>
                <a:gd name="T21" fmla="*/ 170 h 174"/>
                <a:gd name="T22" fmla="*/ 98 w 103"/>
                <a:gd name="T23" fmla="*/ 147 h 174"/>
                <a:gd name="T24" fmla="*/ 84 w 103"/>
                <a:gd name="T25" fmla="*/ 127 h 174"/>
                <a:gd name="T26" fmla="*/ 72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0 h 181"/>
                <a:gd name="T10" fmla="*/ 44 w 50"/>
                <a:gd name="T11" fmla="*/ 171 h 181"/>
                <a:gd name="T12" fmla="*/ 50 w 50"/>
                <a:gd name="T13" fmla="*/ 167 h 181"/>
                <a:gd name="T14" fmla="*/ 31 w 50"/>
                <a:gd name="T15" fmla="*/ 108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3 h 148"/>
                <a:gd name="T10" fmla="*/ 4 w 12"/>
                <a:gd name="T11" fmla="*/ 158 h 148"/>
                <a:gd name="T12" fmla="*/ 12 w 12"/>
                <a:gd name="T13" fmla="*/ 158 h 148"/>
                <a:gd name="T14" fmla="*/ 7 w 12"/>
                <a:gd name="T15" fmla="*/ 113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28 h 655"/>
                <a:gd name="T24" fmla="*/ 441 w 514"/>
                <a:gd name="T25" fmla="*/ 398 h 655"/>
                <a:gd name="T26" fmla="*/ 421 w 514"/>
                <a:gd name="T27" fmla="*/ 445 h 655"/>
                <a:gd name="T28" fmla="*/ 396 w 514"/>
                <a:gd name="T29" fmla="*/ 494 h 655"/>
                <a:gd name="T30" fmla="*/ 359 w 514"/>
                <a:gd name="T31" fmla="*/ 546 h 655"/>
                <a:gd name="T32" fmla="*/ 316 w 514"/>
                <a:gd name="T33" fmla="*/ 595 h 655"/>
                <a:gd name="T34" fmla="*/ 280 w 514"/>
                <a:gd name="T35" fmla="*/ 631 h 655"/>
                <a:gd name="T36" fmla="*/ 269 w 514"/>
                <a:gd name="T37" fmla="*/ 642 h 655"/>
                <a:gd name="T38" fmla="*/ 265 w 514"/>
                <a:gd name="T39" fmla="*/ 645 h 655"/>
                <a:gd name="T40" fmla="*/ 259 w 514"/>
                <a:gd name="T41" fmla="*/ 640 h 655"/>
                <a:gd name="T42" fmla="*/ 247 w 514"/>
                <a:gd name="T43" fmla="*/ 631 h 655"/>
                <a:gd name="T44" fmla="*/ 226 w 514"/>
                <a:gd name="T45" fmla="*/ 615 h 655"/>
                <a:gd name="T46" fmla="*/ 218 w 514"/>
                <a:gd name="T47" fmla="*/ 606 h 655"/>
                <a:gd name="T48" fmla="*/ 206 w 514"/>
                <a:gd name="T49" fmla="*/ 590 h 655"/>
                <a:gd name="T50" fmla="*/ 185 w 514"/>
                <a:gd name="T51" fmla="*/ 566 h 655"/>
                <a:gd name="T52" fmla="*/ 160 w 514"/>
                <a:gd name="T53" fmla="*/ 528 h 655"/>
                <a:gd name="T54" fmla="*/ 116 w 514"/>
                <a:gd name="T55" fmla="*/ 452 h 655"/>
                <a:gd name="T56" fmla="*/ 82 w 514"/>
                <a:gd name="T57" fmla="*/ 380 h 655"/>
                <a:gd name="T58" fmla="*/ 65 w 514"/>
                <a:gd name="T59" fmla="*/ 339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5 h 175"/>
                <a:gd name="T6" fmla="*/ 15 w 184"/>
                <a:gd name="T7" fmla="*/ 165 h 175"/>
                <a:gd name="T8" fmla="*/ 15 w 184"/>
                <a:gd name="T9" fmla="*/ 165 h 175"/>
                <a:gd name="T10" fmla="*/ 17 w 184"/>
                <a:gd name="T11" fmla="*/ 165 h 175"/>
                <a:gd name="T12" fmla="*/ 18 w 184"/>
                <a:gd name="T13" fmla="*/ 162 h 175"/>
                <a:gd name="T14" fmla="*/ 17 w 184"/>
                <a:gd name="T15" fmla="*/ 158 h 175"/>
                <a:gd name="T16" fmla="*/ 15 w 184"/>
                <a:gd name="T17" fmla="*/ 151 h 175"/>
                <a:gd name="T18" fmla="*/ 15 w 184"/>
                <a:gd name="T19" fmla="*/ 147 h 175"/>
                <a:gd name="T20" fmla="*/ 15 w 184"/>
                <a:gd name="T21" fmla="*/ 144 h 175"/>
                <a:gd name="T22" fmla="*/ 15 w 184"/>
                <a:gd name="T23" fmla="*/ 138 h 175"/>
                <a:gd name="T24" fmla="*/ 13 w 184"/>
                <a:gd name="T25" fmla="*/ 129 h 175"/>
                <a:gd name="T26" fmla="*/ 12 w 184"/>
                <a:gd name="T27" fmla="*/ 122 h 175"/>
                <a:gd name="T28" fmla="*/ 10 w 184"/>
                <a:gd name="T29" fmla="*/ 113 h 175"/>
                <a:gd name="T30" fmla="*/ 8 w 184"/>
                <a:gd name="T31" fmla="*/ 102 h 175"/>
                <a:gd name="T32" fmla="*/ 8 w 184"/>
                <a:gd name="T33" fmla="*/ 93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40 w 58"/>
                <a:gd name="T15" fmla="*/ 6 h 89"/>
                <a:gd name="T16" fmla="*/ 43 w 58"/>
                <a:gd name="T17" fmla="*/ 4 h 89"/>
                <a:gd name="T18" fmla="*/ 50 w 58"/>
                <a:gd name="T19" fmla="*/ 2 h 89"/>
                <a:gd name="T20" fmla="*/ 51 w 58"/>
                <a:gd name="T21" fmla="*/ 4 h 89"/>
                <a:gd name="T22" fmla="*/ 51 w 58"/>
                <a:gd name="T23" fmla="*/ 7 h 89"/>
                <a:gd name="T24" fmla="*/ 51 w 58"/>
                <a:gd name="T25" fmla="*/ 9 h 89"/>
                <a:gd name="T26" fmla="*/ 53 w 58"/>
                <a:gd name="T27" fmla="*/ 27 h 89"/>
                <a:gd name="T28" fmla="*/ 48 w 58"/>
                <a:gd name="T29" fmla="*/ 33 h 89"/>
                <a:gd name="T30" fmla="*/ 43 w 58"/>
                <a:gd name="T31" fmla="*/ 34 h 89"/>
                <a:gd name="T32" fmla="*/ 43 w 58"/>
                <a:gd name="T33" fmla="*/ 42 h 89"/>
                <a:gd name="T34" fmla="*/ 46 w 58"/>
                <a:gd name="T35" fmla="*/ 45 h 89"/>
                <a:gd name="T36" fmla="*/ 48 w 58"/>
                <a:gd name="T37" fmla="*/ 54 h 89"/>
                <a:gd name="T38" fmla="*/ 51 w 58"/>
                <a:gd name="T39" fmla="*/ 33 h 89"/>
                <a:gd name="T40" fmla="*/ 53 w 58"/>
                <a:gd name="T41" fmla="*/ 31 h 89"/>
                <a:gd name="T42" fmla="*/ 56 w 58"/>
                <a:gd name="T43" fmla="*/ 31 h 89"/>
                <a:gd name="T44" fmla="*/ 61 w 58"/>
                <a:gd name="T45" fmla="*/ 31 h 89"/>
                <a:gd name="T46" fmla="*/ 68 w 58"/>
                <a:gd name="T47" fmla="*/ 38 h 89"/>
                <a:gd name="T48" fmla="*/ 61 w 58"/>
                <a:gd name="T49" fmla="*/ 40 h 89"/>
                <a:gd name="T50" fmla="*/ 56 w 58"/>
                <a:gd name="T51" fmla="*/ 34 h 89"/>
                <a:gd name="T52" fmla="*/ 53 w 58"/>
                <a:gd name="T53" fmla="*/ 34 h 89"/>
                <a:gd name="T54" fmla="*/ 51 w 58"/>
                <a:gd name="T55" fmla="*/ 36 h 89"/>
                <a:gd name="T56" fmla="*/ 53 w 58"/>
                <a:gd name="T57" fmla="*/ 40 h 89"/>
                <a:gd name="T58" fmla="*/ 53 w 58"/>
                <a:gd name="T59" fmla="*/ 51 h 89"/>
                <a:gd name="T60" fmla="*/ 46 w 58"/>
                <a:gd name="T61" fmla="*/ 62 h 89"/>
                <a:gd name="T62" fmla="*/ 50 w 58"/>
                <a:gd name="T63" fmla="*/ 81 h 89"/>
                <a:gd name="T64" fmla="*/ 43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40 w 58"/>
                <a:gd name="T71" fmla="*/ 76 h 89"/>
                <a:gd name="T72" fmla="*/ 40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28 w 56"/>
                <a:gd name="T19" fmla="*/ 2 h 89"/>
                <a:gd name="T20" fmla="*/ 30 w 56"/>
                <a:gd name="T21" fmla="*/ 4 h 89"/>
                <a:gd name="T22" fmla="*/ 30 w 56"/>
                <a:gd name="T23" fmla="*/ 7 h 89"/>
                <a:gd name="T24" fmla="*/ 33 w 56"/>
                <a:gd name="T25" fmla="*/ 11 h 89"/>
                <a:gd name="T26" fmla="*/ 31 w 56"/>
                <a:gd name="T27" fmla="*/ 29 h 89"/>
                <a:gd name="T28" fmla="*/ 28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28 w 56"/>
                <a:gd name="T37" fmla="*/ 54 h 89"/>
                <a:gd name="T38" fmla="*/ 30 w 56"/>
                <a:gd name="T39" fmla="*/ 33 h 89"/>
                <a:gd name="T40" fmla="*/ 33 w 56"/>
                <a:gd name="T41" fmla="*/ 31 h 89"/>
                <a:gd name="T42" fmla="*/ 36 w 56"/>
                <a:gd name="T43" fmla="*/ 31 h 89"/>
                <a:gd name="T44" fmla="*/ 43 w 56"/>
                <a:gd name="T45" fmla="*/ 33 h 89"/>
                <a:gd name="T46" fmla="*/ 46 w 56"/>
                <a:gd name="T47" fmla="*/ 38 h 89"/>
                <a:gd name="T48" fmla="*/ 38 w 56"/>
                <a:gd name="T49" fmla="*/ 40 h 89"/>
                <a:gd name="T50" fmla="*/ 36 w 56"/>
                <a:gd name="T51" fmla="*/ 34 h 89"/>
                <a:gd name="T52" fmla="*/ 33 w 56"/>
                <a:gd name="T53" fmla="*/ 34 h 89"/>
                <a:gd name="T54" fmla="*/ 31 w 56"/>
                <a:gd name="T55" fmla="*/ 36 h 89"/>
                <a:gd name="T56" fmla="*/ 31 w 56"/>
                <a:gd name="T57" fmla="*/ 42 h 89"/>
                <a:gd name="T58" fmla="*/ 31 w 56"/>
                <a:gd name="T59" fmla="*/ 56 h 89"/>
                <a:gd name="T60" fmla="*/ 28 w 56"/>
                <a:gd name="T61" fmla="*/ 63 h 89"/>
                <a:gd name="T62" fmla="*/ 2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8 w 56"/>
                <a:gd name="T15" fmla="*/ 6 h 87"/>
                <a:gd name="T16" fmla="*/ 40 w 56"/>
                <a:gd name="T17" fmla="*/ 4 h 87"/>
                <a:gd name="T18" fmla="*/ 48 w 56"/>
                <a:gd name="T19" fmla="*/ 0 h 87"/>
                <a:gd name="T20" fmla="*/ 49 w 56"/>
                <a:gd name="T21" fmla="*/ 4 h 87"/>
                <a:gd name="T22" fmla="*/ 49 w 56"/>
                <a:gd name="T23" fmla="*/ 8 h 87"/>
                <a:gd name="T24" fmla="*/ 53 w 56"/>
                <a:gd name="T25" fmla="*/ 9 h 87"/>
                <a:gd name="T26" fmla="*/ 51 w 56"/>
                <a:gd name="T27" fmla="*/ 27 h 87"/>
                <a:gd name="T28" fmla="*/ 46 w 56"/>
                <a:gd name="T29" fmla="*/ 33 h 87"/>
                <a:gd name="T30" fmla="*/ 43 w 56"/>
                <a:gd name="T31" fmla="*/ 35 h 87"/>
                <a:gd name="T32" fmla="*/ 43 w 56"/>
                <a:gd name="T33" fmla="*/ 44 h 87"/>
                <a:gd name="T34" fmla="*/ 46 w 56"/>
                <a:gd name="T35" fmla="*/ 45 h 87"/>
                <a:gd name="T36" fmla="*/ 48 w 56"/>
                <a:gd name="T37" fmla="*/ 56 h 87"/>
                <a:gd name="T38" fmla="*/ 49 w 56"/>
                <a:gd name="T39" fmla="*/ 33 h 87"/>
                <a:gd name="T40" fmla="*/ 53 w 56"/>
                <a:gd name="T41" fmla="*/ 29 h 87"/>
                <a:gd name="T42" fmla="*/ 56 w 56"/>
                <a:gd name="T43" fmla="*/ 29 h 87"/>
                <a:gd name="T44" fmla="*/ 63 w 56"/>
                <a:gd name="T45" fmla="*/ 33 h 87"/>
                <a:gd name="T46" fmla="*/ 66 w 56"/>
                <a:gd name="T47" fmla="*/ 38 h 87"/>
                <a:gd name="T48" fmla="*/ 58 w 56"/>
                <a:gd name="T49" fmla="*/ 38 h 87"/>
                <a:gd name="T50" fmla="*/ 56 w 56"/>
                <a:gd name="T51" fmla="*/ 35 h 87"/>
                <a:gd name="T52" fmla="*/ 53 w 56"/>
                <a:gd name="T53" fmla="*/ 35 h 87"/>
                <a:gd name="T54" fmla="*/ 51 w 56"/>
                <a:gd name="T55" fmla="*/ 36 h 87"/>
                <a:gd name="T56" fmla="*/ 51 w 56"/>
                <a:gd name="T57" fmla="*/ 40 h 87"/>
                <a:gd name="T58" fmla="*/ 53 w 56"/>
                <a:gd name="T59" fmla="*/ 51 h 87"/>
                <a:gd name="T60" fmla="*/ 45 w 56"/>
                <a:gd name="T61" fmla="*/ 62 h 87"/>
                <a:gd name="T62" fmla="*/ 48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40 w 56"/>
                <a:gd name="T71" fmla="*/ 76 h 87"/>
                <a:gd name="T72" fmla="*/ 38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9 h 124"/>
                <a:gd name="T2" fmla="*/ 72 w 146"/>
                <a:gd name="T3" fmla="*/ 0 h 124"/>
                <a:gd name="T4" fmla="*/ 136 w 146"/>
                <a:gd name="T5" fmla="*/ 109 h 124"/>
                <a:gd name="T6" fmla="*/ 136 w 146"/>
                <a:gd name="T7" fmla="*/ 132 h 124"/>
                <a:gd name="T8" fmla="*/ 72 w 146"/>
                <a:gd name="T9" fmla="*/ 30 h 124"/>
                <a:gd name="T10" fmla="*/ 2 w 146"/>
                <a:gd name="T11" fmla="*/ 134 h 124"/>
                <a:gd name="T12" fmla="*/ 0 w 146"/>
                <a:gd name="T13" fmla="*/ 109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1 h 171"/>
                <a:gd name="T2" fmla="*/ 5 w 5"/>
                <a:gd name="T3" fmla="*/ 159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59 h 171"/>
                <a:gd name="T10" fmla="*/ 3 w 5"/>
                <a:gd name="T11" fmla="*/ 161 h 171"/>
                <a:gd name="T12" fmla="*/ 3 w 5"/>
                <a:gd name="T13" fmla="*/ 161 h 171"/>
                <a:gd name="T14" fmla="*/ 5 w 5"/>
                <a:gd name="T15" fmla="*/ 161 h 171"/>
                <a:gd name="T16" fmla="*/ 5 w 5"/>
                <a:gd name="T17" fmla="*/ 159 h 171"/>
                <a:gd name="T18" fmla="*/ 3 w 5"/>
                <a:gd name="T19" fmla="*/ 161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5 w 505"/>
                <a:gd name="T1" fmla="*/ 7 h 9"/>
                <a:gd name="T2" fmla="*/ 495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5 w 505"/>
                <a:gd name="T9" fmla="*/ 7 h 9"/>
                <a:gd name="T10" fmla="*/ 495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7 h 37"/>
                <a:gd name="T2" fmla="*/ 3 w 6"/>
                <a:gd name="T3" fmla="*/ 47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6 h 37"/>
                <a:gd name="T14" fmla="*/ 0 w 6"/>
                <a:gd name="T15" fmla="*/ 46 h 37"/>
                <a:gd name="T16" fmla="*/ 3 w 6"/>
                <a:gd name="T17" fmla="*/ 47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1 h 131"/>
                <a:gd name="T2" fmla="*/ 5 w 16"/>
                <a:gd name="T3" fmla="*/ 121 h 131"/>
                <a:gd name="T4" fmla="*/ 11 w 16"/>
                <a:gd name="T5" fmla="*/ 76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6 h 131"/>
                <a:gd name="T20" fmla="*/ 0 w 16"/>
                <a:gd name="T21" fmla="*/ 120 h 131"/>
                <a:gd name="T22" fmla="*/ 0 w 16"/>
                <a:gd name="T23" fmla="*/ 120 h 131"/>
                <a:gd name="T24" fmla="*/ 5 w 16"/>
                <a:gd name="T25" fmla="*/ 121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72 w 110"/>
                <a:gd name="T13" fmla="*/ 223 h 344"/>
                <a:gd name="T14" fmla="*/ 84 w 110"/>
                <a:gd name="T15" fmla="*/ 182 h 344"/>
                <a:gd name="T16" fmla="*/ 95 w 110"/>
                <a:gd name="T17" fmla="*/ 139 h 344"/>
                <a:gd name="T18" fmla="*/ 105 w 110"/>
                <a:gd name="T19" fmla="*/ 93 h 344"/>
                <a:gd name="T20" fmla="*/ 113 w 110"/>
                <a:gd name="T21" fmla="*/ 48 h 344"/>
                <a:gd name="T22" fmla="*/ 120 w 110"/>
                <a:gd name="T23" fmla="*/ 1 h 344"/>
                <a:gd name="T24" fmla="*/ 115 w 110"/>
                <a:gd name="T25" fmla="*/ 0 h 344"/>
                <a:gd name="T26" fmla="*/ 107 w 110"/>
                <a:gd name="T27" fmla="*/ 47 h 344"/>
                <a:gd name="T28" fmla="*/ 98 w 110"/>
                <a:gd name="T29" fmla="*/ 93 h 344"/>
                <a:gd name="T30" fmla="*/ 90 w 110"/>
                <a:gd name="T31" fmla="*/ 137 h 344"/>
                <a:gd name="T32" fmla="*/ 79 w 110"/>
                <a:gd name="T33" fmla="*/ 180 h 344"/>
                <a:gd name="T34" fmla="*/ 66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7 w 131"/>
                <a:gd name="T13" fmla="*/ 90 h 155"/>
                <a:gd name="T14" fmla="*/ 98 w 131"/>
                <a:gd name="T15" fmla="*/ 65 h 155"/>
                <a:gd name="T16" fmla="*/ 121 w 131"/>
                <a:gd name="T17" fmla="*/ 34 h 155"/>
                <a:gd name="T18" fmla="*/ 141 w 131"/>
                <a:gd name="T19" fmla="*/ 3 h 155"/>
                <a:gd name="T20" fmla="*/ 136 w 131"/>
                <a:gd name="T21" fmla="*/ 0 h 155"/>
                <a:gd name="T22" fmla="*/ 115 w 131"/>
                <a:gd name="T23" fmla="*/ 30 h 155"/>
                <a:gd name="T24" fmla="*/ 93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4 w 46"/>
                <a:gd name="T9" fmla="*/ 34 h 40"/>
                <a:gd name="T10" fmla="*/ 31 w 46"/>
                <a:gd name="T11" fmla="*/ 40 h 40"/>
                <a:gd name="T12" fmla="*/ 36 w 46"/>
                <a:gd name="T13" fmla="*/ 34 h 40"/>
                <a:gd name="T14" fmla="*/ 27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2 w 82"/>
                <a:gd name="T7" fmla="*/ 77 h 108"/>
                <a:gd name="T8" fmla="*/ 57 w 82"/>
                <a:gd name="T9" fmla="*/ 97 h 108"/>
                <a:gd name="T10" fmla="*/ 69 w 82"/>
                <a:gd name="T11" fmla="*/ 108 h 108"/>
                <a:gd name="T12" fmla="*/ 72 w 82"/>
                <a:gd name="T13" fmla="*/ 104 h 108"/>
                <a:gd name="T14" fmla="*/ 62 w 82"/>
                <a:gd name="T15" fmla="*/ 92 h 108"/>
                <a:gd name="T16" fmla="*/ 46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21 h 186"/>
                <a:gd name="T14" fmla="*/ 57 w 92"/>
                <a:gd name="T15" fmla="*/ 146 h 186"/>
                <a:gd name="T16" fmla="*/ 71 w 92"/>
                <a:gd name="T17" fmla="*/ 171 h 186"/>
                <a:gd name="T18" fmla="*/ 87 w 92"/>
                <a:gd name="T19" fmla="*/ 196 h 186"/>
                <a:gd name="T20" fmla="*/ 92 w 92"/>
                <a:gd name="T21" fmla="*/ 195 h 186"/>
                <a:gd name="T22" fmla="*/ 77 w 92"/>
                <a:gd name="T23" fmla="*/ 167 h 186"/>
                <a:gd name="T24" fmla="*/ 62 w 92"/>
                <a:gd name="T25" fmla="*/ 142 h 186"/>
                <a:gd name="T26" fmla="*/ 51 w 92"/>
                <a:gd name="T27" fmla="*/ 117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6 h 173"/>
                <a:gd name="T8" fmla="*/ 33 w 50"/>
                <a:gd name="T9" fmla="*/ 127 h 173"/>
                <a:gd name="T10" fmla="*/ 43 w 50"/>
                <a:gd name="T11" fmla="*/ 163 h 173"/>
                <a:gd name="T12" fmla="*/ 50 w 50"/>
                <a:gd name="T13" fmla="*/ 161 h 173"/>
                <a:gd name="T14" fmla="*/ 38 w 50"/>
                <a:gd name="T15" fmla="*/ 125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0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51 w 352"/>
                <a:gd name="T1" fmla="*/ 1 h 456"/>
                <a:gd name="T2" fmla="*/ 239 w 352"/>
                <a:gd name="T3" fmla="*/ 14 h 456"/>
                <a:gd name="T4" fmla="*/ 226 w 352"/>
                <a:gd name="T5" fmla="*/ 41 h 456"/>
                <a:gd name="T6" fmla="*/ 215 w 352"/>
                <a:gd name="T7" fmla="*/ 90 h 456"/>
                <a:gd name="T8" fmla="*/ 208 w 352"/>
                <a:gd name="T9" fmla="*/ 149 h 456"/>
                <a:gd name="T10" fmla="*/ 205 w 352"/>
                <a:gd name="T11" fmla="*/ 193 h 456"/>
                <a:gd name="T12" fmla="*/ 208 w 352"/>
                <a:gd name="T13" fmla="*/ 211 h 456"/>
                <a:gd name="T14" fmla="*/ 215 w 352"/>
                <a:gd name="T15" fmla="*/ 211 h 456"/>
                <a:gd name="T16" fmla="*/ 231 w 352"/>
                <a:gd name="T17" fmla="*/ 211 h 456"/>
                <a:gd name="T18" fmla="*/ 259 w 352"/>
                <a:gd name="T19" fmla="*/ 211 h 456"/>
                <a:gd name="T20" fmla="*/ 297 w 352"/>
                <a:gd name="T21" fmla="*/ 205 h 456"/>
                <a:gd name="T22" fmla="*/ 329 w 352"/>
                <a:gd name="T23" fmla="*/ 196 h 456"/>
                <a:gd name="T24" fmla="*/ 346 w 352"/>
                <a:gd name="T25" fmla="*/ 186 h 456"/>
                <a:gd name="T26" fmla="*/ 362 w 352"/>
                <a:gd name="T27" fmla="*/ 166 h 456"/>
                <a:gd name="T28" fmla="*/ 351 w 352"/>
                <a:gd name="T29" fmla="*/ 271 h 456"/>
                <a:gd name="T30" fmla="*/ 329 w 352"/>
                <a:gd name="T31" fmla="*/ 260 h 456"/>
                <a:gd name="T32" fmla="*/ 301 w 352"/>
                <a:gd name="T33" fmla="*/ 251 h 456"/>
                <a:gd name="T34" fmla="*/ 272 w 352"/>
                <a:gd name="T35" fmla="*/ 246 h 456"/>
                <a:gd name="T36" fmla="*/ 247 w 352"/>
                <a:gd name="T37" fmla="*/ 242 h 456"/>
                <a:gd name="T38" fmla="*/ 220 w 352"/>
                <a:gd name="T39" fmla="*/ 241 h 456"/>
                <a:gd name="T40" fmla="*/ 215 w 352"/>
                <a:gd name="T41" fmla="*/ 241 h 456"/>
                <a:gd name="T42" fmla="*/ 205 w 352"/>
                <a:gd name="T43" fmla="*/ 242 h 456"/>
                <a:gd name="T44" fmla="*/ 205 w 352"/>
                <a:gd name="T45" fmla="*/ 260 h 456"/>
                <a:gd name="T46" fmla="*/ 205 w 352"/>
                <a:gd name="T47" fmla="*/ 280 h 456"/>
                <a:gd name="T48" fmla="*/ 210 w 352"/>
                <a:gd name="T49" fmla="*/ 342 h 456"/>
                <a:gd name="T50" fmla="*/ 220 w 352"/>
                <a:gd name="T51" fmla="*/ 399 h 456"/>
                <a:gd name="T52" fmla="*/ 228 w 352"/>
                <a:gd name="T53" fmla="*/ 423 h 456"/>
                <a:gd name="T54" fmla="*/ 244 w 352"/>
                <a:gd name="T55" fmla="*/ 444 h 456"/>
                <a:gd name="T56" fmla="*/ 116 w 352"/>
                <a:gd name="T57" fmla="*/ 444 h 456"/>
                <a:gd name="T58" fmla="*/ 124 w 352"/>
                <a:gd name="T59" fmla="*/ 430 h 456"/>
                <a:gd name="T60" fmla="*/ 139 w 352"/>
                <a:gd name="T61" fmla="*/ 398 h 456"/>
                <a:gd name="T62" fmla="*/ 144 w 352"/>
                <a:gd name="T63" fmla="*/ 383 h 456"/>
                <a:gd name="T64" fmla="*/ 149 w 352"/>
                <a:gd name="T65" fmla="*/ 369 h 456"/>
                <a:gd name="T66" fmla="*/ 152 w 352"/>
                <a:gd name="T67" fmla="*/ 343 h 456"/>
                <a:gd name="T68" fmla="*/ 159 w 352"/>
                <a:gd name="T69" fmla="*/ 302 h 456"/>
                <a:gd name="T70" fmla="*/ 160 w 352"/>
                <a:gd name="T71" fmla="*/ 260 h 456"/>
                <a:gd name="T72" fmla="*/ 159 w 352"/>
                <a:gd name="T73" fmla="*/ 244 h 456"/>
                <a:gd name="T74" fmla="*/ 154 w 352"/>
                <a:gd name="T75" fmla="*/ 242 h 456"/>
                <a:gd name="T76" fmla="*/ 149 w 352"/>
                <a:gd name="T77" fmla="*/ 242 h 456"/>
                <a:gd name="T78" fmla="*/ 134 w 352"/>
                <a:gd name="T79" fmla="*/ 241 h 456"/>
                <a:gd name="T80" fmla="*/ 105 w 352"/>
                <a:gd name="T81" fmla="*/ 242 h 456"/>
                <a:gd name="T82" fmla="*/ 75 w 352"/>
                <a:gd name="T83" fmla="*/ 246 h 456"/>
                <a:gd name="T84" fmla="*/ 44 w 352"/>
                <a:gd name="T85" fmla="*/ 255 h 456"/>
                <a:gd name="T86" fmla="*/ 19 w 352"/>
                <a:gd name="T87" fmla="*/ 266 h 456"/>
                <a:gd name="T88" fmla="*/ 1 w 352"/>
                <a:gd name="T89" fmla="*/ 275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0 h 20"/>
                <a:gd name="T2" fmla="*/ 3 w 14"/>
                <a:gd name="T3" fmla="*/ 1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20 w 20"/>
                <a:gd name="T7" fmla="*/ 20 h 45"/>
                <a:gd name="T8" fmla="*/ 25 w 20"/>
                <a:gd name="T9" fmla="*/ 13 h 45"/>
                <a:gd name="T10" fmla="*/ 30 w 20"/>
                <a:gd name="T11" fmla="*/ 6 h 45"/>
                <a:gd name="T12" fmla="*/ 27 w 20"/>
                <a:gd name="T13" fmla="*/ 0 h 45"/>
                <a:gd name="T14" fmla="*/ 20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5 h 65"/>
                <a:gd name="T2" fmla="*/ 5 w 12"/>
                <a:gd name="T3" fmla="*/ 75 h 65"/>
                <a:gd name="T4" fmla="*/ 5 w 12"/>
                <a:gd name="T5" fmla="*/ 62 h 65"/>
                <a:gd name="T6" fmla="*/ 7 w 12"/>
                <a:gd name="T7" fmla="*/ 48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8 h 65"/>
                <a:gd name="T18" fmla="*/ 2 w 12"/>
                <a:gd name="T19" fmla="*/ 60 h 65"/>
                <a:gd name="T20" fmla="*/ 0 w 12"/>
                <a:gd name="T21" fmla="*/ 75 h 65"/>
                <a:gd name="T22" fmla="*/ 0 w 12"/>
                <a:gd name="T23" fmla="*/ 75 h 65"/>
                <a:gd name="T24" fmla="*/ 5 w 12"/>
                <a:gd name="T25" fmla="*/ 7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0 h 20"/>
                <a:gd name="T14" fmla="*/ 5 w 7"/>
                <a:gd name="T15" fmla="*/ 10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5 w 35"/>
                <a:gd name="T1" fmla="*/ 0 h 7"/>
                <a:gd name="T2" fmla="*/ 45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22 h 7"/>
                <a:gd name="T10" fmla="*/ 9 w 35"/>
                <a:gd name="T11" fmla="*/ 25 h 7"/>
                <a:gd name="T12" fmla="*/ 45 w 35"/>
                <a:gd name="T13" fmla="*/ 25 h 7"/>
                <a:gd name="T14" fmla="*/ 45 w 35"/>
                <a:gd name="T15" fmla="*/ 25 h 7"/>
                <a:gd name="T16" fmla="*/ 45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6 w 56"/>
                <a:gd name="T1" fmla="*/ 0 h 10"/>
                <a:gd name="T2" fmla="*/ 46 w 56"/>
                <a:gd name="T3" fmla="*/ 0 h 10"/>
                <a:gd name="T4" fmla="*/ 32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4 w 56"/>
                <a:gd name="T19" fmla="*/ 5 h 10"/>
                <a:gd name="T20" fmla="*/ 46 w 56"/>
                <a:gd name="T21" fmla="*/ 5 h 10"/>
                <a:gd name="T22" fmla="*/ 46 w 56"/>
                <a:gd name="T23" fmla="*/ 5 h 10"/>
                <a:gd name="T24" fmla="*/ 46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9 w 41"/>
                <a:gd name="T1" fmla="*/ 0 h 18"/>
                <a:gd name="T2" fmla="*/ 49 w 41"/>
                <a:gd name="T3" fmla="*/ 0 h 18"/>
                <a:gd name="T4" fmla="*/ 41 w 41"/>
                <a:gd name="T5" fmla="*/ 4 h 18"/>
                <a:gd name="T6" fmla="*/ 33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9 h 18"/>
                <a:gd name="T14" fmla="*/ 14 w 41"/>
                <a:gd name="T15" fmla="*/ 9 h 18"/>
                <a:gd name="T16" fmla="*/ 33 w 41"/>
                <a:gd name="T17" fmla="*/ 9 h 18"/>
                <a:gd name="T18" fmla="*/ 42 w 41"/>
                <a:gd name="T19" fmla="*/ 9 h 18"/>
                <a:gd name="T20" fmla="*/ 51 w 41"/>
                <a:gd name="T21" fmla="*/ 5 h 18"/>
                <a:gd name="T22" fmla="*/ 51 w 41"/>
                <a:gd name="T23" fmla="*/ 5 h 18"/>
                <a:gd name="T24" fmla="*/ 49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32 h 124"/>
                <a:gd name="T2" fmla="*/ 5 w 5"/>
                <a:gd name="T3" fmla="*/ 129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9 h 124"/>
                <a:gd name="T10" fmla="*/ 2 w 5"/>
                <a:gd name="T11" fmla="*/ 132 h 124"/>
                <a:gd name="T12" fmla="*/ 2 w 5"/>
                <a:gd name="T13" fmla="*/ 132 h 124"/>
                <a:gd name="T14" fmla="*/ 5 w 5"/>
                <a:gd name="T15" fmla="*/ 134 h 124"/>
                <a:gd name="T16" fmla="*/ 5 w 5"/>
                <a:gd name="T17" fmla="*/ 129 h 124"/>
                <a:gd name="T18" fmla="*/ 2 w 5"/>
                <a:gd name="T19" fmla="*/ 132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24 w 13"/>
                <a:gd name="T5" fmla="*/ 5 h 10"/>
                <a:gd name="T6" fmla="*/ 26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30 w 32"/>
                <a:gd name="T5" fmla="*/ 22 h 16"/>
                <a:gd name="T6" fmla="*/ 40 w 32"/>
                <a:gd name="T7" fmla="*/ 28 h 16"/>
                <a:gd name="T8" fmla="*/ 42 w 32"/>
                <a:gd name="T9" fmla="*/ 21 h 16"/>
                <a:gd name="T10" fmla="*/ 32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9 h 16"/>
                <a:gd name="T8" fmla="*/ 31 w 56"/>
                <a:gd name="T9" fmla="*/ 22 h 16"/>
                <a:gd name="T10" fmla="*/ 44 w 56"/>
                <a:gd name="T11" fmla="*/ 28 h 16"/>
                <a:gd name="T12" fmla="*/ 46 w 56"/>
                <a:gd name="T13" fmla="*/ 19 h 16"/>
                <a:gd name="T14" fmla="*/ 31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2 w 32"/>
                <a:gd name="T7" fmla="*/ 9 h 9"/>
                <a:gd name="T8" fmla="*/ 22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9 w 18"/>
                <a:gd name="T1" fmla="*/ 100 h 112"/>
                <a:gd name="T2" fmla="*/ 9 w 18"/>
                <a:gd name="T3" fmla="*/ 100 h 112"/>
                <a:gd name="T4" fmla="*/ 9 w 18"/>
                <a:gd name="T5" fmla="*/ 74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4 h 112"/>
                <a:gd name="T20" fmla="*/ 9 w 18"/>
                <a:gd name="T21" fmla="*/ 102 h 112"/>
                <a:gd name="T22" fmla="*/ 9 w 18"/>
                <a:gd name="T23" fmla="*/ 102 h 112"/>
                <a:gd name="T24" fmla="*/ 9 w 18"/>
                <a:gd name="T25" fmla="*/ 100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28 w 16"/>
                <a:gd name="T1" fmla="*/ 29 h 32"/>
                <a:gd name="T2" fmla="*/ 28 w 16"/>
                <a:gd name="T3" fmla="*/ 29 h 32"/>
                <a:gd name="T4" fmla="*/ 21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8 w 16"/>
                <a:gd name="T11" fmla="*/ 18 h 32"/>
                <a:gd name="T12" fmla="*/ 23 w 16"/>
                <a:gd name="T13" fmla="*/ 32 h 32"/>
                <a:gd name="T14" fmla="*/ 23 w 16"/>
                <a:gd name="T15" fmla="*/ 32 h 32"/>
                <a:gd name="T16" fmla="*/ 28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25 h 7"/>
                <a:gd name="T4" fmla="*/ 123 w 123"/>
                <a:gd name="T5" fmla="*/ 19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8 w 13"/>
                <a:gd name="T1" fmla="*/ 0 h 16"/>
                <a:gd name="T2" fmla="*/ 18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8 h 16"/>
                <a:gd name="T10" fmla="*/ 5 w 13"/>
                <a:gd name="T11" fmla="*/ 8 h 16"/>
                <a:gd name="T12" fmla="*/ 26 w 13"/>
                <a:gd name="T13" fmla="*/ 5 h 16"/>
                <a:gd name="T14" fmla="*/ 26 w 13"/>
                <a:gd name="T15" fmla="*/ 5 h 16"/>
                <a:gd name="T16" fmla="*/ 18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3 h 41"/>
                <a:gd name="T6" fmla="*/ 0 w 23"/>
                <a:gd name="T7" fmla="*/ 46 h 41"/>
                <a:gd name="T8" fmla="*/ 5 w 23"/>
                <a:gd name="T9" fmla="*/ 51 h 41"/>
                <a:gd name="T10" fmla="*/ 13 w 23"/>
                <a:gd name="T11" fmla="*/ 35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31 h 39"/>
                <a:gd name="T8" fmla="*/ 5 w 16"/>
                <a:gd name="T9" fmla="*/ 37 h 39"/>
                <a:gd name="T10" fmla="*/ 0 w 16"/>
                <a:gd name="T11" fmla="*/ 48 h 39"/>
                <a:gd name="T12" fmla="*/ 6 w 16"/>
                <a:gd name="T13" fmla="*/ 49 h 39"/>
                <a:gd name="T14" fmla="*/ 10 w 16"/>
                <a:gd name="T15" fmla="*/ 39 h 39"/>
                <a:gd name="T16" fmla="*/ 11 w 16"/>
                <a:gd name="T17" fmla="*/ 33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8 w 13"/>
                <a:gd name="T1" fmla="*/ 0 h 58"/>
                <a:gd name="T2" fmla="*/ 18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0 h 58"/>
                <a:gd name="T10" fmla="*/ 0 w 13"/>
                <a:gd name="T11" fmla="*/ 48 h 58"/>
                <a:gd name="T12" fmla="*/ 5 w 13"/>
                <a:gd name="T13" fmla="*/ 48 h 58"/>
                <a:gd name="T14" fmla="*/ 18 w 13"/>
                <a:gd name="T15" fmla="*/ 31 h 58"/>
                <a:gd name="T16" fmla="*/ 20 w 13"/>
                <a:gd name="T17" fmla="*/ 27 h 58"/>
                <a:gd name="T18" fmla="*/ 24 w 13"/>
                <a:gd name="T19" fmla="*/ 14 h 58"/>
                <a:gd name="T20" fmla="*/ 26 w 13"/>
                <a:gd name="T21" fmla="*/ 0 h 58"/>
                <a:gd name="T22" fmla="*/ 26 w 13"/>
                <a:gd name="T23" fmla="*/ 0 h 58"/>
                <a:gd name="T24" fmla="*/ 18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18 w 6"/>
                <a:gd name="T5" fmla="*/ 7 h 16"/>
                <a:gd name="T6" fmla="*/ 1 w 6"/>
                <a:gd name="T7" fmla="*/ 5 h 16"/>
                <a:gd name="T8" fmla="*/ 1 w 6"/>
                <a:gd name="T9" fmla="*/ 19 h 16"/>
                <a:gd name="T10" fmla="*/ 1 w 6"/>
                <a:gd name="T11" fmla="*/ 28 h 16"/>
                <a:gd name="T12" fmla="*/ 29 w 6"/>
                <a:gd name="T13" fmla="*/ 24 h 16"/>
                <a:gd name="T14" fmla="*/ 29 w 6"/>
                <a:gd name="T15" fmla="*/ 19 h 16"/>
                <a:gd name="T16" fmla="*/ 29 w 6"/>
                <a:gd name="T17" fmla="*/ 7 h 16"/>
                <a:gd name="T18" fmla="*/ 29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5 w 30"/>
                <a:gd name="T7" fmla="*/ 7 h 9"/>
                <a:gd name="T8" fmla="*/ 16 w 30"/>
                <a:gd name="T9" fmla="*/ 9 h 9"/>
                <a:gd name="T10" fmla="*/ 20 w 30"/>
                <a:gd name="T11" fmla="*/ 9 h 9"/>
                <a:gd name="T12" fmla="*/ 20 w 30"/>
                <a:gd name="T13" fmla="*/ 2 h 9"/>
                <a:gd name="T14" fmla="*/ 16 w 30"/>
                <a:gd name="T15" fmla="*/ 2 h 9"/>
                <a:gd name="T16" fmla="*/ 15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28 h 16"/>
                <a:gd name="T2" fmla="*/ 1 w 65"/>
                <a:gd name="T3" fmla="*/ 28 h 16"/>
                <a:gd name="T4" fmla="*/ 16 w 65"/>
                <a:gd name="T5" fmla="*/ 21 h 16"/>
                <a:gd name="T6" fmla="*/ 29 w 65"/>
                <a:gd name="T7" fmla="*/ 19 h 16"/>
                <a:gd name="T8" fmla="*/ 56 w 65"/>
                <a:gd name="T9" fmla="*/ 19 h 16"/>
                <a:gd name="T10" fmla="*/ 75 w 65"/>
                <a:gd name="T11" fmla="*/ 7 h 16"/>
                <a:gd name="T12" fmla="*/ 75 w 65"/>
                <a:gd name="T13" fmla="*/ 0 h 16"/>
                <a:gd name="T14" fmla="*/ 56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9 h 16"/>
                <a:gd name="T22" fmla="*/ 0 w 65"/>
                <a:gd name="T23" fmla="*/ 19 h 16"/>
                <a:gd name="T24" fmla="*/ 1 w 65"/>
                <a:gd name="T25" fmla="*/ 28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32 h 22"/>
                <a:gd name="T2" fmla="*/ 1 w 42"/>
                <a:gd name="T3" fmla="*/ 32 h 22"/>
                <a:gd name="T4" fmla="*/ 9 w 42"/>
                <a:gd name="T5" fmla="*/ 28 h 22"/>
                <a:gd name="T6" fmla="*/ 18 w 42"/>
                <a:gd name="T7" fmla="*/ 24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3 h 22"/>
                <a:gd name="T20" fmla="*/ 0 w 42"/>
                <a:gd name="T21" fmla="*/ 28 h 22"/>
                <a:gd name="T22" fmla="*/ 0 w 42"/>
                <a:gd name="T23" fmla="*/ 28 h 22"/>
                <a:gd name="T24" fmla="*/ 1 w 42"/>
                <a:gd name="T25" fmla="*/ 3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30 w 20"/>
                <a:gd name="T1" fmla="*/ 21 h 18"/>
                <a:gd name="T2" fmla="*/ 30 w 20"/>
                <a:gd name="T3" fmla="*/ 21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30 w 20"/>
                <a:gd name="T13" fmla="*/ 29 h 18"/>
                <a:gd name="T14" fmla="*/ 30 w 20"/>
                <a:gd name="T15" fmla="*/ 29 h 18"/>
                <a:gd name="T16" fmla="*/ 30 w 20"/>
                <a:gd name="T17" fmla="*/ 2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40 w 30"/>
                <a:gd name="T1" fmla="*/ 8 h 13"/>
                <a:gd name="T2" fmla="*/ 40 w 30"/>
                <a:gd name="T3" fmla="*/ 8 h 13"/>
                <a:gd name="T4" fmla="*/ 25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8 w 30"/>
                <a:gd name="T13" fmla="*/ 13 h 13"/>
                <a:gd name="T14" fmla="*/ 38 w 30"/>
                <a:gd name="T15" fmla="*/ 13 h 13"/>
                <a:gd name="T16" fmla="*/ 40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1 w 41"/>
                <a:gd name="T1" fmla="*/ 1 h 9"/>
                <a:gd name="T2" fmla="*/ 31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1 w 41"/>
                <a:gd name="T13" fmla="*/ 4 h 9"/>
                <a:gd name="T14" fmla="*/ 31 w 41"/>
                <a:gd name="T15" fmla="*/ 4 h 9"/>
                <a:gd name="T16" fmla="*/ 31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6 w 39"/>
                <a:gd name="T1" fmla="*/ 0 h 13"/>
                <a:gd name="T2" fmla="*/ 46 w 39"/>
                <a:gd name="T3" fmla="*/ 0 h 13"/>
                <a:gd name="T4" fmla="*/ 38 w 39"/>
                <a:gd name="T5" fmla="*/ 5 h 13"/>
                <a:gd name="T6" fmla="*/ 30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30 w 39"/>
                <a:gd name="T17" fmla="*/ 13 h 13"/>
                <a:gd name="T18" fmla="*/ 39 w 39"/>
                <a:gd name="T19" fmla="*/ 11 h 13"/>
                <a:gd name="T20" fmla="*/ 49 w 39"/>
                <a:gd name="T21" fmla="*/ 5 h 13"/>
                <a:gd name="T22" fmla="*/ 49 w 39"/>
                <a:gd name="T23" fmla="*/ 5 h 13"/>
                <a:gd name="T24" fmla="*/ 46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6 h 20"/>
                <a:gd name="T6" fmla="*/ 3 w 10"/>
                <a:gd name="T7" fmla="*/ 30 h 20"/>
                <a:gd name="T8" fmla="*/ 8 w 10"/>
                <a:gd name="T9" fmla="*/ 28 h 20"/>
                <a:gd name="T10" fmla="*/ 8 w 10"/>
                <a:gd name="T11" fmla="*/ 25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5 h 20"/>
                <a:gd name="T38" fmla="*/ 3 w 10"/>
                <a:gd name="T39" fmla="*/ 26 h 20"/>
                <a:gd name="T40" fmla="*/ 7 w 10"/>
                <a:gd name="T41" fmla="*/ 28 h 20"/>
                <a:gd name="T42" fmla="*/ 7 w 10"/>
                <a:gd name="T43" fmla="*/ 25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9 h 63"/>
                <a:gd name="T10" fmla="*/ 18 w 13"/>
                <a:gd name="T11" fmla="*/ 73 h 63"/>
                <a:gd name="T12" fmla="*/ 26 w 13"/>
                <a:gd name="T13" fmla="*/ 73 h 63"/>
                <a:gd name="T14" fmla="*/ 24 w 13"/>
                <a:gd name="T15" fmla="*/ 48 h 63"/>
                <a:gd name="T16" fmla="*/ 18 w 13"/>
                <a:gd name="T17" fmla="*/ 25 h 63"/>
                <a:gd name="T18" fmla="*/ 17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5 h 49"/>
                <a:gd name="T8" fmla="*/ 9 w 18"/>
                <a:gd name="T9" fmla="*/ 26 h 49"/>
                <a:gd name="T10" fmla="*/ 9 w 18"/>
                <a:gd name="T11" fmla="*/ 32 h 49"/>
                <a:gd name="T12" fmla="*/ 9 w 18"/>
                <a:gd name="T13" fmla="*/ 32 h 49"/>
                <a:gd name="T14" fmla="*/ 9 w 18"/>
                <a:gd name="T15" fmla="*/ 24 h 49"/>
                <a:gd name="T16" fmla="*/ 9 w 18"/>
                <a:gd name="T17" fmla="*/ 13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7 w 25"/>
                <a:gd name="T9" fmla="*/ 29 h 38"/>
                <a:gd name="T10" fmla="*/ 30 w 25"/>
                <a:gd name="T11" fmla="*/ 38 h 38"/>
                <a:gd name="T12" fmla="*/ 35 w 25"/>
                <a:gd name="T13" fmla="*/ 36 h 38"/>
                <a:gd name="T14" fmla="*/ 30 w 25"/>
                <a:gd name="T15" fmla="*/ 25 h 38"/>
                <a:gd name="T16" fmla="*/ 24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0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1509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2151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1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60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1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3491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63497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6 h 614"/>
                <a:gd name="T14" fmla="*/ 459 w 478"/>
                <a:gd name="T15" fmla="*/ 211 h 614"/>
                <a:gd name="T16" fmla="*/ 452 w 478"/>
                <a:gd name="T17" fmla="*/ 243 h 614"/>
                <a:gd name="T18" fmla="*/ 439 w 478"/>
                <a:gd name="T19" fmla="*/ 285 h 614"/>
                <a:gd name="T20" fmla="*/ 403 w 478"/>
                <a:gd name="T21" fmla="*/ 380 h 614"/>
                <a:gd name="T22" fmla="*/ 354 w 478"/>
                <a:gd name="T23" fmla="*/ 472 h 614"/>
                <a:gd name="T24" fmla="*/ 321 w 478"/>
                <a:gd name="T25" fmla="*/ 521 h 614"/>
                <a:gd name="T26" fmla="*/ 287 w 478"/>
                <a:gd name="T27" fmla="*/ 564 h 614"/>
                <a:gd name="T28" fmla="*/ 257 w 478"/>
                <a:gd name="T29" fmla="*/ 599 h 614"/>
                <a:gd name="T30" fmla="*/ 247 w 478"/>
                <a:gd name="T31" fmla="*/ 610 h 614"/>
                <a:gd name="T32" fmla="*/ 246 w 478"/>
                <a:gd name="T33" fmla="*/ 610 h 614"/>
                <a:gd name="T34" fmla="*/ 236 w 478"/>
                <a:gd name="T35" fmla="*/ 600 h 614"/>
                <a:gd name="T36" fmla="*/ 216 w 478"/>
                <a:gd name="T37" fmla="*/ 582 h 614"/>
                <a:gd name="T38" fmla="*/ 206 w 478"/>
                <a:gd name="T39" fmla="*/ 573 h 614"/>
                <a:gd name="T40" fmla="*/ 195 w 478"/>
                <a:gd name="T41" fmla="*/ 561 h 614"/>
                <a:gd name="T42" fmla="*/ 180 w 478"/>
                <a:gd name="T43" fmla="*/ 543 h 614"/>
                <a:gd name="T44" fmla="*/ 159 w 478"/>
                <a:gd name="T45" fmla="*/ 510 h 614"/>
                <a:gd name="T46" fmla="*/ 144 w 478"/>
                <a:gd name="T47" fmla="*/ 487 h 614"/>
                <a:gd name="T48" fmla="*/ 129 w 478"/>
                <a:gd name="T49" fmla="*/ 462 h 614"/>
                <a:gd name="T50" fmla="*/ 105 w 478"/>
                <a:gd name="T51" fmla="*/ 429 h 614"/>
                <a:gd name="T52" fmla="*/ 80 w 478"/>
                <a:gd name="T53" fmla="*/ 397 h 614"/>
                <a:gd name="T54" fmla="*/ 64 w 478"/>
                <a:gd name="T55" fmla="*/ 364 h 614"/>
                <a:gd name="T56" fmla="*/ 54 w 478"/>
                <a:gd name="T57" fmla="*/ 335 h 614"/>
                <a:gd name="T58" fmla="*/ 42 w 478"/>
                <a:gd name="T59" fmla="*/ 301 h 614"/>
                <a:gd name="T60" fmla="*/ 32 w 478"/>
                <a:gd name="T61" fmla="*/ 272 h 614"/>
                <a:gd name="T62" fmla="*/ 23 w 478"/>
                <a:gd name="T63" fmla="*/ 236 h 614"/>
                <a:gd name="T64" fmla="*/ 14 w 478"/>
                <a:gd name="T65" fmla="*/ 198 h 614"/>
                <a:gd name="T66" fmla="*/ 8 w 478"/>
                <a:gd name="T67" fmla="*/ 162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498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8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0 h 8"/>
                <a:gd name="T8" fmla="*/ 478 w 480"/>
                <a:gd name="T9" fmla="*/ 10 h 8"/>
                <a:gd name="T10" fmla="*/ 480 w 480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499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0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28 h 126"/>
                <a:gd name="T2" fmla="*/ 5 w 15"/>
                <a:gd name="T3" fmla="*/ 128 h 126"/>
                <a:gd name="T4" fmla="*/ 14 w 15"/>
                <a:gd name="T5" fmla="*/ 88 h 126"/>
                <a:gd name="T6" fmla="*/ 15 w 15"/>
                <a:gd name="T7" fmla="*/ 48 h 126"/>
                <a:gd name="T8" fmla="*/ 17 w 15"/>
                <a:gd name="T9" fmla="*/ 18 h 126"/>
                <a:gd name="T10" fmla="*/ 17 w 15"/>
                <a:gd name="T11" fmla="*/ 1 h 126"/>
                <a:gd name="T12" fmla="*/ 12 w 15"/>
                <a:gd name="T13" fmla="*/ 0 h 126"/>
                <a:gd name="T14" fmla="*/ 12 w 15"/>
                <a:gd name="T15" fmla="*/ 18 h 126"/>
                <a:gd name="T16" fmla="*/ 11 w 15"/>
                <a:gd name="T17" fmla="*/ 48 h 126"/>
                <a:gd name="T18" fmla="*/ 5 w 15"/>
                <a:gd name="T19" fmla="*/ 86 h 126"/>
                <a:gd name="T20" fmla="*/ 0 w 15"/>
                <a:gd name="T21" fmla="*/ 128 h 126"/>
                <a:gd name="T22" fmla="*/ 0 w 15"/>
                <a:gd name="T23" fmla="*/ 128 h 126"/>
                <a:gd name="T24" fmla="*/ 5 w 15"/>
                <a:gd name="T25" fmla="*/ 128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1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7 h 139"/>
                <a:gd name="T2" fmla="*/ 6 w 34"/>
                <a:gd name="T3" fmla="*/ 137 h 139"/>
                <a:gd name="T4" fmla="*/ 20 w 34"/>
                <a:gd name="T5" fmla="*/ 97 h 139"/>
                <a:gd name="T6" fmla="*/ 26 w 34"/>
                <a:gd name="T7" fmla="*/ 67 h 139"/>
                <a:gd name="T8" fmla="*/ 31 w 34"/>
                <a:gd name="T9" fmla="*/ 36 h 139"/>
                <a:gd name="T10" fmla="*/ 36 w 34"/>
                <a:gd name="T11" fmla="*/ 0 h 139"/>
                <a:gd name="T12" fmla="*/ 31 w 34"/>
                <a:gd name="T13" fmla="*/ 0 h 139"/>
                <a:gd name="T14" fmla="*/ 26 w 34"/>
                <a:gd name="T15" fmla="*/ 34 h 139"/>
                <a:gd name="T16" fmla="*/ 21 w 34"/>
                <a:gd name="T17" fmla="*/ 65 h 139"/>
                <a:gd name="T18" fmla="*/ 13 w 34"/>
                <a:gd name="T19" fmla="*/ 95 h 139"/>
                <a:gd name="T20" fmla="*/ 0 w 34"/>
                <a:gd name="T21" fmla="*/ 137 h 139"/>
                <a:gd name="T22" fmla="*/ 0 w 34"/>
                <a:gd name="T23" fmla="*/ 137 h 139"/>
                <a:gd name="T24" fmla="*/ 6 w 34"/>
                <a:gd name="T25" fmla="*/ 137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2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3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4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3 w 44"/>
                <a:gd name="T5" fmla="*/ 29 h 43"/>
                <a:gd name="T6" fmla="*/ 41 w 44"/>
                <a:gd name="T7" fmla="*/ 43 h 43"/>
                <a:gd name="T8" fmla="*/ 42 w 44"/>
                <a:gd name="T9" fmla="*/ 38 h 43"/>
                <a:gd name="T10" fmla="*/ 26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5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7 h 90"/>
                <a:gd name="T8" fmla="*/ 35 w 66"/>
                <a:gd name="T9" fmla="*/ 63 h 90"/>
                <a:gd name="T10" fmla="*/ 45 w 66"/>
                <a:gd name="T11" fmla="*/ 72 h 90"/>
                <a:gd name="T12" fmla="*/ 54 w 66"/>
                <a:gd name="T13" fmla="*/ 85 h 90"/>
                <a:gd name="T14" fmla="*/ 61 w 66"/>
                <a:gd name="T15" fmla="*/ 92 h 90"/>
                <a:gd name="T16" fmla="*/ 66 w 66"/>
                <a:gd name="T17" fmla="*/ 87 h 90"/>
                <a:gd name="T18" fmla="*/ 59 w 66"/>
                <a:gd name="T19" fmla="*/ 80 h 90"/>
                <a:gd name="T20" fmla="*/ 48 w 66"/>
                <a:gd name="T21" fmla="*/ 67 h 90"/>
                <a:gd name="T22" fmla="*/ 40 w 66"/>
                <a:gd name="T23" fmla="*/ 58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6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59 w 103"/>
                <a:gd name="T13" fmla="*/ 114 h 174"/>
                <a:gd name="T14" fmla="*/ 72 w 103"/>
                <a:gd name="T15" fmla="*/ 130 h 174"/>
                <a:gd name="T16" fmla="*/ 84 w 103"/>
                <a:gd name="T17" fmla="*/ 150 h 174"/>
                <a:gd name="T18" fmla="*/ 100 w 103"/>
                <a:gd name="T19" fmla="*/ 174 h 174"/>
                <a:gd name="T20" fmla="*/ 105 w 103"/>
                <a:gd name="T21" fmla="*/ 170 h 174"/>
                <a:gd name="T22" fmla="*/ 90 w 103"/>
                <a:gd name="T23" fmla="*/ 147 h 174"/>
                <a:gd name="T24" fmla="*/ 76 w 103"/>
                <a:gd name="T25" fmla="*/ 127 h 174"/>
                <a:gd name="T26" fmla="*/ 64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7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8 h 181"/>
                <a:gd name="T10" fmla="*/ 44 w 50"/>
                <a:gd name="T11" fmla="*/ 179 h 181"/>
                <a:gd name="T12" fmla="*/ 50 w 50"/>
                <a:gd name="T13" fmla="*/ 175 h 181"/>
                <a:gd name="T14" fmla="*/ 31 w 50"/>
                <a:gd name="T15" fmla="*/ 116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8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5 h 148"/>
                <a:gd name="T10" fmla="*/ 4 w 12"/>
                <a:gd name="T11" fmla="*/ 150 h 148"/>
                <a:gd name="T12" fmla="*/ 12 w 12"/>
                <a:gd name="T13" fmla="*/ 150 h 148"/>
                <a:gd name="T14" fmla="*/ 7 w 12"/>
                <a:gd name="T15" fmla="*/ 105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9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6 h 655"/>
                <a:gd name="T24" fmla="*/ 441 w 514"/>
                <a:gd name="T25" fmla="*/ 406 h 655"/>
                <a:gd name="T26" fmla="*/ 421 w 514"/>
                <a:gd name="T27" fmla="*/ 453 h 655"/>
                <a:gd name="T28" fmla="*/ 396 w 514"/>
                <a:gd name="T29" fmla="*/ 502 h 655"/>
                <a:gd name="T30" fmla="*/ 359 w 514"/>
                <a:gd name="T31" fmla="*/ 554 h 655"/>
                <a:gd name="T32" fmla="*/ 316 w 514"/>
                <a:gd name="T33" fmla="*/ 603 h 655"/>
                <a:gd name="T34" fmla="*/ 280 w 514"/>
                <a:gd name="T35" fmla="*/ 639 h 655"/>
                <a:gd name="T36" fmla="*/ 269 w 514"/>
                <a:gd name="T37" fmla="*/ 650 h 655"/>
                <a:gd name="T38" fmla="*/ 265 w 514"/>
                <a:gd name="T39" fmla="*/ 653 h 655"/>
                <a:gd name="T40" fmla="*/ 259 w 514"/>
                <a:gd name="T41" fmla="*/ 648 h 655"/>
                <a:gd name="T42" fmla="*/ 247 w 514"/>
                <a:gd name="T43" fmla="*/ 639 h 655"/>
                <a:gd name="T44" fmla="*/ 226 w 514"/>
                <a:gd name="T45" fmla="*/ 623 h 655"/>
                <a:gd name="T46" fmla="*/ 218 w 514"/>
                <a:gd name="T47" fmla="*/ 614 h 655"/>
                <a:gd name="T48" fmla="*/ 206 w 514"/>
                <a:gd name="T49" fmla="*/ 598 h 655"/>
                <a:gd name="T50" fmla="*/ 185 w 514"/>
                <a:gd name="T51" fmla="*/ 574 h 655"/>
                <a:gd name="T52" fmla="*/ 160 w 514"/>
                <a:gd name="T53" fmla="*/ 536 h 655"/>
                <a:gd name="T54" fmla="*/ 116 w 514"/>
                <a:gd name="T55" fmla="*/ 460 h 655"/>
                <a:gd name="T56" fmla="*/ 82 w 514"/>
                <a:gd name="T57" fmla="*/ 388 h 655"/>
                <a:gd name="T58" fmla="*/ 65 w 514"/>
                <a:gd name="T59" fmla="*/ 347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0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3 h 175"/>
                <a:gd name="T6" fmla="*/ 15 w 184"/>
                <a:gd name="T7" fmla="*/ 173 h 175"/>
                <a:gd name="T8" fmla="*/ 15 w 184"/>
                <a:gd name="T9" fmla="*/ 173 h 175"/>
                <a:gd name="T10" fmla="*/ 17 w 184"/>
                <a:gd name="T11" fmla="*/ 173 h 175"/>
                <a:gd name="T12" fmla="*/ 18 w 184"/>
                <a:gd name="T13" fmla="*/ 170 h 175"/>
                <a:gd name="T14" fmla="*/ 17 w 184"/>
                <a:gd name="T15" fmla="*/ 166 h 175"/>
                <a:gd name="T16" fmla="*/ 15 w 184"/>
                <a:gd name="T17" fmla="*/ 159 h 175"/>
                <a:gd name="T18" fmla="*/ 15 w 184"/>
                <a:gd name="T19" fmla="*/ 155 h 175"/>
                <a:gd name="T20" fmla="*/ 15 w 184"/>
                <a:gd name="T21" fmla="*/ 152 h 175"/>
                <a:gd name="T22" fmla="*/ 15 w 184"/>
                <a:gd name="T23" fmla="*/ 146 h 175"/>
                <a:gd name="T24" fmla="*/ 13 w 184"/>
                <a:gd name="T25" fmla="*/ 137 h 175"/>
                <a:gd name="T26" fmla="*/ 12 w 184"/>
                <a:gd name="T27" fmla="*/ 130 h 175"/>
                <a:gd name="T28" fmla="*/ 10 w 184"/>
                <a:gd name="T29" fmla="*/ 121 h 175"/>
                <a:gd name="T30" fmla="*/ 8 w 184"/>
                <a:gd name="T31" fmla="*/ 110 h 175"/>
                <a:gd name="T32" fmla="*/ 8 w 184"/>
                <a:gd name="T33" fmla="*/ 101 h 175"/>
                <a:gd name="T34" fmla="*/ 7 w 184"/>
                <a:gd name="T35" fmla="*/ 92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1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2 w 58"/>
                <a:gd name="T15" fmla="*/ 6 h 89"/>
                <a:gd name="T16" fmla="*/ 35 w 58"/>
                <a:gd name="T17" fmla="*/ 4 h 89"/>
                <a:gd name="T18" fmla="*/ 42 w 58"/>
                <a:gd name="T19" fmla="*/ 2 h 89"/>
                <a:gd name="T20" fmla="*/ 43 w 58"/>
                <a:gd name="T21" fmla="*/ 4 h 89"/>
                <a:gd name="T22" fmla="*/ 43 w 58"/>
                <a:gd name="T23" fmla="*/ 7 h 89"/>
                <a:gd name="T24" fmla="*/ 43 w 58"/>
                <a:gd name="T25" fmla="*/ 9 h 89"/>
                <a:gd name="T26" fmla="*/ 45 w 58"/>
                <a:gd name="T27" fmla="*/ 27 h 89"/>
                <a:gd name="T28" fmla="*/ 40 w 58"/>
                <a:gd name="T29" fmla="*/ 33 h 89"/>
                <a:gd name="T30" fmla="*/ 35 w 58"/>
                <a:gd name="T31" fmla="*/ 34 h 89"/>
                <a:gd name="T32" fmla="*/ 35 w 58"/>
                <a:gd name="T33" fmla="*/ 42 h 89"/>
                <a:gd name="T34" fmla="*/ 38 w 58"/>
                <a:gd name="T35" fmla="*/ 45 h 89"/>
                <a:gd name="T36" fmla="*/ 40 w 58"/>
                <a:gd name="T37" fmla="*/ 54 h 89"/>
                <a:gd name="T38" fmla="*/ 43 w 58"/>
                <a:gd name="T39" fmla="*/ 33 h 89"/>
                <a:gd name="T40" fmla="*/ 45 w 58"/>
                <a:gd name="T41" fmla="*/ 31 h 89"/>
                <a:gd name="T42" fmla="*/ 48 w 58"/>
                <a:gd name="T43" fmla="*/ 31 h 89"/>
                <a:gd name="T44" fmla="*/ 53 w 58"/>
                <a:gd name="T45" fmla="*/ 31 h 89"/>
                <a:gd name="T46" fmla="*/ 60 w 58"/>
                <a:gd name="T47" fmla="*/ 38 h 89"/>
                <a:gd name="T48" fmla="*/ 53 w 58"/>
                <a:gd name="T49" fmla="*/ 40 h 89"/>
                <a:gd name="T50" fmla="*/ 48 w 58"/>
                <a:gd name="T51" fmla="*/ 34 h 89"/>
                <a:gd name="T52" fmla="*/ 45 w 58"/>
                <a:gd name="T53" fmla="*/ 34 h 89"/>
                <a:gd name="T54" fmla="*/ 43 w 58"/>
                <a:gd name="T55" fmla="*/ 36 h 89"/>
                <a:gd name="T56" fmla="*/ 45 w 58"/>
                <a:gd name="T57" fmla="*/ 40 h 89"/>
                <a:gd name="T58" fmla="*/ 45 w 58"/>
                <a:gd name="T59" fmla="*/ 51 h 89"/>
                <a:gd name="T60" fmla="*/ 38 w 58"/>
                <a:gd name="T61" fmla="*/ 62 h 89"/>
                <a:gd name="T62" fmla="*/ 42 w 58"/>
                <a:gd name="T63" fmla="*/ 81 h 89"/>
                <a:gd name="T64" fmla="*/ 35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2 w 58"/>
                <a:gd name="T71" fmla="*/ 76 h 89"/>
                <a:gd name="T72" fmla="*/ 32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2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9 w 56"/>
                <a:gd name="T17" fmla="*/ 2 h 89"/>
                <a:gd name="T18" fmla="*/ 36 w 56"/>
                <a:gd name="T19" fmla="*/ 2 h 89"/>
                <a:gd name="T20" fmla="*/ 38 w 56"/>
                <a:gd name="T21" fmla="*/ 4 h 89"/>
                <a:gd name="T22" fmla="*/ 38 w 56"/>
                <a:gd name="T23" fmla="*/ 7 h 89"/>
                <a:gd name="T24" fmla="*/ 41 w 56"/>
                <a:gd name="T25" fmla="*/ 11 h 89"/>
                <a:gd name="T26" fmla="*/ 39 w 56"/>
                <a:gd name="T27" fmla="*/ 29 h 89"/>
                <a:gd name="T28" fmla="*/ 34 w 56"/>
                <a:gd name="T29" fmla="*/ 33 h 89"/>
                <a:gd name="T30" fmla="*/ 31 w 56"/>
                <a:gd name="T31" fmla="*/ 34 h 89"/>
                <a:gd name="T32" fmla="*/ 29 w 56"/>
                <a:gd name="T33" fmla="*/ 42 h 89"/>
                <a:gd name="T34" fmla="*/ 33 w 56"/>
                <a:gd name="T35" fmla="*/ 45 h 89"/>
                <a:gd name="T36" fmla="*/ 36 w 56"/>
                <a:gd name="T37" fmla="*/ 54 h 89"/>
                <a:gd name="T38" fmla="*/ 38 w 56"/>
                <a:gd name="T39" fmla="*/ 33 h 89"/>
                <a:gd name="T40" fmla="*/ 41 w 56"/>
                <a:gd name="T41" fmla="*/ 31 h 89"/>
                <a:gd name="T42" fmla="*/ 44 w 56"/>
                <a:gd name="T43" fmla="*/ 31 h 89"/>
                <a:gd name="T44" fmla="*/ 51 w 56"/>
                <a:gd name="T45" fmla="*/ 33 h 89"/>
                <a:gd name="T46" fmla="*/ 54 w 56"/>
                <a:gd name="T47" fmla="*/ 38 h 89"/>
                <a:gd name="T48" fmla="*/ 46 w 56"/>
                <a:gd name="T49" fmla="*/ 40 h 89"/>
                <a:gd name="T50" fmla="*/ 44 w 56"/>
                <a:gd name="T51" fmla="*/ 34 h 89"/>
                <a:gd name="T52" fmla="*/ 41 w 56"/>
                <a:gd name="T53" fmla="*/ 34 h 89"/>
                <a:gd name="T54" fmla="*/ 39 w 56"/>
                <a:gd name="T55" fmla="*/ 36 h 89"/>
                <a:gd name="T56" fmla="*/ 39 w 56"/>
                <a:gd name="T57" fmla="*/ 42 h 89"/>
                <a:gd name="T58" fmla="*/ 39 w 56"/>
                <a:gd name="T59" fmla="*/ 56 h 89"/>
                <a:gd name="T60" fmla="*/ 34 w 56"/>
                <a:gd name="T61" fmla="*/ 63 h 89"/>
                <a:gd name="T62" fmla="*/ 36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3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0 w 56"/>
                <a:gd name="T15" fmla="*/ 6 h 87"/>
                <a:gd name="T16" fmla="*/ 32 w 56"/>
                <a:gd name="T17" fmla="*/ 4 h 87"/>
                <a:gd name="T18" fmla="*/ 40 w 56"/>
                <a:gd name="T19" fmla="*/ 0 h 87"/>
                <a:gd name="T20" fmla="*/ 41 w 56"/>
                <a:gd name="T21" fmla="*/ 4 h 87"/>
                <a:gd name="T22" fmla="*/ 41 w 56"/>
                <a:gd name="T23" fmla="*/ 8 h 87"/>
                <a:gd name="T24" fmla="*/ 45 w 56"/>
                <a:gd name="T25" fmla="*/ 9 h 87"/>
                <a:gd name="T26" fmla="*/ 43 w 56"/>
                <a:gd name="T27" fmla="*/ 27 h 87"/>
                <a:gd name="T28" fmla="*/ 38 w 56"/>
                <a:gd name="T29" fmla="*/ 33 h 87"/>
                <a:gd name="T30" fmla="*/ 35 w 56"/>
                <a:gd name="T31" fmla="*/ 35 h 87"/>
                <a:gd name="T32" fmla="*/ 35 w 56"/>
                <a:gd name="T33" fmla="*/ 44 h 87"/>
                <a:gd name="T34" fmla="*/ 38 w 56"/>
                <a:gd name="T35" fmla="*/ 45 h 87"/>
                <a:gd name="T36" fmla="*/ 40 w 56"/>
                <a:gd name="T37" fmla="*/ 56 h 87"/>
                <a:gd name="T38" fmla="*/ 41 w 56"/>
                <a:gd name="T39" fmla="*/ 33 h 87"/>
                <a:gd name="T40" fmla="*/ 45 w 56"/>
                <a:gd name="T41" fmla="*/ 29 h 87"/>
                <a:gd name="T42" fmla="*/ 48 w 56"/>
                <a:gd name="T43" fmla="*/ 29 h 87"/>
                <a:gd name="T44" fmla="*/ 55 w 56"/>
                <a:gd name="T45" fmla="*/ 33 h 87"/>
                <a:gd name="T46" fmla="*/ 58 w 56"/>
                <a:gd name="T47" fmla="*/ 38 h 87"/>
                <a:gd name="T48" fmla="*/ 50 w 56"/>
                <a:gd name="T49" fmla="*/ 38 h 87"/>
                <a:gd name="T50" fmla="*/ 48 w 56"/>
                <a:gd name="T51" fmla="*/ 35 h 87"/>
                <a:gd name="T52" fmla="*/ 45 w 56"/>
                <a:gd name="T53" fmla="*/ 35 h 87"/>
                <a:gd name="T54" fmla="*/ 43 w 56"/>
                <a:gd name="T55" fmla="*/ 36 h 87"/>
                <a:gd name="T56" fmla="*/ 43 w 56"/>
                <a:gd name="T57" fmla="*/ 40 h 87"/>
                <a:gd name="T58" fmla="*/ 45 w 56"/>
                <a:gd name="T59" fmla="*/ 51 h 87"/>
                <a:gd name="T60" fmla="*/ 37 w 56"/>
                <a:gd name="T61" fmla="*/ 62 h 87"/>
                <a:gd name="T62" fmla="*/ 40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2 w 56"/>
                <a:gd name="T71" fmla="*/ 76 h 87"/>
                <a:gd name="T72" fmla="*/ 30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4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1 h 124"/>
                <a:gd name="T2" fmla="*/ 72 w 146"/>
                <a:gd name="T3" fmla="*/ 0 h 124"/>
                <a:gd name="T4" fmla="*/ 144 w 146"/>
                <a:gd name="T5" fmla="*/ 101 h 124"/>
                <a:gd name="T6" fmla="*/ 144 w 146"/>
                <a:gd name="T7" fmla="*/ 124 h 124"/>
                <a:gd name="T8" fmla="*/ 72 w 146"/>
                <a:gd name="T9" fmla="*/ 30 h 124"/>
                <a:gd name="T10" fmla="*/ 2 w 146"/>
                <a:gd name="T11" fmla="*/ 126 h 124"/>
                <a:gd name="T12" fmla="*/ 0 w 146"/>
                <a:gd name="T13" fmla="*/ 101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5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9 h 171"/>
                <a:gd name="T2" fmla="*/ 5 w 5"/>
                <a:gd name="T3" fmla="*/ 167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7 h 171"/>
                <a:gd name="T10" fmla="*/ 3 w 5"/>
                <a:gd name="T11" fmla="*/ 169 h 171"/>
                <a:gd name="T12" fmla="*/ 3 w 5"/>
                <a:gd name="T13" fmla="*/ 169 h 171"/>
                <a:gd name="T14" fmla="*/ 5 w 5"/>
                <a:gd name="T15" fmla="*/ 169 h 171"/>
                <a:gd name="T16" fmla="*/ 5 w 5"/>
                <a:gd name="T17" fmla="*/ 167 h 171"/>
                <a:gd name="T18" fmla="*/ 3 w 5"/>
                <a:gd name="T19" fmla="*/ 16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6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7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503 w 505"/>
                <a:gd name="T1" fmla="*/ 7 h 9"/>
                <a:gd name="T2" fmla="*/ 503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3 w 505"/>
                <a:gd name="T9" fmla="*/ 7 h 9"/>
                <a:gd name="T10" fmla="*/ 503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8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4 w 6"/>
                <a:gd name="T1" fmla="*/ 39 h 37"/>
                <a:gd name="T2" fmla="*/ 4 w 6"/>
                <a:gd name="T3" fmla="*/ 39 h 37"/>
                <a:gd name="T4" fmla="*/ 4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8 h 37"/>
                <a:gd name="T14" fmla="*/ 0 w 6"/>
                <a:gd name="T15" fmla="*/ 38 h 37"/>
                <a:gd name="T16" fmla="*/ 4 w 6"/>
                <a:gd name="T17" fmla="*/ 39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9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9 h 131"/>
                <a:gd name="T2" fmla="*/ 5 w 16"/>
                <a:gd name="T3" fmla="*/ 129 h 131"/>
                <a:gd name="T4" fmla="*/ 11 w 16"/>
                <a:gd name="T5" fmla="*/ 84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4 h 131"/>
                <a:gd name="T20" fmla="*/ 0 w 16"/>
                <a:gd name="T21" fmla="*/ 128 h 131"/>
                <a:gd name="T22" fmla="*/ 0 w 16"/>
                <a:gd name="T23" fmla="*/ 128 h 131"/>
                <a:gd name="T24" fmla="*/ 5 w 16"/>
                <a:gd name="T25" fmla="*/ 129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0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4 w 110"/>
                <a:gd name="T13" fmla="*/ 223 h 344"/>
                <a:gd name="T14" fmla="*/ 76 w 110"/>
                <a:gd name="T15" fmla="*/ 182 h 344"/>
                <a:gd name="T16" fmla="*/ 87 w 110"/>
                <a:gd name="T17" fmla="*/ 139 h 344"/>
                <a:gd name="T18" fmla="*/ 97 w 110"/>
                <a:gd name="T19" fmla="*/ 93 h 344"/>
                <a:gd name="T20" fmla="*/ 105 w 110"/>
                <a:gd name="T21" fmla="*/ 48 h 344"/>
                <a:gd name="T22" fmla="*/ 112 w 110"/>
                <a:gd name="T23" fmla="*/ 1 h 344"/>
                <a:gd name="T24" fmla="*/ 107 w 110"/>
                <a:gd name="T25" fmla="*/ 0 h 344"/>
                <a:gd name="T26" fmla="*/ 99 w 110"/>
                <a:gd name="T27" fmla="*/ 47 h 344"/>
                <a:gd name="T28" fmla="*/ 90 w 110"/>
                <a:gd name="T29" fmla="*/ 93 h 344"/>
                <a:gd name="T30" fmla="*/ 82 w 110"/>
                <a:gd name="T31" fmla="*/ 137 h 344"/>
                <a:gd name="T32" fmla="*/ 71 w 110"/>
                <a:gd name="T33" fmla="*/ 180 h 344"/>
                <a:gd name="T34" fmla="*/ 58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1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69 w 131"/>
                <a:gd name="T13" fmla="*/ 90 h 155"/>
                <a:gd name="T14" fmla="*/ 90 w 131"/>
                <a:gd name="T15" fmla="*/ 65 h 155"/>
                <a:gd name="T16" fmla="*/ 113 w 131"/>
                <a:gd name="T17" fmla="*/ 34 h 155"/>
                <a:gd name="T18" fmla="*/ 133 w 131"/>
                <a:gd name="T19" fmla="*/ 3 h 155"/>
                <a:gd name="T20" fmla="*/ 128 w 131"/>
                <a:gd name="T21" fmla="*/ 0 h 155"/>
                <a:gd name="T22" fmla="*/ 107 w 131"/>
                <a:gd name="T23" fmla="*/ 30 h 155"/>
                <a:gd name="T24" fmla="*/ 85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2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2 w 46"/>
                <a:gd name="T9" fmla="*/ 34 h 40"/>
                <a:gd name="T10" fmla="*/ 39 w 46"/>
                <a:gd name="T11" fmla="*/ 40 h 40"/>
                <a:gd name="T12" fmla="*/ 44 w 46"/>
                <a:gd name="T13" fmla="*/ 34 h 40"/>
                <a:gd name="T14" fmla="*/ 35 w 46"/>
                <a:gd name="T15" fmla="*/ 29 h 40"/>
                <a:gd name="T16" fmla="*/ 24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3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50 w 82"/>
                <a:gd name="T7" fmla="*/ 77 h 108"/>
                <a:gd name="T8" fmla="*/ 65 w 82"/>
                <a:gd name="T9" fmla="*/ 97 h 108"/>
                <a:gd name="T10" fmla="*/ 77 w 82"/>
                <a:gd name="T11" fmla="*/ 108 h 108"/>
                <a:gd name="T12" fmla="*/ 80 w 82"/>
                <a:gd name="T13" fmla="*/ 104 h 108"/>
                <a:gd name="T14" fmla="*/ 70 w 82"/>
                <a:gd name="T15" fmla="*/ 92 h 108"/>
                <a:gd name="T16" fmla="*/ 54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4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3 h 186"/>
                <a:gd name="T14" fmla="*/ 57 w 92"/>
                <a:gd name="T15" fmla="*/ 138 h 186"/>
                <a:gd name="T16" fmla="*/ 71 w 92"/>
                <a:gd name="T17" fmla="*/ 163 h 186"/>
                <a:gd name="T18" fmla="*/ 87 w 92"/>
                <a:gd name="T19" fmla="*/ 188 h 186"/>
                <a:gd name="T20" fmla="*/ 92 w 92"/>
                <a:gd name="T21" fmla="*/ 187 h 186"/>
                <a:gd name="T22" fmla="*/ 77 w 92"/>
                <a:gd name="T23" fmla="*/ 159 h 186"/>
                <a:gd name="T24" fmla="*/ 62 w 92"/>
                <a:gd name="T25" fmla="*/ 134 h 186"/>
                <a:gd name="T26" fmla="*/ 51 w 92"/>
                <a:gd name="T27" fmla="*/ 109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5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2 h 173"/>
                <a:gd name="T8" fmla="*/ 33 w 50"/>
                <a:gd name="T9" fmla="*/ 135 h 173"/>
                <a:gd name="T10" fmla="*/ 43 w 50"/>
                <a:gd name="T11" fmla="*/ 171 h 173"/>
                <a:gd name="T12" fmla="*/ 50 w 50"/>
                <a:gd name="T13" fmla="*/ 169 h 173"/>
                <a:gd name="T14" fmla="*/ 38 w 50"/>
                <a:gd name="T15" fmla="*/ 133 h 173"/>
                <a:gd name="T16" fmla="*/ 27 w 50"/>
                <a:gd name="T17" fmla="*/ 90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6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1 w 20"/>
                <a:gd name="T11" fmla="*/ 161 h 161"/>
                <a:gd name="T12" fmla="*/ 18 w 20"/>
                <a:gd name="T13" fmla="*/ 161 h 161"/>
                <a:gd name="T14" fmla="*/ 11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7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8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3 w 352"/>
                <a:gd name="T1" fmla="*/ 1 h 456"/>
                <a:gd name="T2" fmla="*/ 231 w 352"/>
                <a:gd name="T3" fmla="*/ 14 h 456"/>
                <a:gd name="T4" fmla="*/ 218 w 352"/>
                <a:gd name="T5" fmla="*/ 41 h 456"/>
                <a:gd name="T6" fmla="*/ 207 w 352"/>
                <a:gd name="T7" fmla="*/ 90 h 456"/>
                <a:gd name="T8" fmla="*/ 200 w 352"/>
                <a:gd name="T9" fmla="*/ 149 h 456"/>
                <a:gd name="T10" fmla="*/ 197 w 352"/>
                <a:gd name="T11" fmla="*/ 193 h 456"/>
                <a:gd name="T12" fmla="*/ 200 w 352"/>
                <a:gd name="T13" fmla="*/ 211 h 456"/>
                <a:gd name="T14" fmla="*/ 207 w 352"/>
                <a:gd name="T15" fmla="*/ 211 h 456"/>
                <a:gd name="T16" fmla="*/ 223 w 352"/>
                <a:gd name="T17" fmla="*/ 211 h 456"/>
                <a:gd name="T18" fmla="*/ 251 w 352"/>
                <a:gd name="T19" fmla="*/ 211 h 456"/>
                <a:gd name="T20" fmla="*/ 289 w 352"/>
                <a:gd name="T21" fmla="*/ 205 h 456"/>
                <a:gd name="T22" fmla="*/ 321 w 352"/>
                <a:gd name="T23" fmla="*/ 196 h 456"/>
                <a:gd name="T24" fmla="*/ 338 w 352"/>
                <a:gd name="T25" fmla="*/ 186 h 456"/>
                <a:gd name="T26" fmla="*/ 354 w 352"/>
                <a:gd name="T27" fmla="*/ 166 h 456"/>
                <a:gd name="T28" fmla="*/ 343 w 352"/>
                <a:gd name="T29" fmla="*/ 279 h 456"/>
                <a:gd name="T30" fmla="*/ 321 w 352"/>
                <a:gd name="T31" fmla="*/ 268 h 456"/>
                <a:gd name="T32" fmla="*/ 293 w 352"/>
                <a:gd name="T33" fmla="*/ 259 h 456"/>
                <a:gd name="T34" fmla="*/ 264 w 352"/>
                <a:gd name="T35" fmla="*/ 254 h 456"/>
                <a:gd name="T36" fmla="*/ 239 w 352"/>
                <a:gd name="T37" fmla="*/ 250 h 456"/>
                <a:gd name="T38" fmla="*/ 212 w 352"/>
                <a:gd name="T39" fmla="*/ 249 h 456"/>
                <a:gd name="T40" fmla="*/ 207 w 352"/>
                <a:gd name="T41" fmla="*/ 249 h 456"/>
                <a:gd name="T42" fmla="*/ 197 w 352"/>
                <a:gd name="T43" fmla="*/ 250 h 456"/>
                <a:gd name="T44" fmla="*/ 197 w 352"/>
                <a:gd name="T45" fmla="*/ 268 h 456"/>
                <a:gd name="T46" fmla="*/ 197 w 352"/>
                <a:gd name="T47" fmla="*/ 288 h 456"/>
                <a:gd name="T48" fmla="*/ 202 w 352"/>
                <a:gd name="T49" fmla="*/ 350 h 456"/>
                <a:gd name="T50" fmla="*/ 212 w 352"/>
                <a:gd name="T51" fmla="*/ 407 h 456"/>
                <a:gd name="T52" fmla="*/ 220 w 352"/>
                <a:gd name="T53" fmla="*/ 431 h 456"/>
                <a:gd name="T54" fmla="*/ 236 w 352"/>
                <a:gd name="T55" fmla="*/ 452 h 456"/>
                <a:gd name="T56" fmla="*/ 116 w 352"/>
                <a:gd name="T57" fmla="*/ 452 h 456"/>
                <a:gd name="T58" fmla="*/ 124 w 352"/>
                <a:gd name="T59" fmla="*/ 438 h 456"/>
                <a:gd name="T60" fmla="*/ 139 w 352"/>
                <a:gd name="T61" fmla="*/ 406 h 456"/>
                <a:gd name="T62" fmla="*/ 144 w 352"/>
                <a:gd name="T63" fmla="*/ 391 h 456"/>
                <a:gd name="T64" fmla="*/ 149 w 352"/>
                <a:gd name="T65" fmla="*/ 377 h 456"/>
                <a:gd name="T66" fmla="*/ 152 w 352"/>
                <a:gd name="T67" fmla="*/ 351 h 456"/>
                <a:gd name="T68" fmla="*/ 159 w 352"/>
                <a:gd name="T69" fmla="*/ 310 h 456"/>
                <a:gd name="T70" fmla="*/ 160 w 352"/>
                <a:gd name="T71" fmla="*/ 268 h 456"/>
                <a:gd name="T72" fmla="*/ 159 w 352"/>
                <a:gd name="T73" fmla="*/ 252 h 456"/>
                <a:gd name="T74" fmla="*/ 154 w 352"/>
                <a:gd name="T75" fmla="*/ 250 h 456"/>
                <a:gd name="T76" fmla="*/ 149 w 352"/>
                <a:gd name="T77" fmla="*/ 250 h 456"/>
                <a:gd name="T78" fmla="*/ 134 w 352"/>
                <a:gd name="T79" fmla="*/ 249 h 456"/>
                <a:gd name="T80" fmla="*/ 105 w 352"/>
                <a:gd name="T81" fmla="*/ 250 h 456"/>
                <a:gd name="T82" fmla="*/ 75 w 352"/>
                <a:gd name="T83" fmla="*/ 254 h 456"/>
                <a:gd name="T84" fmla="*/ 44 w 352"/>
                <a:gd name="T85" fmla="*/ 263 h 456"/>
                <a:gd name="T86" fmla="*/ 19 w 352"/>
                <a:gd name="T87" fmla="*/ 274 h 456"/>
                <a:gd name="T88" fmla="*/ 1 w 352"/>
                <a:gd name="T89" fmla="*/ 283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9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3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3 h 5"/>
                <a:gd name="T8" fmla="*/ 127 w 128"/>
                <a:gd name="T9" fmla="*/ 3 h 5"/>
                <a:gd name="T10" fmla="*/ 128 w 128"/>
                <a:gd name="T11" fmla="*/ 3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0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8 h 20"/>
                <a:gd name="T2" fmla="*/ 3 w 14"/>
                <a:gd name="T3" fmla="*/ 18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2 h 20"/>
                <a:gd name="T14" fmla="*/ 0 w 14"/>
                <a:gd name="T15" fmla="*/ 12 h 20"/>
                <a:gd name="T16" fmla="*/ 3 w 14"/>
                <a:gd name="T17" fmla="*/ 18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1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2 w 20"/>
                <a:gd name="T7" fmla="*/ 20 h 45"/>
                <a:gd name="T8" fmla="*/ 17 w 20"/>
                <a:gd name="T9" fmla="*/ 13 h 45"/>
                <a:gd name="T10" fmla="*/ 22 w 20"/>
                <a:gd name="T11" fmla="*/ 6 h 45"/>
                <a:gd name="T12" fmla="*/ 19 w 20"/>
                <a:gd name="T13" fmla="*/ 0 h 45"/>
                <a:gd name="T14" fmla="*/ 12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2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3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67 h 65"/>
                <a:gd name="T2" fmla="*/ 5 w 12"/>
                <a:gd name="T3" fmla="*/ 67 h 65"/>
                <a:gd name="T4" fmla="*/ 5 w 12"/>
                <a:gd name="T5" fmla="*/ 54 h 65"/>
                <a:gd name="T6" fmla="*/ 7 w 12"/>
                <a:gd name="T7" fmla="*/ 40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0 h 65"/>
                <a:gd name="T18" fmla="*/ 2 w 12"/>
                <a:gd name="T19" fmla="*/ 52 h 65"/>
                <a:gd name="T20" fmla="*/ 0 w 12"/>
                <a:gd name="T21" fmla="*/ 67 h 65"/>
                <a:gd name="T22" fmla="*/ 0 w 12"/>
                <a:gd name="T23" fmla="*/ 67 h 65"/>
                <a:gd name="T24" fmla="*/ 5 w 12"/>
                <a:gd name="T25" fmla="*/ 67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4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2 h 20"/>
                <a:gd name="T2" fmla="*/ 7 w 7"/>
                <a:gd name="T3" fmla="*/ 12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2 h 20"/>
                <a:gd name="T12" fmla="*/ 5 w 7"/>
                <a:gd name="T13" fmla="*/ 18 h 20"/>
                <a:gd name="T14" fmla="*/ 5 w 7"/>
                <a:gd name="T15" fmla="*/ 18 h 20"/>
                <a:gd name="T16" fmla="*/ 7 w 7"/>
                <a:gd name="T17" fmla="*/ 12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5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37 w 35"/>
                <a:gd name="T1" fmla="*/ 0 h 7"/>
                <a:gd name="T2" fmla="*/ 37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8 h 7"/>
                <a:gd name="T10" fmla="*/ 9 w 35"/>
                <a:gd name="T11" fmla="*/ 9 h 7"/>
                <a:gd name="T12" fmla="*/ 37 w 35"/>
                <a:gd name="T13" fmla="*/ 9 h 7"/>
                <a:gd name="T14" fmla="*/ 37 w 35"/>
                <a:gd name="T15" fmla="*/ 9 h 7"/>
                <a:gd name="T16" fmla="*/ 37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6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54 w 56"/>
                <a:gd name="T1" fmla="*/ 0 h 10"/>
                <a:gd name="T2" fmla="*/ 54 w 56"/>
                <a:gd name="T3" fmla="*/ 0 h 10"/>
                <a:gd name="T4" fmla="*/ 40 w 56"/>
                <a:gd name="T5" fmla="*/ 1 h 10"/>
                <a:gd name="T6" fmla="*/ 29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8 h 10"/>
                <a:gd name="T14" fmla="*/ 18 w 56"/>
                <a:gd name="T15" fmla="*/ 8 h 10"/>
                <a:gd name="T16" fmla="*/ 29 w 56"/>
                <a:gd name="T17" fmla="*/ 7 h 10"/>
                <a:gd name="T18" fmla="*/ 42 w 56"/>
                <a:gd name="T19" fmla="*/ 5 h 10"/>
                <a:gd name="T20" fmla="*/ 54 w 56"/>
                <a:gd name="T21" fmla="*/ 5 h 10"/>
                <a:gd name="T22" fmla="*/ 54 w 56"/>
                <a:gd name="T23" fmla="*/ 5 h 10"/>
                <a:gd name="T24" fmla="*/ 54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7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1 w 41"/>
                <a:gd name="T1" fmla="*/ 0 h 18"/>
                <a:gd name="T2" fmla="*/ 41 w 41"/>
                <a:gd name="T3" fmla="*/ 0 h 18"/>
                <a:gd name="T4" fmla="*/ 33 w 41"/>
                <a:gd name="T5" fmla="*/ 4 h 18"/>
                <a:gd name="T6" fmla="*/ 25 w 41"/>
                <a:gd name="T7" fmla="*/ 5 h 18"/>
                <a:gd name="T8" fmla="*/ 13 w 41"/>
                <a:gd name="T9" fmla="*/ 9 h 18"/>
                <a:gd name="T10" fmla="*/ 0 w 41"/>
                <a:gd name="T11" fmla="*/ 11 h 18"/>
                <a:gd name="T12" fmla="*/ 0 w 41"/>
                <a:gd name="T13" fmla="*/ 16 h 18"/>
                <a:gd name="T14" fmla="*/ 14 w 41"/>
                <a:gd name="T15" fmla="*/ 12 h 18"/>
                <a:gd name="T16" fmla="*/ 25 w 41"/>
                <a:gd name="T17" fmla="*/ 11 h 18"/>
                <a:gd name="T18" fmla="*/ 34 w 41"/>
                <a:gd name="T19" fmla="*/ 9 h 18"/>
                <a:gd name="T20" fmla="*/ 43 w 41"/>
                <a:gd name="T21" fmla="*/ 5 h 18"/>
                <a:gd name="T22" fmla="*/ 43 w 41"/>
                <a:gd name="T23" fmla="*/ 5 h 18"/>
                <a:gd name="T24" fmla="*/ 41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8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9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4 h 124"/>
                <a:gd name="T2" fmla="*/ 5 w 5"/>
                <a:gd name="T3" fmla="*/ 121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1 h 124"/>
                <a:gd name="T10" fmla="*/ 2 w 5"/>
                <a:gd name="T11" fmla="*/ 124 h 124"/>
                <a:gd name="T12" fmla="*/ 2 w 5"/>
                <a:gd name="T13" fmla="*/ 124 h 124"/>
                <a:gd name="T14" fmla="*/ 5 w 5"/>
                <a:gd name="T15" fmla="*/ 126 h 124"/>
                <a:gd name="T16" fmla="*/ 5 w 5"/>
                <a:gd name="T17" fmla="*/ 121 h 124"/>
                <a:gd name="T18" fmla="*/ 2 w 5"/>
                <a:gd name="T19" fmla="*/ 124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0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4 w 13"/>
                <a:gd name="T5" fmla="*/ 8 h 10"/>
                <a:gd name="T6" fmla="*/ 15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1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2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2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2 w 32"/>
                <a:gd name="T5" fmla="*/ 14 h 16"/>
                <a:gd name="T6" fmla="*/ 32 w 32"/>
                <a:gd name="T7" fmla="*/ 18 h 16"/>
                <a:gd name="T8" fmla="*/ 34 w 32"/>
                <a:gd name="T9" fmla="*/ 13 h 16"/>
                <a:gd name="T10" fmla="*/ 24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3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1 h 16"/>
                <a:gd name="T8" fmla="*/ 39 w 56"/>
                <a:gd name="T9" fmla="*/ 14 h 16"/>
                <a:gd name="T10" fmla="*/ 52 w 56"/>
                <a:gd name="T11" fmla="*/ 18 h 16"/>
                <a:gd name="T12" fmla="*/ 54 w 56"/>
                <a:gd name="T13" fmla="*/ 11 h 16"/>
                <a:gd name="T14" fmla="*/ 39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4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30 w 32"/>
                <a:gd name="T7" fmla="*/ 9 h 9"/>
                <a:gd name="T8" fmla="*/ 30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5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6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7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6 w 18"/>
                <a:gd name="T1" fmla="*/ 108 h 112"/>
                <a:gd name="T2" fmla="*/ 16 w 18"/>
                <a:gd name="T3" fmla="*/ 108 h 112"/>
                <a:gd name="T4" fmla="*/ 11 w 18"/>
                <a:gd name="T5" fmla="*/ 82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2 h 112"/>
                <a:gd name="T20" fmla="*/ 10 w 18"/>
                <a:gd name="T21" fmla="*/ 110 h 112"/>
                <a:gd name="T22" fmla="*/ 10 w 18"/>
                <a:gd name="T23" fmla="*/ 110 h 112"/>
                <a:gd name="T24" fmla="*/ 16 w 18"/>
                <a:gd name="T25" fmla="*/ 108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8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18 w 16"/>
                <a:gd name="T1" fmla="*/ 29 h 32"/>
                <a:gd name="T2" fmla="*/ 18 w 16"/>
                <a:gd name="T3" fmla="*/ 29 h 32"/>
                <a:gd name="T4" fmla="*/ 13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0 w 16"/>
                <a:gd name="T11" fmla="*/ 18 h 32"/>
                <a:gd name="T12" fmla="*/ 15 w 16"/>
                <a:gd name="T13" fmla="*/ 32 h 32"/>
                <a:gd name="T14" fmla="*/ 15 w 16"/>
                <a:gd name="T15" fmla="*/ 32 h 32"/>
                <a:gd name="T16" fmla="*/ 18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9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0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9 h 7"/>
                <a:gd name="T4" fmla="*/ 123 w 123"/>
                <a:gd name="T5" fmla="*/ 7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1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0 w 13"/>
                <a:gd name="T1" fmla="*/ 0 h 16"/>
                <a:gd name="T2" fmla="*/ 10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14 h 16"/>
                <a:gd name="T10" fmla="*/ 5 w 13"/>
                <a:gd name="T11" fmla="*/ 10 h 16"/>
                <a:gd name="T12" fmla="*/ 15 w 13"/>
                <a:gd name="T13" fmla="*/ 5 h 16"/>
                <a:gd name="T14" fmla="*/ 15 w 13"/>
                <a:gd name="T15" fmla="*/ 5 h 16"/>
                <a:gd name="T16" fmla="*/ 10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2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5 h 41"/>
                <a:gd name="T6" fmla="*/ 0 w 23"/>
                <a:gd name="T7" fmla="*/ 38 h 41"/>
                <a:gd name="T8" fmla="*/ 5 w 23"/>
                <a:gd name="T9" fmla="*/ 43 h 41"/>
                <a:gd name="T10" fmla="*/ 13 w 23"/>
                <a:gd name="T11" fmla="*/ 27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3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3 h 39"/>
                <a:gd name="T8" fmla="*/ 5 w 16"/>
                <a:gd name="T9" fmla="*/ 29 h 39"/>
                <a:gd name="T10" fmla="*/ 0 w 16"/>
                <a:gd name="T11" fmla="*/ 40 h 39"/>
                <a:gd name="T12" fmla="*/ 6 w 16"/>
                <a:gd name="T13" fmla="*/ 41 h 39"/>
                <a:gd name="T14" fmla="*/ 10 w 16"/>
                <a:gd name="T15" fmla="*/ 31 h 39"/>
                <a:gd name="T16" fmla="*/ 11 w 16"/>
                <a:gd name="T17" fmla="*/ 25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4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0 w 13"/>
                <a:gd name="T1" fmla="*/ 0 h 58"/>
                <a:gd name="T2" fmla="*/ 10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8 h 58"/>
                <a:gd name="T10" fmla="*/ 0 w 13"/>
                <a:gd name="T11" fmla="*/ 56 h 58"/>
                <a:gd name="T12" fmla="*/ 5 w 13"/>
                <a:gd name="T13" fmla="*/ 56 h 58"/>
                <a:gd name="T14" fmla="*/ 10 w 13"/>
                <a:gd name="T15" fmla="*/ 39 h 58"/>
                <a:gd name="T16" fmla="*/ 12 w 13"/>
                <a:gd name="T17" fmla="*/ 27 h 58"/>
                <a:gd name="T18" fmla="*/ 14 w 13"/>
                <a:gd name="T19" fmla="*/ 14 h 58"/>
                <a:gd name="T20" fmla="*/ 15 w 13"/>
                <a:gd name="T21" fmla="*/ 0 h 58"/>
                <a:gd name="T22" fmla="*/ 15 w 13"/>
                <a:gd name="T23" fmla="*/ 0 h 58"/>
                <a:gd name="T24" fmla="*/ 10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5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6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5 w 6"/>
                <a:gd name="T5" fmla="*/ 7 h 16"/>
                <a:gd name="T6" fmla="*/ 1 w 6"/>
                <a:gd name="T7" fmla="*/ 5 h 16"/>
                <a:gd name="T8" fmla="*/ 1 w 6"/>
                <a:gd name="T9" fmla="*/ 11 h 16"/>
                <a:gd name="T10" fmla="*/ 1 w 6"/>
                <a:gd name="T11" fmla="*/ 18 h 16"/>
                <a:gd name="T12" fmla="*/ 8 w 6"/>
                <a:gd name="T13" fmla="*/ 16 h 16"/>
                <a:gd name="T14" fmla="*/ 8 w 6"/>
                <a:gd name="T15" fmla="*/ 11 h 16"/>
                <a:gd name="T16" fmla="*/ 8 w 6"/>
                <a:gd name="T17" fmla="*/ 7 h 16"/>
                <a:gd name="T18" fmla="*/ 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7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6 w 30"/>
                <a:gd name="T5" fmla="*/ 7 h 9"/>
                <a:gd name="T6" fmla="*/ 21 w 30"/>
                <a:gd name="T7" fmla="*/ 7 h 9"/>
                <a:gd name="T8" fmla="*/ 24 w 30"/>
                <a:gd name="T9" fmla="*/ 9 h 9"/>
                <a:gd name="T10" fmla="*/ 28 w 30"/>
                <a:gd name="T11" fmla="*/ 9 h 9"/>
                <a:gd name="T12" fmla="*/ 28 w 30"/>
                <a:gd name="T13" fmla="*/ 2 h 9"/>
                <a:gd name="T14" fmla="*/ 24 w 30"/>
                <a:gd name="T15" fmla="*/ 2 h 9"/>
                <a:gd name="T16" fmla="*/ 21 w 30"/>
                <a:gd name="T17" fmla="*/ 2 h 9"/>
                <a:gd name="T18" fmla="*/ 16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8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18 h 16"/>
                <a:gd name="T2" fmla="*/ 1 w 65"/>
                <a:gd name="T3" fmla="*/ 18 h 16"/>
                <a:gd name="T4" fmla="*/ 16 w 65"/>
                <a:gd name="T5" fmla="*/ 13 h 16"/>
                <a:gd name="T6" fmla="*/ 29 w 65"/>
                <a:gd name="T7" fmla="*/ 11 h 16"/>
                <a:gd name="T8" fmla="*/ 48 w 65"/>
                <a:gd name="T9" fmla="*/ 11 h 16"/>
                <a:gd name="T10" fmla="*/ 67 w 65"/>
                <a:gd name="T11" fmla="*/ 7 h 16"/>
                <a:gd name="T12" fmla="*/ 67 w 65"/>
                <a:gd name="T13" fmla="*/ 0 h 16"/>
                <a:gd name="T14" fmla="*/ 48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1 h 16"/>
                <a:gd name="T22" fmla="*/ 0 w 65"/>
                <a:gd name="T23" fmla="*/ 11 h 16"/>
                <a:gd name="T24" fmla="*/ 1 w 65"/>
                <a:gd name="T25" fmla="*/ 18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9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4 h 22"/>
                <a:gd name="T2" fmla="*/ 1 w 42"/>
                <a:gd name="T3" fmla="*/ 24 h 22"/>
                <a:gd name="T4" fmla="*/ 9 w 42"/>
                <a:gd name="T5" fmla="*/ 20 h 22"/>
                <a:gd name="T6" fmla="*/ 18 w 42"/>
                <a:gd name="T7" fmla="*/ 16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5 h 22"/>
                <a:gd name="T20" fmla="*/ 0 w 42"/>
                <a:gd name="T21" fmla="*/ 20 h 22"/>
                <a:gd name="T22" fmla="*/ 0 w 42"/>
                <a:gd name="T23" fmla="*/ 20 h 22"/>
                <a:gd name="T24" fmla="*/ 1 w 42"/>
                <a:gd name="T25" fmla="*/ 24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0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9 h 14"/>
                <a:gd name="T2" fmla="*/ 0 w 21"/>
                <a:gd name="T3" fmla="*/ 9 h 14"/>
                <a:gd name="T4" fmla="*/ 3 w 21"/>
                <a:gd name="T5" fmla="*/ 12 h 14"/>
                <a:gd name="T6" fmla="*/ 10 w 21"/>
                <a:gd name="T7" fmla="*/ 9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9 h 14"/>
                <a:gd name="T22" fmla="*/ 3 w 21"/>
                <a:gd name="T23" fmla="*/ 9 h 14"/>
                <a:gd name="T24" fmla="*/ 0 w 21"/>
                <a:gd name="T25" fmla="*/ 9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1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2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2 w 20"/>
                <a:gd name="T1" fmla="*/ 13 h 18"/>
                <a:gd name="T2" fmla="*/ 22 w 20"/>
                <a:gd name="T3" fmla="*/ 13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2 w 20"/>
                <a:gd name="T13" fmla="*/ 20 h 18"/>
                <a:gd name="T14" fmla="*/ 22 w 20"/>
                <a:gd name="T15" fmla="*/ 20 h 18"/>
                <a:gd name="T16" fmla="*/ 22 w 20"/>
                <a:gd name="T17" fmla="*/ 13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3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4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2 w 30"/>
                <a:gd name="T1" fmla="*/ 8 h 13"/>
                <a:gd name="T2" fmla="*/ 32 w 30"/>
                <a:gd name="T3" fmla="*/ 8 h 13"/>
                <a:gd name="T4" fmla="*/ 17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0 w 30"/>
                <a:gd name="T13" fmla="*/ 13 h 13"/>
                <a:gd name="T14" fmla="*/ 30 w 30"/>
                <a:gd name="T15" fmla="*/ 13 h 13"/>
                <a:gd name="T16" fmla="*/ 32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5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9 w 41"/>
                <a:gd name="T1" fmla="*/ 1 h 9"/>
                <a:gd name="T2" fmla="*/ 39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7 h 9"/>
                <a:gd name="T12" fmla="*/ 39 w 41"/>
                <a:gd name="T13" fmla="*/ 7 h 9"/>
                <a:gd name="T14" fmla="*/ 39 w 41"/>
                <a:gd name="T15" fmla="*/ 7 h 9"/>
                <a:gd name="T16" fmla="*/ 39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6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38 w 39"/>
                <a:gd name="T1" fmla="*/ 0 h 13"/>
                <a:gd name="T2" fmla="*/ 38 w 39"/>
                <a:gd name="T3" fmla="*/ 0 h 13"/>
                <a:gd name="T4" fmla="*/ 30 w 39"/>
                <a:gd name="T5" fmla="*/ 5 h 13"/>
                <a:gd name="T6" fmla="*/ 22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2 w 39"/>
                <a:gd name="T17" fmla="*/ 13 h 13"/>
                <a:gd name="T18" fmla="*/ 31 w 39"/>
                <a:gd name="T19" fmla="*/ 11 h 13"/>
                <a:gd name="T20" fmla="*/ 41 w 39"/>
                <a:gd name="T21" fmla="*/ 5 h 13"/>
                <a:gd name="T22" fmla="*/ 41 w 39"/>
                <a:gd name="T23" fmla="*/ 5 h 13"/>
                <a:gd name="T24" fmla="*/ 38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7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8 h 20"/>
                <a:gd name="T6" fmla="*/ 3 w 10"/>
                <a:gd name="T7" fmla="*/ 22 h 20"/>
                <a:gd name="T8" fmla="*/ 8 w 10"/>
                <a:gd name="T9" fmla="*/ 20 h 20"/>
                <a:gd name="T10" fmla="*/ 8 w 10"/>
                <a:gd name="T11" fmla="*/ 17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7 h 20"/>
                <a:gd name="T38" fmla="*/ 3 w 10"/>
                <a:gd name="T39" fmla="*/ 18 h 20"/>
                <a:gd name="T40" fmla="*/ 7 w 10"/>
                <a:gd name="T41" fmla="*/ 20 h 20"/>
                <a:gd name="T42" fmla="*/ 7 w 10"/>
                <a:gd name="T43" fmla="*/ 17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8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9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1 h 63"/>
                <a:gd name="T10" fmla="*/ 10 w 13"/>
                <a:gd name="T11" fmla="*/ 65 h 63"/>
                <a:gd name="T12" fmla="*/ 15 w 13"/>
                <a:gd name="T13" fmla="*/ 65 h 63"/>
                <a:gd name="T14" fmla="*/ 14 w 13"/>
                <a:gd name="T15" fmla="*/ 40 h 63"/>
                <a:gd name="T16" fmla="*/ 10 w 13"/>
                <a:gd name="T17" fmla="*/ 25 h 63"/>
                <a:gd name="T18" fmla="*/ 9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70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23 h 49"/>
                <a:gd name="T8" fmla="*/ 10 w 18"/>
                <a:gd name="T9" fmla="*/ 34 h 49"/>
                <a:gd name="T10" fmla="*/ 11 w 18"/>
                <a:gd name="T11" fmla="*/ 45 h 49"/>
                <a:gd name="T12" fmla="*/ 16 w 18"/>
                <a:gd name="T13" fmla="*/ 45 h 49"/>
                <a:gd name="T14" fmla="*/ 14 w 18"/>
                <a:gd name="T15" fmla="*/ 32 h 49"/>
                <a:gd name="T16" fmla="*/ 11 w 18"/>
                <a:gd name="T17" fmla="*/ 21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71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19 w 25"/>
                <a:gd name="T9" fmla="*/ 29 h 38"/>
                <a:gd name="T10" fmla="*/ 22 w 25"/>
                <a:gd name="T11" fmla="*/ 38 h 38"/>
                <a:gd name="T12" fmla="*/ 27 w 25"/>
                <a:gd name="T13" fmla="*/ 36 h 38"/>
                <a:gd name="T14" fmla="*/ 22 w 25"/>
                <a:gd name="T15" fmla="*/ 25 h 38"/>
                <a:gd name="T16" fmla="*/ 16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72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3492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63493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4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6349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496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26" r:id="rId1"/>
    <p:sldLayoutId id="2147486227" r:id="rId2"/>
    <p:sldLayoutId id="2147486228" r:id="rId3"/>
    <p:sldLayoutId id="2147486229" r:id="rId4"/>
    <p:sldLayoutId id="2147486230" r:id="rId5"/>
    <p:sldLayoutId id="2147486231" r:id="rId6"/>
    <p:sldLayoutId id="2147486232" r:id="rId7"/>
    <p:sldLayoutId id="2147486233" r:id="rId8"/>
    <p:sldLayoutId id="2147486234" r:id="rId9"/>
    <p:sldLayoutId id="2147486235" r:id="rId10"/>
    <p:sldLayoutId id="2147486236" r:id="rId1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3686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36869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179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84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1 h 614"/>
                <a:gd name="T14" fmla="*/ 459 w 478"/>
                <a:gd name="T15" fmla="*/ 206 h 614"/>
                <a:gd name="T16" fmla="*/ 452 w 478"/>
                <a:gd name="T17" fmla="*/ 238 h 614"/>
                <a:gd name="T18" fmla="*/ 439 w 478"/>
                <a:gd name="T19" fmla="*/ 280 h 614"/>
                <a:gd name="T20" fmla="*/ 403 w 478"/>
                <a:gd name="T21" fmla="*/ 375 h 614"/>
                <a:gd name="T22" fmla="*/ 354 w 478"/>
                <a:gd name="T23" fmla="*/ 462 h 614"/>
                <a:gd name="T24" fmla="*/ 321 w 478"/>
                <a:gd name="T25" fmla="*/ 511 h 614"/>
                <a:gd name="T26" fmla="*/ 287 w 478"/>
                <a:gd name="T27" fmla="*/ 554 h 614"/>
                <a:gd name="T28" fmla="*/ 257 w 478"/>
                <a:gd name="T29" fmla="*/ 589 h 614"/>
                <a:gd name="T30" fmla="*/ 247 w 478"/>
                <a:gd name="T31" fmla="*/ 600 h 614"/>
                <a:gd name="T32" fmla="*/ 246 w 478"/>
                <a:gd name="T33" fmla="*/ 600 h 614"/>
                <a:gd name="T34" fmla="*/ 236 w 478"/>
                <a:gd name="T35" fmla="*/ 590 h 614"/>
                <a:gd name="T36" fmla="*/ 216 w 478"/>
                <a:gd name="T37" fmla="*/ 572 h 614"/>
                <a:gd name="T38" fmla="*/ 206 w 478"/>
                <a:gd name="T39" fmla="*/ 563 h 614"/>
                <a:gd name="T40" fmla="*/ 195 w 478"/>
                <a:gd name="T41" fmla="*/ 551 h 614"/>
                <a:gd name="T42" fmla="*/ 180 w 478"/>
                <a:gd name="T43" fmla="*/ 533 h 614"/>
                <a:gd name="T44" fmla="*/ 159 w 478"/>
                <a:gd name="T45" fmla="*/ 500 h 614"/>
                <a:gd name="T46" fmla="*/ 144 w 478"/>
                <a:gd name="T47" fmla="*/ 477 h 614"/>
                <a:gd name="T48" fmla="*/ 129 w 478"/>
                <a:gd name="T49" fmla="*/ 456 h 614"/>
                <a:gd name="T50" fmla="*/ 105 w 478"/>
                <a:gd name="T51" fmla="*/ 424 h 614"/>
                <a:gd name="T52" fmla="*/ 80 w 478"/>
                <a:gd name="T53" fmla="*/ 392 h 614"/>
                <a:gd name="T54" fmla="*/ 64 w 478"/>
                <a:gd name="T55" fmla="*/ 359 h 614"/>
                <a:gd name="T56" fmla="*/ 54 w 478"/>
                <a:gd name="T57" fmla="*/ 330 h 614"/>
                <a:gd name="T58" fmla="*/ 42 w 478"/>
                <a:gd name="T59" fmla="*/ 296 h 614"/>
                <a:gd name="T60" fmla="*/ 32 w 478"/>
                <a:gd name="T61" fmla="*/ 267 h 614"/>
                <a:gd name="T62" fmla="*/ 23 w 478"/>
                <a:gd name="T63" fmla="*/ 231 h 614"/>
                <a:gd name="T64" fmla="*/ 14 w 478"/>
                <a:gd name="T65" fmla="*/ 193 h 614"/>
                <a:gd name="T66" fmla="*/ 8 w 478"/>
                <a:gd name="T67" fmla="*/ 157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14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8 h 8"/>
                <a:gd name="T8" fmla="*/ 478 w 480"/>
                <a:gd name="T9" fmla="*/ 18 h 8"/>
                <a:gd name="T10" fmla="*/ 480 w 480"/>
                <a:gd name="T11" fmla="*/ 1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3 h 126"/>
                <a:gd name="T2" fmla="*/ 5 w 15"/>
                <a:gd name="T3" fmla="*/ 133 h 126"/>
                <a:gd name="T4" fmla="*/ 19 w 15"/>
                <a:gd name="T5" fmla="*/ 93 h 126"/>
                <a:gd name="T6" fmla="*/ 20 w 15"/>
                <a:gd name="T7" fmla="*/ 48 h 126"/>
                <a:gd name="T8" fmla="*/ 22 w 15"/>
                <a:gd name="T9" fmla="*/ 18 h 126"/>
                <a:gd name="T10" fmla="*/ 22 w 15"/>
                <a:gd name="T11" fmla="*/ 1 h 126"/>
                <a:gd name="T12" fmla="*/ 17 w 15"/>
                <a:gd name="T13" fmla="*/ 0 h 126"/>
                <a:gd name="T14" fmla="*/ 17 w 15"/>
                <a:gd name="T15" fmla="*/ 18 h 126"/>
                <a:gd name="T16" fmla="*/ 16 w 15"/>
                <a:gd name="T17" fmla="*/ 48 h 126"/>
                <a:gd name="T18" fmla="*/ 5 w 15"/>
                <a:gd name="T19" fmla="*/ 91 h 126"/>
                <a:gd name="T20" fmla="*/ 0 w 15"/>
                <a:gd name="T21" fmla="*/ 133 h 126"/>
                <a:gd name="T22" fmla="*/ 0 w 15"/>
                <a:gd name="T23" fmla="*/ 133 h 126"/>
                <a:gd name="T24" fmla="*/ 5 w 15"/>
                <a:gd name="T25" fmla="*/ 133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2 h 139"/>
                <a:gd name="T2" fmla="*/ 6 w 34"/>
                <a:gd name="T3" fmla="*/ 132 h 139"/>
                <a:gd name="T4" fmla="*/ 25 w 34"/>
                <a:gd name="T5" fmla="*/ 92 h 139"/>
                <a:gd name="T6" fmla="*/ 31 w 34"/>
                <a:gd name="T7" fmla="*/ 67 h 139"/>
                <a:gd name="T8" fmla="*/ 36 w 34"/>
                <a:gd name="T9" fmla="*/ 36 h 139"/>
                <a:gd name="T10" fmla="*/ 41 w 34"/>
                <a:gd name="T11" fmla="*/ 0 h 139"/>
                <a:gd name="T12" fmla="*/ 36 w 34"/>
                <a:gd name="T13" fmla="*/ 0 h 139"/>
                <a:gd name="T14" fmla="*/ 31 w 34"/>
                <a:gd name="T15" fmla="*/ 34 h 139"/>
                <a:gd name="T16" fmla="*/ 26 w 34"/>
                <a:gd name="T17" fmla="*/ 65 h 139"/>
                <a:gd name="T18" fmla="*/ 13 w 34"/>
                <a:gd name="T19" fmla="*/ 90 h 139"/>
                <a:gd name="T20" fmla="*/ 0 w 34"/>
                <a:gd name="T21" fmla="*/ 132 h 139"/>
                <a:gd name="T22" fmla="*/ 0 w 34"/>
                <a:gd name="T23" fmla="*/ 132 h 139"/>
                <a:gd name="T24" fmla="*/ 6 w 34"/>
                <a:gd name="T25" fmla="*/ 132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6 w 44"/>
                <a:gd name="T7" fmla="*/ 43 h 43"/>
                <a:gd name="T8" fmla="*/ 37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2 h 90"/>
                <a:gd name="T8" fmla="*/ 35 w 66"/>
                <a:gd name="T9" fmla="*/ 68 h 90"/>
                <a:gd name="T10" fmla="*/ 45 w 66"/>
                <a:gd name="T11" fmla="*/ 77 h 90"/>
                <a:gd name="T12" fmla="*/ 54 w 66"/>
                <a:gd name="T13" fmla="*/ 90 h 90"/>
                <a:gd name="T14" fmla="*/ 61 w 66"/>
                <a:gd name="T15" fmla="*/ 97 h 90"/>
                <a:gd name="T16" fmla="*/ 66 w 66"/>
                <a:gd name="T17" fmla="*/ 92 h 90"/>
                <a:gd name="T18" fmla="*/ 59 w 66"/>
                <a:gd name="T19" fmla="*/ 85 h 90"/>
                <a:gd name="T20" fmla="*/ 48 w 66"/>
                <a:gd name="T21" fmla="*/ 72 h 90"/>
                <a:gd name="T22" fmla="*/ 40 w 66"/>
                <a:gd name="T23" fmla="*/ 63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4 w 103"/>
                <a:gd name="T13" fmla="*/ 114 h 174"/>
                <a:gd name="T14" fmla="*/ 77 w 103"/>
                <a:gd name="T15" fmla="*/ 130 h 174"/>
                <a:gd name="T16" fmla="*/ 89 w 103"/>
                <a:gd name="T17" fmla="*/ 150 h 174"/>
                <a:gd name="T18" fmla="*/ 105 w 103"/>
                <a:gd name="T19" fmla="*/ 174 h 174"/>
                <a:gd name="T20" fmla="*/ 110 w 103"/>
                <a:gd name="T21" fmla="*/ 170 h 174"/>
                <a:gd name="T22" fmla="*/ 95 w 103"/>
                <a:gd name="T23" fmla="*/ 147 h 174"/>
                <a:gd name="T24" fmla="*/ 81 w 103"/>
                <a:gd name="T25" fmla="*/ 127 h 174"/>
                <a:gd name="T26" fmla="*/ 69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3 h 181"/>
                <a:gd name="T10" fmla="*/ 44 w 50"/>
                <a:gd name="T11" fmla="*/ 174 h 181"/>
                <a:gd name="T12" fmla="*/ 50 w 50"/>
                <a:gd name="T13" fmla="*/ 170 h 181"/>
                <a:gd name="T14" fmla="*/ 31 w 50"/>
                <a:gd name="T15" fmla="*/ 111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0 h 148"/>
                <a:gd name="T10" fmla="*/ 4 w 12"/>
                <a:gd name="T11" fmla="*/ 155 h 148"/>
                <a:gd name="T12" fmla="*/ 12 w 12"/>
                <a:gd name="T13" fmla="*/ 155 h 148"/>
                <a:gd name="T14" fmla="*/ 7 w 12"/>
                <a:gd name="T15" fmla="*/ 110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1 h 655"/>
                <a:gd name="T24" fmla="*/ 441 w 514"/>
                <a:gd name="T25" fmla="*/ 401 h 655"/>
                <a:gd name="T26" fmla="*/ 421 w 514"/>
                <a:gd name="T27" fmla="*/ 448 h 655"/>
                <a:gd name="T28" fmla="*/ 396 w 514"/>
                <a:gd name="T29" fmla="*/ 497 h 655"/>
                <a:gd name="T30" fmla="*/ 359 w 514"/>
                <a:gd name="T31" fmla="*/ 549 h 655"/>
                <a:gd name="T32" fmla="*/ 316 w 514"/>
                <a:gd name="T33" fmla="*/ 598 h 655"/>
                <a:gd name="T34" fmla="*/ 280 w 514"/>
                <a:gd name="T35" fmla="*/ 634 h 655"/>
                <a:gd name="T36" fmla="*/ 269 w 514"/>
                <a:gd name="T37" fmla="*/ 645 h 655"/>
                <a:gd name="T38" fmla="*/ 265 w 514"/>
                <a:gd name="T39" fmla="*/ 648 h 655"/>
                <a:gd name="T40" fmla="*/ 259 w 514"/>
                <a:gd name="T41" fmla="*/ 643 h 655"/>
                <a:gd name="T42" fmla="*/ 247 w 514"/>
                <a:gd name="T43" fmla="*/ 634 h 655"/>
                <a:gd name="T44" fmla="*/ 226 w 514"/>
                <a:gd name="T45" fmla="*/ 618 h 655"/>
                <a:gd name="T46" fmla="*/ 218 w 514"/>
                <a:gd name="T47" fmla="*/ 609 h 655"/>
                <a:gd name="T48" fmla="*/ 206 w 514"/>
                <a:gd name="T49" fmla="*/ 593 h 655"/>
                <a:gd name="T50" fmla="*/ 185 w 514"/>
                <a:gd name="T51" fmla="*/ 569 h 655"/>
                <a:gd name="T52" fmla="*/ 160 w 514"/>
                <a:gd name="T53" fmla="*/ 531 h 655"/>
                <a:gd name="T54" fmla="*/ 116 w 514"/>
                <a:gd name="T55" fmla="*/ 455 h 655"/>
                <a:gd name="T56" fmla="*/ 82 w 514"/>
                <a:gd name="T57" fmla="*/ 383 h 655"/>
                <a:gd name="T58" fmla="*/ 65 w 514"/>
                <a:gd name="T59" fmla="*/ 342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8 h 175"/>
                <a:gd name="T6" fmla="*/ 15 w 184"/>
                <a:gd name="T7" fmla="*/ 168 h 175"/>
                <a:gd name="T8" fmla="*/ 15 w 184"/>
                <a:gd name="T9" fmla="*/ 168 h 175"/>
                <a:gd name="T10" fmla="*/ 17 w 184"/>
                <a:gd name="T11" fmla="*/ 168 h 175"/>
                <a:gd name="T12" fmla="*/ 18 w 184"/>
                <a:gd name="T13" fmla="*/ 165 h 175"/>
                <a:gd name="T14" fmla="*/ 17 w 184"/>
                <a:gd name="T15" fmla="*/ 161 h 175"/>
                <a:gd name="T16" fmla="*/ 15 w 184"/>
                <a:gd name="T17" fmla="*/ 154 h 175"/>
                <a:gd name="T18" fmla="*/ 15 w 184"/>
                <a:gd name="T19" fmla="*/ 150 h 175"/>
                <a:gd name="T20" fmla="*/ 15 w 184"/>
                <a:gd name="T21" fmla="*/ 147 h 175"/>
                <a:gd name="T22" fmla="*/ 15 w 184"/>
                <a:gd name="T23" fmla="*/ 141 h 175"/>
                <a:gd name="T24" fmla="*/ 13 w 184"/>
                <a:gd name="T25" fmla="*/ 132 h 175"/>
                <a:gd name="T26" fmla="*/ 12 w 184"/>
                <a:gd name="T27" fmla="*/ 125 h 175"/>
                <a:gd name="T28" fmla="*/ 10 w 184"/>
                <a:gd name="T29" fmla="*/ 116 h 175"/>
                <a:gd name="T30" fmla="*/ 8 w 184"/>
                <a:gd name="T31" fmla="*/ 105 h 175"/>
                <a:gd name="T32" fmla="*/ 8 w 184"/>
                <a:gd name="T33" fmla="*/ 96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7 w 58"/>
                <a:gd name="T15" fmla="*/ 6 h 89"/>
                <a:gd name="T16" fmla="*/ 40 w 58"/>
                <a:gd name="T17" fmla="*/ 4 h 89"/>
                <a:gd name="T18" fmla="*/ 47 w 58"/>
                <a:gd name="T19" fmla="*/ 2 h 89"/>
                <a:gd name="T20" fmla="*/ 48 w 58"/>
                <a:gd name="T21" fmla="*/ 4 h 89"/>
                <a:gd name="T22" fmla="*/ 48 w 58"/>
                <a:gd name="T23" fmla="*/ 7 h 89"/>
                <a:gd name="T24" fmla="*/ 48 w 58"/>
                <a:gd name="T25" fmla="*/ 9 h 89"/>
                <a:gd name="T26" fmla="*/ 50 w 58"/>
                <a:gd name="T27" fmla="*/ 27 h 89"/>
                <a:gd name="T28" fmla="*/ 45 w 58"/>
                <a:gd name="T29" fmla="*/ 33 h 89"/>
                <a:gd name="T30" fmla="*/ 40 w 58"/>
                <a:gd name="T31" fmla="*/ 34 h 89"/>
                <a:gd name="T32" fmla="*/ 40 w 58"/>
                <a:gd name="T33" fmla="*/ 42 h 89"/>
                <a:gd name="T34" fmla="*/ 43 w 58"/>
                <a:gd name="T35" fmla="*/ 45 h 89"/>
                <a:gd name="T36" fmla="*/ 45 w 58"/>
                <a:gd name="T37" fmla="*/ 54 h 89"/>
                <a:gd name="T38" fmla="*/ 48 w 58"/>
                <a:gd name="T39" fmla="*/ 33 h 89"/>
                <a:gd name="T40" fmla="*/ 50 w 58"/>
                <a:gd name="T41" fmla="*/ 31 h 89"/>
                <a:gd name="T42" fmla="*/ 53 w 58"/>
                <a:gd name="T43" fmla="*/ 31 h 89"/>
                <a:gd name="T44" fmla="*/ 58 w 58"/>
                <a:gd name="T45" fmla="*/ 31 h 89"/>
                <a:gd name="T46" fmla="*/ 65 w 58"/>
                <a:gd name="T47" fmla="*/ 38 h 89"/>
                <a:gd name="T48" fmla="*/ 58 w 58"/>
                <a:gd name="T49" fmla="*/ 40 h 89"/>
                <a:gd name="T50" fmla="*/ 53 w 58"/>
                <a:gd name="T51" fmla="*/ 34 h 89"/>
                <a:gd name="T52" fmla="*/ 50 w 58"/>
                <a:gd name="T53" fmla="*/ 34 h 89"/>
                <a:gd name="T54" fmla="*/ 48 w 58"/>
                <a:gd name="T55" fmla="*/ 36 h 89"/>
                <a:gd name="T56" fmla="*/ 50 w 58"/>
                <a:gd name="T57" fmla="*/ 40 h 89"/>
                <a:gd name="T58" fmla="*/ 50 w 58"/>
                <a:gd name="T59" fmla="*/ 51 h 89"/>
                <a:gd name="T60" fmla="*/ 43 w 58"/>
                <a:gd name="T61" fmla="*/ 62 h 89"/>
                <a:gd name="T62" fmla="*/ 47 w 58"/>
                <a:gd name="T63" fmla="*/ 81 h 89"/>
                <a:gd name="T64" fmla="*/ 40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7 w 58"/>
                <a:gd name="T71" fmla="*/ 76 h 89"/>
                <a:gd name="T72" fmla="*/ 37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1 w 56"/>
                <a:gd name="T19" fmla="*/ 2 h 89"/>
                <a:gd name="T20" fmla="*/ 33 w 56"/>
                <a:gd name="T21" fmla="*/ 4 h 89"/>
                <a:gd name="T22" fmla="*/ 33 w 56"/>
                <a:gd name="T23" fmla="*/ 7 h 89"/>
                <a:gd name="T24" fmla="*/ 36 w 56"/>
                <a:gd name="T25" fmla="*/ 11 h 89"/>
                <a:gd name="T26" fmla="*/ 34 w 56"/>
                <a:gd name="T27" fmla="*/ 29 h 89"/>
                <a:gd name="T28" fmla="*/ 29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31 w 56"/>
                <a:gd name="T37" fmla="*/ 54 h 89"/>
                <a:gd name="T38" fmla="*/ 33 w 56"/>
                <a:gd name="T39" fmla="*/ 33 h 89"/>
                <a:gd name="T40" fmla="*/ 36 w 56"/>
                <a:gd name="T41" fmla="*/ 31 h 89"/>
                <a:gd name="T42" fmla="*/ 39 w 56"/>
                <a:gd name="T43" fmla="*/ 31 h 89"/>
                <a:gd name="T44" fmla="*/ 46 w 56"/>
                <a:gd name="T45" fmla="*/ 33 h 89"/>
                <a:gd name="T46" fmla="*/ 49 w 56"/>
                <a:gd name="T47" fmla="*/ 38 h 89"/>
                <a:gd name="T48" fmla="*/ 41 w 56"/>
                <a:gd name="T49" fmla="*/ 40 h 89"/>
                <a:gd name="T50" fmla="*/ 39 w 56"/>
                <a:gd name="T51" fmla="*/ 34 h 89"/>
                <a:gd name="T52" fmla="*/ 36 w 56"/>
                <a:gd name="T53" fmla="*/ 34 h 89"/>
                <a:gd name="T54" fmla="*/ 34 w 56"/>
                <a:gd name="T55" fmla="*/ 36 h 89"/>
                <a:gd name="T56" fmla="*/ 34 w 56"/>
                <a:gd name="T57" fmla="*/ 42 h 89"/>
                <a:gd name="T58" fmla="*/ 34 w 56"/>
                <a:gd name="T59" fmla="*/ 56 h 89"/>
                <a:gd name="T60" fmla="*/ 29 w 56"/>
                <a:gd name="T61" fmla="*/ 63 h 89"/>
                <a:gd name="T62" fmla="*/ 31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5 w 56"/>
                <a:gd name="T15" fmla="*/ 6 h 87"/>
                <a:gd name="T16" fmla="*/ 37 w 56"/>
                <a:gd name="T17" fmla="*/ 4 h 87"/>
                <a:gd name="T18" fmla="*/ 45 w 56"/>
                <a:gd name="T19" fmla="*/ 0 h 87"/>
                <a:gd name="T20" fmla="*/ 46 w 56"/>
                <a:gd name="T21" fmla="*/ 4 h 87"/>
                <a:gd name="T22" fmla="*/ 46 w 56"/>
                <a:gd name="T23" fmla="*/ 8 h 87"/>
                <a:gd name="T24" fmla="*/ 50 w 56"/>
                <a:gd name="T25" fmla="*/ 9 h 87"/>
                <a:gd name="T26" fmla="*/ 48 w 56"/>
                <a:gd name="T27" fmla="*/ 27 h 87"/>
                <a:gd name="T28" fmla="*/ 43 w 56"/>
                <a:gd name="T29" fmla="*/ 33 h 87"/>
                <a:gd name="T30" fmla="*/ 40 w 56"/>
                <a:gd name="T31" fmla="*/ 35 h 87"/>
                <a:gd name="T32" fmla="*/ 40 w 56"/>
                <a:gd name="T33" fmla="*/ 44 h 87"/>
                <a:gd name="T34" fmla="*/ 43 w 56"/>
                <a:gd name="T35" fmla="*/ 45 h 87"/>
                <a:gd name="T36" fmla="*/ 45 w 56"/>
                <a:gd name="T37" fmla="*/ 56 h 87"/>
                <a:gd name="T38" fmla="*/ 46 w 56"/>
                <a:gd name="T39" fmla="*/ 33 h 87"/>
                <a:gd name="T40" fmla="*/ 50 w 56"/>
                <a:gd name="T41" fmla="*/ 29 h 87"/>
                <a:gd name="T42" fmla="*/ 53 w 56"/>
                <a:gd name="T43" fmla="*/ 29 h 87"/>
                <a:gd name="T44" fmla="*/ 60 w 56"/>
                <a:gd name="T45" fmla="*/ 33 h 87"/>
                <a:gd name="T46" fmla="*/ 63 w 56"/>
                <a:gd name="T47" fmla="*/ 38 h 87"/>
                <a:gd name="T48" fmla="*/ 55 w 56"/>
                <a:gd name="T49" fmla="*/ 38 h 87"/>
                <a:gd name="T50" fmla="*/ 53 w 56"/>
                <a:gd name="T51" fmla="*/ 35 h 87"/>
                <a:gd name="T52" fmla="*/ 50 w 56"/>
                <a:gd name="T53" fmla="*/ 35 h 87"/>
                <a:gd name="T54" fmla="*/ 48 w 56"/>
                <a:gd name="T55" fmla="*/ 36 h 87"/>
                <a:gd name="T56" fmla="*/ 48 w 56"/>
                <a:gd name="T57" fmla="*/ 40 h 87"/>
                <a:gd name="T58" fmla="*/ 50 w 56"/>
                <a:gd name="T59" fmla="*/ 51 h 87"/>
                <a:gd name="T60" fmla="*/ 42 w 56"/>
                <a:gd name="T61" fmla="*/ 62 h 87"/>
                <a:gd name="T62" fmla="*/ 45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7 w 56"/>
                <a:gd name="T71" fmla="*/ 76 h 87"/>
                <a:gd name="T72" fmla="*/ 35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6 h 124"/>
                <a:gd name="T2" fmla="*/ 72 w 146"/>
                <a:gd name="T3" fmla="*/ 0 h 124"/>
                <a:gd name="T4" fmla="*/ 139 w 146"/>
                <a:gd name="T5" fmla="*/ 106 h 124"/>
                <a:gd name="T6" fmla="*/ 139 w 146"/>
                <a:gd name="T7" fmla="*/ 129 h 124"/>
                <a:gd name="T8" fmla="*/ 72 w 146"/>
                <a:gd name="T9" fmla="*/ 30 h 124"/>
                <a:gd name="T10" fmla="*/ 2 w 146"/>
                <a:gd name="T11" fmla="*/ 131 h 124"/>
                <a:gd name="T12" fmla="*/ 0 w 146"/>
                <a:gd name="T13" fmla="*/ 10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4 h 171"/>
                <a:gd name="T2" fmla="*/ 5 w 5"/>
                <a:gd name="T3" fmla="*/ 162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2 h 171"/>
                <a:gd name="T10" fmla="*/ 3 w 5"/>
                <a:gd name="T11" fmla="*/ 164 h 171"/>
                <a:gd name="T12" fmla="*/ 3 w 5"/>
                <a:gd name="T13" fmla="*/ 164 h 171"/>
                <a:gd name="T14" fmla="*/ 5 w 5"/>
                <a:gd name="T15" fmla="*/ 164 h 171"/>
                <a:gd name="T16" fmla="*/ 5 w 5"/>
                <a:gd name="T17" fmla="*/ 162 h 171"/>
                <a:gd name="T18" fmla="*/ 3 w 5"/>
                <a:gd name="T19" fmla="*/ 164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8 w 505"/>
                <a:gd name="T1" fmla="*/ 7 h 9"/>
                <a:gd name="T2" fmla="*/ 498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8 w 505"/>
                <a:gd name="T9" fmla="*/ 7 h 9"/>
                <a:gd name="T10" fmla="*/ 498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4 h 37"/>
                <a:gd name="T2" fmla="*/ 3 w 6"/>
                <a:gd name="T3" fmla="*/ 44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3 h 37"/>
                <a:gd name="T14" fmla="*/ 0 w 6"/>
                <a:gd name="T15" fmla="*/ 43 h 37"/>
                <a:gd name="T16" fmla="*/ 3 w 6"/>
                <a:gd name="T17" fmla="*/ 44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4 h 131"/>
                <a:gd name="T2" fmla="*/ 5 w 16"/>
                <a:gd name="T3" fmla="*/ 124 h 131"/>
                <a:gd name="T4" fmla="*/ 11 w 16"/>
                <a:gd name="T5" fmla="*/ 79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9 h 131"/>
                <a:gd name="T20" fmla="*/ 0 w 16"/>
                <a:gd name="T21" fmla="*/ 123 h 131"/>
                <a:gd name="T22" fmla="*/ 0 w 16"/>
                <a:gd name="T23" fmla="*/ 123 h 131"/>
                <a:gd name="T24" fmla="*/ 5 w 16"/>
                <a:gd name="T25" fmla="*/ 124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9 w 110"/>
                <a:gd name="T13" fmla="*/ 223 h 344"/>
                <a:gd name="T14" fmla="*/ 81 w 110"/>
                <a:gd name="T15" fmla="*/ 182 h 344"/>
                <a:gd name="T16" fmla="*/ 92 w 110"/>
                <a:gd name="T17" fmla="*/ 139 h 344"/>
                <a:gd name="T18" fmla="*/ 102 w 110"/>
                <a:gd name="T19" fmla="*/ 93 h 344"/>
                <a:gd name="T20" fmla="*/ 110 w 110"/>
                <a:gd name="T21" fmla="*/ 48 h 344"/>
                <a:gd name="T22" fmla="*/ 117 w 110"/>
                <a:gd name="T23" fmla="*/ 1 h 344"/>
                <a:gd name="T24" fmla="*/ 112 w 110"/>
                <a:gd name="T25" fmla="*/ 0 h 344"/>
                <a:gd name="T26" fmla="*/ 104 w 110"/>
                <a:gd name="T27" fmla="*/ 47 h 344"/>
                <a:gd name="T28" fmla="*/ 95 w 110"/>
                <a:gd name="T29" fmla="*/ 93 h 344"/>
                <a:gd name="T30" fmla="*/ 87 w 110"/>
                <a:gd name="T31" fmla="*/ 137 h 344"/>
                <a:gd name="T32" fmla="*/ 76 w 110"/>
                <a:gd name="T33" fmla="*/ 180 h 344"/>
                <a:gd name="T34" fmla="*/ 63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4 w 131"/>
                <a:gd name="T13" fmla="*/ 90 h 155"/>
                <a:gd name="T14" fmla="*/ 95 w 131"/>
                <a:gd name="T15" fmla="*/ 65 h 155"/>
                <a:gd name="T16" fmla="*/ 118 w 131"/>
                <a:gd name="T17" fmla="*/ 34 h 155"/>
                <a:gd name="T18" fmla="*/ 138 w 131"/>
                <a:gd name="T19" fmla="*/ 3 h 155"/>
                <a:gd name="T20" fmla="*/ 133 w 131"/>
                <a:gd name="T21" fmla="*/ 0 h 155"/>
                <a:gd name="T22" fmla="*/ 112 w 131"/>
                <a:gd name="T23" fmla="*/ 30 h 155"/>
                <a:gd name="T24" fmla="*/ 90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7 w 46"/>
                <a:gd name="T9" fmla="*/ 34 h 40"/>
                <a:gd name="T10" fmla="*/ 34 w 46"/>
                <a:gd name="T11" fmla="*/ 40 h 40"/>
                <a:gd name="T12" fmla="*/ 39 w 46"/>
                <a:gd name="T13" fmla="*/ 34 h 40"/>
                <a:gd name="T14" fmla="*/ 30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5 w 82"/>
                <a:gd name="T7" fmla="*/ 77 h 108"/>
                <a:gd name="T8" fmla="*/ 60 w 82"/>
                <a:gd name="T9" fmla="*/ 97 h 108"/>
                <a:gd name="T10" fmla="*/ 72 w 82"/>
                <a:gd name="T11" fmla="*/ 108 h 108"/>
                <a:gd name="T12" fmla="*/ 75 w 82"/>
                <a:gd name="T13" fmla="*/ 104 h 108"/>
                <a:gd name="T14" fmla="*/ 65 w 82"/>
                <a:gd name="T15" fmla="*/ 92 h 108"/>
                <a:gd name="T16" fmla="*/ 49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8 h 186"/>
                <a:gd name="T14" fmla="*/ 57 w 92"/>
                <a:gd name="T15" fmla="*/ 143 h 186"/>
                <a:gd name="T16" fmla="*/ 71 w 92"/>
                <a:gd name="T17" fmla="*/ 168 h 186"/>
                <a:gd name="T18" fmla="*/ 87 w 92"/>
                <a:gd name="T19" fmla="*/ 193 h 186"/>
                <a:gd name="T20" fmla="*/ 92 w 92"/>
                <a:gd name="T21" fmla="*/ 192 h 186"/>
                <a:gd name="T22" fmla="*/ 77 w 92"/>
                <a:gd name="T23" fmla="*/ 164 h 186"/>
                <a:gd name="T24" fmla="*/ 62 w 92"/>
                <a:gd name="T25" fmla="*/ 139 h 186"/>
                <a:gd name="T26" fmla="*/ 51 w 92"/>
                <a:gd name="T27" fmla="*/ 114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7 h 173"/>
                <a:gd name="T8" fmla="*/ 33 w 50"/>
                <a:gd name="T9" fmla="*/ 130 h 173"/>
                <a:gd name="T10" fmla="*/ 43 w 50"/>
                <a:gd name="T11" fmla="*/ 166 h 173"/>
                <a:gd name="T12" fmla="*/ 50 w 50"/>
                <a:gd name="T13" fmla="*/ 164 h 173"/>
                <a:gd name="T14" fmla="*/ 38 w 50"/>
                <a:gd name="T15" fmla="*/ 128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3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8 w 352"/>
                <a:gd name="T1" fmla="*/ 1 h 456"/>
                <a:gd name="T2" fmla="*/ 236 w 352"/>
                <a:gd name="T3" fmla="*/ 14 h 456"/>
                <a:gd name="T4" fmla="*/ 223 w 352"/>
                <a:gd name="T5" fmla="*/ 41 h 456"/>
                <a:gd name="T6" fmla="*/ 212 w 352"/>
                <a:gd name="T7" fmla="*/ 90 h 456"/>
                <a:gd name="T8" fmla="*/ 205 w 352"/>
                <a:gd name="T9" fmla="*/ 149 h 456"/>
                <a:gd name="T10" fmla="*/ 202 w 352"/>
                <a:gd name="T11" fmla="*/ 193 h 456"/>
                <a:gd name="T12" fmla="*/ 205 w 352"/>
                <a:gd name="T13" fmla="*/ 211 h 456"/>
                <a:gd name="T14" fmla="*/ 212 w 352"/>
                <a:gd name="T15" fmla="*/ 211 h 456"/>
                <a:gd name="T16" fmla="*/ 228 w 352"/>
                <a:gd name="T17" fmla="*/ 211 h 456"/>
                <a:gd name="T18" fmla="*/ 256 w 352"/>
                <a:gd name="T19" fmla="*/ 211 h 456"/>
                <a:gd name="T20" fmla="*/ 294 w 352"/>
                <a:gd name="T21" fmla="*/ 205 h 456"/>
                <a:gd name="T22" fmla="*/ 326 w 352"/>
                <a:gd name="T23" fmla="*/ 196 h 456"/>
                <a:gd name="T24" fmla="*/ 343 w 352"/>
                <a:gd name="T25" fmla="*/ 186 h 456"/>
                <a:gd name="T26" fmla="*/ 359 w 352"/>
                <a:gd name="T27" fmla="*/ 166 h 456"/>
                <a:gd name="T28" fmla="*/ 348 w 352"/>
                <a:gd name="T29" fmla="*/ 274 h 456"/>
                <a:gd name="T30" fmla="*/ 326 w 352"/>
                <a:gd name="T31" fmla="*/ 263 h 456"/>
                <a:gd name="T32" fmla="*/ 298 w 352"/>
                <a:gd name="T33" fmla="*/ 254 h 456"/>
                <a:gd name="T34" fmla="*/ 269 w 352"/>
                <a:gd name="T35" fmla="*/ 249 h 456"/>
                <a:gd name="T36" fmla="*/ 244 w 352"/>
                <a:gd name="T37" fmla="*/ 245 h 456"/>
                <a:gd name="T38" fmla="*/ 217 w 352"/>
                <a:gd name="T39" fmla="*/ 244 h 456"/>
                <a:gd name="T40" fmla="*/ 212 w 352"/>
                <a:gd name="T41" fmla="*/ 244 h 456"/>
                <a:gd name="T42" fmla="*/ 202 w 352"/>
                <a:gd name="T43" fmla="*/ 245 h 456"/>
                <a:gd name="T44" fmla="*/ 202 w 352"/>
                <a:gd name="T45" fmla="*/ 263 h 456"/>
                <a:gd name="T46" fmla="*/ 202 w 352"/>
                <a:gd name="T47" fmla="*/ 283 h 456"/>
                <a:gd name="T48" fmla="*/ 207 w 352"/>
                <a:gd name="T49" fmla="*/ 345 h 456"/>
                <a:gd name="T50" fmla="*/ 217 w 352"/>
                <a:gd name="T51" fmla="*/ 402 h 456"/>
                <a:gd name="T52" fmla="*/ 225 w 352"/>
                <a:gd name="T53" fmla="*/ 426 h 456"/>
                <a:gd name="T54" fmla="*/ 241 w 352"/>
                <a:gd name="T55" fmla="*/ 447 h 456"/>
                <a:gd name="T56" fmla="*/ 116 w 352"/>
                <a:gd name="T57" fmla="*/ 447 h 456"/>
                <a:gd name="T58" fmla="*/ 124 w 352"/>
                <a:gd name="T59" fmla="*/ 433 h 456"/>
                <a:gd name="T60" fmla="*/ 139 w 352"/>
                <a:gd name="T61" fmla="*/ 401 h 456"/>
                <a:gd name="T62" fmla="*/ 144 w 352"/>
                <a:gd name="T63" fmla="*/ 386 h 456"/>
                <a:gd name="T64" fmla="*/ 149 w 352"/>
                <a:gd name="T65" fmla="*/ 372 h 456"/>
                <a:gd name="T66" fmla="*/ 152 w 352"/>
                <a:gd name="T67" fmla="*/ 346 h 456"/>
                <a:gd name="T68" fmla="*/ 159 w 352"/>
                <a:gd name="T69" fmla="*/ 305 h 456"/>
                <a:gd name="T70" fmla="*/ 160 w 352"/>
                <a:gd name="T71" fmla="*/ 263 h 456"/>
                <a:gd name="T72" fmla="*/ 159 w 352"/>
                <a:gd name="T73" fmla="*/ 247 h 456"/>
                <a:gd name="T74" fmla="*/ 154 w 352"/>
                <a:gd name="T75" fmla="*/ 245 h 456"/>
                <a:gd name="T76" fmla="*/ 149 w 352"/>
                <a:gd name="T77" fmla="*/ 245 h 456"/>
                <a:gd name="T78" fmla="*/ 134 w 352"/>
                <a:gd name="T79" fmla="*/ 244 h 456"/>
                <a:gd name="T80" fmla="*/ 105 w 352"/>
                <a:gd name="T81" fmla="*/ 245 h 456"/>
                <a:gd name="T82" fmla="*/ 75 w 352"/>
                <a:gd name="T83" fmla="*/ 249 h 456"/>
                <a:gd name="T84" fmla="*/ 44 w 352"/>
                <a:gd name="T85" fmla="*/ 258 h 456"/>
                <a:gd name="T86" fmla="*/ 19 w 352"/>
                <a:gd name="T87" fmla="*/ 269 h 456"/>
                <a:gd name="T88" fmla="*/ 1 w 352"/>
                <a:gd name="T89" fmla="*/ 278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3 h 20"/>
                <a:gd name="T2" fmla="*/ 3 w 14"/>
                <a:gd name="T3" fmla="*/ 13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3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7 w 20"/>
                <a:gd name="T7" fmla="*/ 20 h 45"/>
                <a:gd name="T8" fmla="*/ 22 w 20"/>
                <a:gd name="T9" fmla="*/ 13 h 45"/>
                <a:gd name="T10" fmla="*/ 27 w 20"/>
                <a:gd name="T11" fmla="*/ 6 h 45"/>
                <a:gd name="T12" fmla="*/ 24 w 20"/>
                <a:gd name="T13" fmla="*/ 0 h 45"/>
                <a:gd name="T14" fmla="*/ 17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2 h 65"/>
                <a:gd name="T2" fmla="*/ 5 w 12"/>
                <a:gd name="T3" fmla="*/ 72 h 65"/>
                <a:gd name="T4" fmla="*/ 5 w 12"/>
                <a:gd name="T5" fmla="*/ 59 h 65"/>
                <a:gd name="T6" fmla="*/ 7 w 12"/>
                <a:gd name="T7" fmla="*/ 45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5 h 65"/>
                <a:gd name="T18" fmla="*/ 2 w 12"/>
                <a:gd name="T19" fmla="*/ 57 h 65"/>
                <a:gd name="T20" fmla="*/ 0 w 12"/>
                <a:gd name="T21" fmla="*/ 72 h 65"/>
                <a:gd name="T22" fmla="*/ 0 w 12"/>
                <a:gd name="T23" fmla="*/ 72 h 65"/>
                <a:gd name="T24" fmla="*/ 5 w 12"/>
                <a:gd name="T25" fmla="*/ 72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3 h 20"/>
                <a:gd name="T14" fmla="*/ 5 w 7"/>
                <a:gd name="T15" fmla="*/ 13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2 w 35"/>
                <a:gd name="T1" fmla="*/ 0 h 7"/>
                <a:gd name="T2" fmla="*/ 42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15 h 7"/>
                <a:gd name="T10" fmla="*/ 9 w 35"/>
                <a:gd name="T11" fmla="*/ 17 h 7"/>
                <a:gd name="T12" fmla="*/ 42 w 35"/>
                <a:gd name="T13" fmla="*/ 17 h 7"/>
                <a:gd name="T14" fmla="*/ 42 w 35"/>
                <a:gd name="T15" fmla="*/ 17 h 7"/>
                <a:gd name="T16" fmla="*/ 42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9 w 56"/>
                <a:gd name="T1" fmla="*/ 0 h 10"/>
                <a:gd name="T2" fmla="*/ 49 w 56"/>
                <a:gd name="T3" fmla="*/ 0 h 10"/>
                <a:gd name="T4" fmla="*/ 35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7 w 56"/>
                <a:gd name="T19" fmla="*/ 5 h 10"/>
                <a:gd name="T20" fmla="*/ 49 w 56"/>
                <a:gd name="T21" fmla="*/ 5 h 10"/>
                <a:gd name="T22" fmla="*/ 49 w 56"/>
                <a:gd name="T23" fmla="*/ 5 h 10"/>
                <a:gd name="T24" fmla="*/ 49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6 w 41"/>
                <a:gd name="T1" fmla="*/ 0 h 18"/>
                <a:gd name="T2" fmla="*/ 46 w 41"/>
                <a:gd name="T3" fmla="*/ 0 h 18"/>
                <a:gd name="T4" fmla="*/ 38 w 41"/>
                <a:gd name="T5" fmla="*/ 4 h 18"/>
                <a:gd name="T6" fmla="*/ 30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11 h 18"/>
                <a:gd name="T14" fmla="*/ 14 w 41"/>
                <a:gd name="T15" fmla="*/ 9 h 18"/>
                <a:gd name="T16" fmla="*/ 30 w 41"/>
                <a:gd name="T17" fmla="*/ 9 h 18"/>
                <a:gd name="T18" fmla="*/ 39 w 41"/>
                <a:gd name="T19" fmla="*/ 9 h 18"/>
                <a:gd name="T20" fmla="*/ 48 w 41"/>
                <a:gd name="T21" fmla="*/ 5 h 18"/>
                <a:gd name="T22" fmla="*/ 48 w 41"/>
                <a:gd name="T23" fmla="*/ 5 h 18"/>
                <a:gd name="T24" fmla="*/ 46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9 h 124"/>
                <a:gd name="T2" fmla="*/ 5 w 5"/>
                <a:gd name="T3" fmla="*/ 126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6 h 124"/>
                <a:gd name="T10" fmla="*/ 2 w 5"/>
                <a:gd name="T11" fmla="*/ 129 h 124"/>
                <a:gd name="T12" fmla="*/ 2 w 5"/>
                <a:gd name="T13" fmla="*/ 129 h 124"/>
                <a:gd name="T14" fmla="*/ 5 w 5"/>
                <a:gd name="T15" fmla="*/ 131 h 124"/>
                <a:gd name="T16" fmla="*/ 5 w 5"/>
                <a:gd name="T17" fmla="*/ 126 h 124"/>
                <a:gd name="T18" fmla="*/ 2 w 5"/>
                <a:gd name="T19" fmla="*/ 129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9 w 13"/>
                <a:gd name="T5" fmla="*/ 5 h 10"/>
                <a:gd name="T6" fmla="*/ 20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7 w 32"/>
                <a:gd name="T5" fmla="*/ 19 h 16"/>
                <a:gd name="T6" fmla="*/ 37 w 32"/>
                <a:gd name="T7" fmla="*/ 23 h 16"/>
                <a:gd name="T8" fmla="*/ 39 w 32"/>
                <a:gd name="T9" fmla="*/ 18 h 16"/>
                <a:gd name="T10" fmla="*/ 29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6 h 16"/>
                <a:gd name="T8" fmla="*/ 34 w 56"/>
                <a:gd name="T9" fmla="*/ 19 h 16"/>
                <a:gd name="T10" fmla="*/ 47 w 56"/>
                <a:gd name="T11" fmla="*/ 23 h 16"/>
                <a:gd name="T12" fmla="*/ 49 w 56"/>
                <a:gd name="T13" fmla="*/ 16 h 16"/>
                <a:gd name="T14" fmla="*/ 34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5 w 32"/>
                <a:gd name="T7" fmla="*/ 9 h 9"/>
                <a:gd name="T8" fmla="*/ 25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1 w 18"/>
                <a:gd name="T1" fmla="*/ 103 h 112"/>
                <a:gd name="T2" fmla="*/ 11 w 18"/>
                <a:gd name="T3" fmla="*/ 103 h 112"/>
                <a:gd name="T4" fmla="*/ 9 w 18"/>
                <a:gd name="T5" fmla="*/ 77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7 h 112"/>
                <a:gd name="T20" fmla="*/ 9 w 18"/>
                <a:gd name="T21" fmla="*/ 105 h 112"/>
                <a:gd name="T22" fmla="*/ 9 w 18"/>
                <a:gd name="T23" fmla="*/ 105 h 112"/>
                <a:gd name="T24" fmla="*/ 11 w 18"/>
                <a:gd name="T25" fmla="*/ 103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23 w 16"/>
                <a:gd name="T1" fmla="*/ 29 h 32"/>
                <a:gd name="T2" fmla="*/ 23 w 16"/>
                <a:gd name="T3" fmla="*/ 29 h 32"/>
                <a:gd name="T4" fmla="*/ 18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5 w 16"/>
                <a:gd name="T11" fmla="*/ 18 h 32"/>
                <a:gd name="T12" fmla="*/ 20 w 16"/>
                <a:gd name="T13" fmla="*/ 32 h 32"/>
                <a:gd name="T14" fmla="*/ 20 w 16"/>
                <a:gd name="T15" fmla="*/ 32 h 32"/>
                <a:gd name="T16" fmla="*/ 23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7 h 7"/>
                <a:gd name="T4" fmla="*/ 123 w 123"/>
                <a:gd name="T5" fmla="*/ 13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5 w 13"/>
                <a:gd name="T1" fmla="*/ 0 h 16"/>
                <a:gd name="T2" fmla="*/ 15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9 h 16"/>
                <a:gd name="T10" fmla="*/ 5 w 13"/>
                <a:gd name="T11" fmla="*/ 8 h 16"/>
                <a:gd name="T12" fmla="*/ 20 w 13"/>
                <a:gd name="T13" fmla="*/ 5 h 16"/>
                <a:gd name="T14" fmla="*/ 20 w 13"/>
                <a:gd name="T15" fmla="*/ 5 h 16"/>
                <a:gd name="T16" fmla="*/ 15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0 h 41"/>
                <a:gd name="T6" fmla="*/ 0 w 23"/>
                <a:gd name="T7" fmla="*/ 43 h 41"/>
                <a:gd name="T8" fmla="*/ 5 w 23"/>
                <a:gd name="T9" fmla="*/ 48 h 41"/>
                <a:gd name="T10" fmla="*/ 13 w 23"/>
                <a:gd name="T11" fmla="*/ 32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8 h 39"/>
                <a:gd name="T8" fmla="*/ 5 w 16"/>
                <a:gd name="T9" fmla="*/ 34 h 39"/>
                <a:gd name="T10" fmla="*/ 0 w 16"/>
                <a:gd name="T11" fmla="*/ 45 h 39"/>
                <a:gd name="T12" fmla="*/ 6 w 16"/>
                <a:gd name="T13" fmla="*/ 46 h 39"/>
                <a:gd name="T14" fmla="*/ 10 w 16"/>
                <a:gd name="T15" fmla="*/ 36 h 39"/>
                <a:gd name="T16" fmla="*/ 11 w 16"/>
                <a:gd name="T17" fmla="*/ 30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5 w 13"/>
                <a:gd name="T1" fmla="*/ 0 h 58"/>
                <a:gd name="T2" fmla="*/ 15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3 h 58"/>
                <a:gd name="T10" fmla="*/ 0 w 13"/>
                <a:gd name="T11" fmla="*/ 51 h 58"/>
                <a:gd name="T12" fmla="*/ 5 w 13"/>
                <a:gd name="T13" fmla="*/ 51 h 58"/>
                <a:gd name="T14" fmla="*/ 15 w 13"/>
                <a:gd name="T15" fmla="*/ 34 h 58"/>
                <a:gd name="T16" fmla="*/ 17 w 13"/>
                <a:gd name="T17" fmla="*/ 27 h 58"/>
                <a:gd name="T18" fmla="*/ 19 w 13"/>
                <a:gd name="T19" fmla="*/ 14 h 58"/>
                <a:gd name="T20" fmla="*/ 20 w 13"/>
                <a:gd name="T21" fmla="*/ 0 h 58"/>
                <a:gd name="T22" fmla="*/ 20 w 13"/>
                <a:gd name="T23" fmla="*/ 0 h 58"/>
                <a:gd name="T24" fmla="*/ 15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11 w 6"/>
                <a:gd name="T5" fmla="*/ 7 h 16"/>
                <a:gd name="T6" fmla="*/ 1 w 6"/>
                <a:gd name="T7" fmla="*/ 5 h 16"/>
                <a:gd name="T8" fmla="*/ 1 w 6"/>
                <a:gd name="T9" fmla="*/ 16 h 16"/>
                <a:gd name="T10" fmla="*/ 1 w 6"/>
                <a:gd name="T11" fmla="*/ 23 h 16"/>
                <a:gd name="T12" fmla="*/ 18 w 6"/>
                <a:gd name="T13" fmla="*/ 21 h 16"/>
                <a:gd name="T14" fmla="*/ 18 w 6"/>
                <a:gd name="T15" fmla="*/ 16 h 16"/>
                <a:gd name="T16" fmla="*/ 18 w 6"/>
                <a:gd name="T17" fmla="*/ 7 h 16"/>
                <a:gd name="T18" fmla="*/ 1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6 w 30"/>
                <a:gd name="T7" fmla="*/ 7 h 9"/>
                <a:gd name="T8" fmla="*/ 19 w 30"/>
                <a:gd name="T9" fmla="*/ 9 h 9"/>
                <a:gd name="T10" fmla="*/ 23 w 30"/>
                <a:gd name="T11" fmla="*/ 9 h 9"/>
                <a:gd name="T12" fmla="*/ 23 w 30"/>
                <a:gd name="T13" fmla="*/ 2 h 9"/>
                <a:gd name="T14" fmla="*/ 19 w 30"/>
                <a:gd name="T15" fmla="*/ 2 h 9"/>
                <a:gd name="T16" fmla="*/ 16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23 h 16"/>
                <a:gd name="T2" fmla="*/ 1 w 65"/>
                <a:gd name="T3" fmla="*/ 23 h 16"/>
                <a:gd name="T4" fmla="*/ 16 w 65"/>
                <a:gd name="T5" fmla="*/ 18 h 16"/>
                <a:gd name="T6" fmla="*/ 29 w 65"/>
                <a:gd name="T7" fmla="*/ 16 h 16"/>
                <a:gd name="T8" fmla="*/ 53 w 65"/>
                <a:gd name="T9" fmla="*/ 16 h 16"/>
                <a:gd name="T10" fmla="*/ 72 w 65"/>
                <a:gd name="T11" fmla="*/ 7 h 16"/>
                <a:gd name="T12" fmla="*/ 72 w 65"/>
                <a:gd name="T13" fmla="*/ 0 h 16"/>
                <a:gd name="T14" fmla="*/ 53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6 h 16"/>
                <a:gd name="T22" fmla="*/ 0 w 65"/>
                <a:gd name="T23" fmla="*/ 16 h 16"/>
                <a:gd name="T24" fmla="*/ 1 w 65"/>
                <a:gd name="T25" fmla="*/ 2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9 h 22"/>
                <a:gd name="T2" fmla="*/ 1 w 42"/>
                <a:gd name="T3" fmla="*/ 29 h 22"/>
                <a:gd name="T4" fmla="*/ 9 w 42"/>
                <a:gd name="T5" fmla="*/ 25 h 22"/>
                <a:gd name="T6" fmla="*/ 18 w 42"/>
                <a:gd name="T7" fmla="*/ 21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0 h 22"/>
                <a:gd name="T20" fmla="*/ 0 w 42"/>
                <a:gd name="T21" fmla="*/ 25 h 22"/>
                <a:gd name="T22" fmla="*/ 0 w 42"/>
                <a:gd name="T23" fmla="*/ 25 h 22"/>
                <a:gd name="T24" fmla="*/ 1 w 42"/>
                <a:gd name="T25" fmla="*/ 29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7 w 20"/>
                <a:gd name="T1" fmla="*/ 18 h 18"/>
                <a:gd name="T2" fmla="*/ 27 w 20"/>
                <a:gd name="T3" fmla="*/ 18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7 w 20"/>
                <a:gd name="T13" fmla="*/ 25 h 18"/>
                <a:gd name="T14" fmla="*/ 27 w 20"/>
                <a:gd name="T15" fmla="*/ 25 h 18"/>
                <a:gd name="T16" fmla="*/ 27 w 20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7 w 30"/>
                <a:gd name="T1" fmla="*/ 8 h 13"/>
                <a:gd name="T2" fmla="*/ 37 w 30"/>
                <a:gd name="T3" fmla="*/ 8 h 13"/>
                <a:gd name="T4" fmla="*/ 22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5 w 30"/>
                <a:gd name="T13" fmla="*/ 13 h 13"/>
                <a:gd name="T14" fmla="*/ 35 w 30"/>
                <a:gd name="T15" fmla="*/ 13 h 13"/>
                <a:gd name="T16" fmla="*/ 37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4 w 41"/>
                <a:gd name="T1" fmla="*/ 1 h 9"/>
                <a:gd name="T2" fmla="*/ 34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4 w 41"/>
                <a:gd name="T13" fmla="*/ 4 h 9"/>
                <a:gd name="T14" fmla="*/ 34 w 41"/>
                <a:gd name="T15" fmla="*/ 4 h 9"/>
                <a:gd name="T16" fmla="*/ 34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3 w 39"/>
                <a:gd name="T1" fmla="*/ 0 h 13"/>
                <a:gd name="T2" fmla="*/ 43 w 39"/>
                <a:gd name="T3" fmla="*/ 0 h 13"/>
                <a:gd name="T4" fmla="*/ 35 w 39"/>
                <a:gd name="T5" fmla="*/ 5 h 13"/>
                <a:gd name="T6" fmla="*/ 27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7 w 39"/>
                <a:gd name="T17" fmla="*/ 13 h 13"/>
                <a:gd name="T18" fmla="*/ 36 w 39"/>
                <a:gd name="T19" fmla="*/ 11 h 13"/>
                <a:gd name="T20" fmla="*/ 46 w 39"/>
                <a:gd name="T21" fmla="*/ 5 h 13"/>
                <a:gd name="T22" fmla="*/ 46 w 39"/>
                <a:gd name="T23" fmla="*/ 5 h 13"/>
                <a:gd name="T24" fmla="*/ 43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3 h 20"/>
                <a:gd name="T6" fmla="*/ 3 w 10"/>
                <a:gd name="T7" fmla="*/ 27 h 20"/>
                <a:gd name="T8" fmla="*/ 8 w 10"/>
                <a:gd name="T9" fmla="*/ 25 h 20"/>
                <a:gd name="T10" fmla="*/ 8 w 10"/>
                <a:gd name="T11" fmla="*/ 22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2 h 20"/>
                <a:gd name="T38" fmla="*/ 3 w 10"/>
                <a:gd name="T39" fmla="*/ 23 h 20"/>
                <a:gd name="T40" fmla="*/ 7 w 10"/>
                <a:gd name="T41" fmla="*/ 25 h 20"/>
                <a:gd name="T42" fmla="*/ 7 w 10"/>
                <a:gd name="T43" fmla="*/ 22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6 h 63"/>
                <a:gd name="T10" fmla="*/ 15 w 13"/>
                <a:gd name="T11" fmla="*/ 70 h 63"/>
                <a:gd name="T12" fmla="*/ 20 w 13"/>
                <a:gd name="T13" fmla="*/ 70 h 63"/>
                <a:gd name="T14" fmla="*/ 19 w 13"/>
                <a:gd name="T15" fmla="*/ 45 h 63"/>
                <a:gd name="T16" fmla="*/ 15 w 13"/>
                <a:gd name="T17" fmla="*/ 25 h 63"/>
                <a:gd name="T18" fmla="*/ 14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8 h 49"/>
                <a:gd name="T8" fmla="*/ 9 w 18"/>
                <a:gd name="T9" fmla="*/ 29 h 49"/>
                <a:gd name="T10" fmla="*/ 9 w 18"/>
                <a:gd name="T11" fmla="*/ 35 h 49"/>
                <a:gd name="T12" fmla="*/ 11 w 18"/>
                <a:gd name="T13" fmla="*/ 35 h 49"/>
                <a:gd name="T14" fmla="*/ 9 w 18"/>
                <a:gd name="T15" fmla="*/ 27 h 49"/>
                <a:gd name="T16" fmla="*/ 9 w 18"/>
                <a:gd name="T17" fmla="*/ 16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4 w 25"/>
                <a:gd name="T9" fmla="*/ 29 h 38"/>
                <a:gd name="T10" fmla="*/ 27 w 25"/>
                <a:gd name="T11" fmla="*/ 38 h 38"/>
                <a:gd name="T12" fmla="*/ 32 w 25"/>
                <a:gd name="T13" fmla="*/ 36 h 38"/>
                <a:gd name="T14" fmla="*/ 27 w 25"/>
                <a:gd name="T15" fmla="*/ 25 h 38"/>
                <a:gd name="T16" fmla="*/ 21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03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329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06" r:id="rId1"/>
    <p:sldLayoutId id="2147486307" r:id="rId2"/>
    <p:sldLayoutId id="2147486308" r:id="rId3"/>
    <p:sldLayoutId id="2147486309" r:id="rId4"/>
    <p:sldLayoutId id="2147486310" r:id="rId5"/>
    <p:sldLayoutId id="2147486311" r:id="rId6"/>
    <p:sldLayoutId id="2147486312" r:id="rId7"/>
    <p:sldLayoutId id="2147486313" r:id="rId8"/>
    <p:sldLayoutId id="2147486314" r:id="rId9"/>
    <p:sldLayoutId id="2147486315" r:id="rId10"/>
    <p:sldLayoutId id="2147486316" r:id="rId1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5 h 614"/>
                <a:gd name="T14" fmla="*/ 459 w 478"/>
                <a:gd name="T15" fmla="*/ 210 h 614"/>
                <a:gd name="T16" fmla="*/ 452 w 478"/>
                <a:gd name="T17" fmla="*/ 242 h 614"/>
                <a:gd name="T18" fmla="*/ 439 w 478"/>
                <a:gd name="T19" fmla="*/ 284 h 614"/>
                <a:gd name="T20" fmla="*/ 403 w 478"/>
                <a:gd name="T21" fmla="*/ 379 h 614"/>
                <a:gd name="T22" fmla="*/ 354 w 478"/>
                <a:gd name="T23" fmla="*/ 470 h 614"/>
                <a:gd name="T24" fmla="*/ 321 w 478"/>
                <a:gd name="T25" fmla="*/ 519 h 614"/>
                <a:gd name="T26" fmla="*/ 287 w 478"/>
                <a:gd name="T27" fmla="*/ 562 h 614"/>
                <a:gd name="T28" fmla="*/ 257 w 478"/>
                <a:gd name="T29" fmla="*/ 597 h 614"/>
                <a:gd name="T30" fmla="*/ 247 w 478"/>
                <a:gd name="T31" fmla="*/ 608 h 614"/>
                <a:gd name="T32" fmla="*/ 246 w 478"/>
                <a:gd name="T33" fmla="*/ 608 h 614"/>
                <a:gd name="T34" fmla="*/ 236 w 478"/>
                <a:gd name="T35" fmla="*/ 598 h 614"/>
                <a:gd name="T36" fmla="*/ 216 w 478"/>
                <a:gd name="T37" fmla="*/ 580 h 614"/>
                <a:gd name="T38" fmla="*/ 206 w 478"/>
                <a:gd name="T39" fmla="*/ 571 h 614"/>
                <a:gd name="T40" fmla="*/ 195 w 478"/>
                <a:gd name="T41" fmla="*/ 559 h 614"/>
                <a:gd name="T42" fmla="*/ 180 w 478"/>
                <a:gd name="T43" fmla="*/ 541 h 614"/>
                <a:gd name="T44" fmla="*/ 159 w 478"/>
                <a:gd name="T45" fmla="*/ 508 h 614"/>
                <a:gd name="T46" fmla="*/ 144 w 478"/>
                <a:gd name="T47" fmla="*/ 485 h 614"/>
                <a:gd name="T48" fmla="*/ 129 w 478"/>
                <a:gd name="T49" fmla="*/ 460 h 614"/>
                <a:gd name="T50" fmla="*/ 105 w 478"/>
                <a:gd name="T51" fmla="*/ 428 h 614"/>
                <a:gd name="T52" fmla="*/ 80 w 478"/>
                <a:gd name="T53" fmla="*/ 396 h 614"/>
                <a:gd name="T54" fmla="*/ 64 w 478"/>
                <a:gd name="T55" fmla="*/ 363 h 614"/>
                <a:gd name="T56" fmla="*/ 54 w 478"/>
                <a:gd name="T57" fmla="*/ 334 h 614"/>
                <a:gd name="T58" fmla="*/ 42 w 478"/>
                <a:gd name="T59" fmla="*/ 300 h 614"/>
                <a:gd name="T60" fmla="*/ 32 w 478"/>
                <a:gd name="T61" fmla="*/ 271 h 614"/>
                <a:gd name="T62" fmla="*/ 23 w 478"/>
                <a:gd name="T63" fmla="*/ 235 h 614"/>
                <a:gd name="T64" fmla="*/ 14 w 478"/>
                <a:gd name="T65" fmla="*/ 197 h 614"/>
                <a:gd name="T66" fmla="*/ 8 w 478"/>
                <a:gd name="T67" fmla="*/ 161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9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1 h 8"/>
                <a:gd name="T8" fmla="*/ 478 w 480"/>
                <a:gd name="T9" fmla="*/ 11 h 8"/>
                <a:gd name="T10" fmla="*/ 480 w 480"/>
                <a:gd name="T11" fmla="*/ 9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29 h 126"/>
                <a:gd name="T2" fmla="*/ 5 w 15"/>
                <a:gd name="T3" fmla="*/ 129 h 126"/>
                <a:gd name="T4" fmla="*/ 15 w 15"/>
                <a:gd name="T5" fmla="*/ 89 h 126"/>
                <a:gd name="T6" fmla="*/ 16 w 15"/>
                <a:gd name="T7" fmla="*/ 48 h 126"/>
                <a:gd name="T8" fmla="*/ 18 w 15"/>
                <a:gd name="T9" fmla="*/ 18 h 126"/>
                <a:gd name="T10" fmla="*/ 18 w 15"/>
                <a:gd name="T11" fmla="*/ 1 h 126"/>
                <a:gd name="T12" fmla="*/ 13 w 15"/>
                <a:gd name="T13" fmla="*/ 0 h 126"/>
                <a:gd name="T14" fmla="*/ 13 w 15"/>
                <a:gd name="T15" fmla="*/ 18 h 126"/>
                <a:gd name="T16" fmla="*/ 12 w 15"/>
                <a:gd name="T17" fmla="*/ 48 h 126"/>
                <a:gd name="T18" fmla="*/ 5 w 15"/>
                <a:gd name="T19" fmla="*/ 87 h 126"/>
                <a:gd name="T20" fmla="*/ 0 w 15"/>
                <a:gd name="T21" fmla="*/ 129 h 126"/>
                <a:gd name="T22" fmla="*/ 0 w 15"/>
                <a:gd name="T23" fmla="*/ 129 h 126"/>
                <a:gd name="T24" fmla="*/ 5 w 15"/>
                <a:gd name="T25" fmla="*/ 129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6 h 139"/>
                <a:gd name="T2" fmla="*/ 6 w 34"/>
                <a:gd name="T3" fmla="*/ 136 h 139"/>
                <a:gd name="T4" fmla="*/ 21 w 34"/>
                <a:gd name="T5" fmla="*/ 96 h 139"/>
                <a:gd name="T6" fmla="*/ 27 w 34"/>
                <a:gd name="T7" fmla="*/ 67 h 139"/>
                <a:gd name="T8" fmla="*/ 32 w 34"/>
                <a:gd name="T9" fmla="*/ 36 h 139"/>
                <a:gd name="T10" fmla="*/ 37 w 34"/>
                <a:gd name="T11" fmla="*/ 0 h 139"/>
                <a:gd name="T12" fmla="*/ 32 w 34"/>
                <a:gd name="T13" fmla="*/ 0 h 139"/>
                <a:gd name="T14" fmla="*/ 27 w 34"/>
                <a:gd name="T15" fmla="*/ 34 h 139"/>
                <a:gd name="T16" fmla="*/ 22 w 34"/>
                <a:gd name="T17" fmla="*/ 65 h 139"/>
                <a:gd name="T18" fmla="*/ 13 w 34"/>
                <a:gd name="T19" fmla="*/ 94 h 139"/>
                <a:gd name="T20" fmla="*/ 0 w 34"/>
                <a:gd name="T21" fmla="*/ 136 h 139"/>
                <a:gd name="T22" fmla="*/ 0 w 34"/>
                <a:gd name="T23" fmla="*/ 136 h 139"/>
                <a:gd name="T24" fmla="*/ 6 w 34"/>
                <a:gd name="T25" fmla="*/ 136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40 w 44"/>
                <a:gd name="T7" fmla="*/ 43 h 43"/>
                <a:gd name="T8" fmla="*/ 41 w 44"/>
                <a:gd name="T9" fmla="*/ 38 h 43"/>
                <a:gd name="T10" fmla="*/ 25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8 h 90"/>
                <a:gd name="T8" fmla="*/ 35 w 66"/>
                <a:gd name="T9" fmla="*/ 64 h 90"/>
                <a:gd name="T10" fmla="*/ 45 w 66"/>
                <a:gd name="T11" fmla="*/ 73 h 90"/>
                <a:gd name="T12" fmla="*/ 54 w 66"/>
                <a:gd name="T13" fmla="*/ 86 h 90"/>
                <a:gd name="T14" fmla="*/ 61 w 66"/>
                <a:gd name="T15" fmla="*/ 93 h 90"/>
                <a:gd name="T16" fmla="*/ 66 w 66"/>
                <a:gd name="T17" fmla="*/ 88 h 90"/>
                <a:gd name="T18" fmla="*/ 59 w 66"/>
                <a:gd name="T19" fmla="*/ 81 h 90"/>
                <a:gd name="T20" fmla="*/ 48 w 66"/>
                <a:gd name="T21" fmla="*/ 68 h 90"/>
                <a:gd name="T22" fmla="*/ 40 w 66"/>
                <a:gd name="T23" fmla="*/ 59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0 w 103"/>
                <a:gd name="T13" fmla="*/ 114 h 174"/>
                <a:gd name="T14" fmla="*/ 73 w 103"/>
                <a:gd name="T15" fmla="*/ 130 h 174"/>
                <a:gd name="T16" fmla="*/ 85 w 103"/>
                <a:gd name="T17" fmla="*/ 150 h 174"/>
                <a:gd name="T18" fmla="*/ 101 w 103"/>
                <a:gd name="T19" fmla="*/ 174 h 174"/>
                <a:gd name="T20" fmla="*/ 106 w 103"/>
                <a:gd name="T21" fmla="*/ 170 h 174"/>
                <a:gd name="T22" fmla="*/ 91 w 103"/>
                <a:gd name="T23" fmla="*/ 147 h 174"/>
                <a:gd name="T24" fmla="*/ 77 w 103"/>
                <a:gd name="T25" fmla="*/ 127 h 174"/>
                <a:gd name="T26" fmla="*/ 65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7 h 181"/>
                <a:gd name="T10" fmla="*/ 44 w 50"/>
                <a:gd name="T11" fmla="*/ 178 h 181"/>
                <a:gd name="T12" fmla="*/ 50 w 50"/>
                <a:gd name="T13" fmla="*/ 174 h 181"/>
                <a:gd name="T14" fmla="*/ 31 w 50"/>
                <a:gd name="T15" fmla="*/ 115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6 h 148"/>
                <a:gd name="T10" fmla="*/ 4 w 12"/>
                <a:gd name="T11" fmla="*/ 151 h 148"/>
                <a:gd name="T12" fmla="*/ 12 w 12"/>
                <a:gd name="T13" fmla="*/ 151 h 148"/>
                <a:gd name="T14" fmla="*/ 7 w 12"/>
                <a:gd name="T15" fmla="*/ 106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5 h 655"/>
                <a:gd name="T24" fmla="*/ 441 w 514"/>
                <a:gd name="T25" fmla="*/ 405 h 655"/>
                <a:gd name="T26" fmla="*/ 421 w 514"/>
                <a:gd name="T27" fmla="*/ 452 h 655"/>
                <a:gd name="T28" fmla="*/ 396 w 514"/>
                <a:gd name="T29" fmla="*/ 501 h 655"/>
                <a:gd name="T30" fmla="*/ 359 w 514"/>
                <a:gd name="T31" fmla="*/ 553 h 655"/>
                <a:gd name="T32" fmla="*/ 316 w 514"/>
                <a:gd name="T33" fmla="*/ 602 h 655"/>
                <a:gd name="T34" fmla="*/ 280 w 514"/>
                <a:gd name="T35" fmla="*/ 638 h 655"/>
                <a:gd name="T36" fmla="*/ 269 w 514"/>
                <a:gd name="T37" fmla="*/ 649 h 655"/>
                <a:gd name="T38" fmla="*/ 265 w 514"/>
                <a:gd name="T39" fmla="*/ 652 h 655"/>
                <a:gd name="T40" fmla="*/ 259 w 514"/>
                <a:gd name="T41" fmla="*/ 647 h 655"/>
                <a:gd name="T42" fmla="*/ 247 w 514"/>
                <a:gd name="T43" fmla="*/ 638 h 655"/>
                <a:gd name="T44" fmla="*/ 226 w 514"/>
                <a:gd name="T45" fmla="*/ 622 h 655"/>
                <a:gd name="T46" fmla="*/ 218 w 514"/>
                <a:gd name="T47" fmla="*/ 613 h 655"/>
                <a:gd name="T48" fmla="*/ 206 w 514"/>
                <a:gd name="T49" fmla="*/ 597 h 655"/>
                <a:gd name="T50" fmla="*/ 185 w 514"/>
                <a:gd name="T51" fmla="*/ 573 h 655"/>
                <a:gd name="T52" fmla="*/ 160 w 514"/>
                <a:gd name="T53" fmla="*/ 535 h 655"/>
                <a:gd name="T54" fmla="*/ 116 w 514"/>
                <a:gd name="T55" fmla="*/ 459 h 655"/>
                <a:gd name="T56" fmla="*/ 82 w 514"/>
                <a:gd name="T57" fmla="*/ 387 h 655"/>
                <a:gd name="T58" fmla="*/ 65 w 514"/>
                <a:gd name="T59" fmla="*/ 346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2 h 175"/>
                <a:gd name="T6" fmla="*/ 15 w 184"/>
                <a:gd name="T7" fmla="*/ 172 h 175"/>
                <a:gd name="T8" fmla="*/ 15 w 184"/>
                <a:gd name="T9" fmla="*/ 172 h 175"/>
                <a:gd name="T10" fmla="*/ 17 w 184"/>
                <a:gd name="T11" fmla="*/ 172 h 175"/>
                <a:gd name="T12" fmla="*/ 18 w 184"/>
                <a:gd name="T13" fmla="*/ 169 h 175"/>
                <a:gd name="T14" fmla="*/ 17 w 184"/>
                <a:gd name="T15" fmla="*/ 165 h 175"/>
                <a:gd name="T16" fmla="*/ 15 w 184"/>
                <a:gd name="T17" fmla="*/ 158 h 175"/>
                <a:gd name="T18" fmla="*/ 15 w 184"/>
                <a:gd name="T19" fmla="*/ 154 h 175"/>
                <a:gd name="T20" fmla="*/ 15 w 184"/>
                <a:gd name="T21" fmla="*/ 151 h 175"/>
                <a:gd name="T22" fmla="*/ 15 w 184"/>
                <a:gd name="T23" fmla="*/ 145 h 175"/>
                <a:gd name="T24" fmla="*/ 13 w 184"/>
                <a:gd name="T25" fmla="*/ 136 h 175"/>
                <a:gd name="T26" fmla="*/ 12 w 184"/>
                <a:gd name="T27" fmla="*/ 129 h 175"/>
                <a:gd name="T28" fmla="*/ 10 w 184"/>
                <a:gd name="T29" fmla="*/ 120 h 175"/>
                <a:gd name="T30" fmla="*/ 8 w 184"/>
                <a:gd name="T31" fmla="*/ 109 h 175"/>
                <a:gd name="T32" fmla="*/ 8 w 184"/>
                <a:gd name="T33" fmla="*/ 100 h 175"/>
                <a:gd name="T34" fmla="*/ 7 w 184"/>
                <a:gd name="T35" fmla="*/ 91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3 w 58"/>
                <a:gd name="T15" fmla="*/ 6 h 89"/>
                <a:gd name="T16" fmla="*/ 36 w 58"/>
                <a:gd name="T17" fmla="*/ 4 h 89"/>
                <a:gd name="T18" fmla="*/ 43 w 58"/>
                <a:gd name="T19" fmla="*/ 2 h 89"/>
                <a:gd name="T20" fmla="*/ 44 w 58"/>
                <a:gd name="T21" fmla="*/ 4 h 89"/>
                <a:gd name="T22" fmla="*/ 44 w 58"/>
                <a:gd name="T23" fmla="*/ 7 h 89"/>
                <a:gd name="T24" fmla="*/ 44 w 58"/>
                <a:gd name="T25" fmla="*/ 9 h 89"/>
                <a:gd name="T26" fmla="*/ 46 w 58"/>
                <a:gd name="T27" fmla="*/ 27 h 89"/>
                <a:gd name="T28" fmla="*/ 41 w 58"/>
                <a:gd name="T29" fmla="*/ 33 h 89"/>
                <a:gd name="T30" fmla="*/ 36 w 58"/>
                <a:gd name="T31" fmla="*/ 34 h 89"/>
                <a:gd name="T32" fmla="*/ 36 w 58"/>
                <a:gd name="T33" fmla="*/ 42 h 89"/>
                <a:gd name="T34" fmla="*/ 39 w 58"/>
                <a:gd name="T35" fmla="*/ 45 h 89"/>
                <a:gd name="T36" fmla="*/ 41 w 58"/>
                <a:gd name="T37" fmla="*/ 54 h 89"/>
                <a:gd name="T38" fmla="*/ 44 w 58"/>
                <a:gd name="T39" fmla="*/ 33 h 89"/>
                <a:gd name="T40" fmla="*/ 46 w 58"/>
                <a:gd name="T41" fmla="*/ 31 h 89"/>
                <a:gd name="T42" fmla="*/ 49 w 58"/>
                <a:gd name="T43" fmla="*/ 31 h 89"/>
                <a:gd name="T44" fmla="*/ 54 w 58"/>
                <a:gd name="T45" fmla="*/ 31 h 89"/>
                <a:gd name="T46" fmla="*/ 61 w 58"/>
                <a:gd name="T47" fmla="*/ 38 h 89"/>
                <a:gd name="T48" fmla="*/ 54 w 58"/>
                <a:gd name="T49" fmla="*/ 40 h 89"/>
                <a:gd name="T50" fmla="*/ 49 w 58"/>
                <a:gd name="T51" fmla="*/ 34 h 89"/>
                <a:gd name="T52" fmla="*/ 46 w 58"/>
                <a:gd name="T53" fmla="*/ 34 h 89"/>
                <a:gd name="T54" fmla="*/ 44 w 58"/>
                <a:gd name="T55" fmla="*/ 36 h 89"/>
                <a:gd name="T56" fmla="*/ 46 w 58"/>
                <a:gd name="T57" fmla="*/ 40 h 89"/>
                <a:gd name="T58" fmla="*/ 46 w 58"/>
                <a:gd name="T59" fmla="*/ 51 h 89"/>
                <a:gd name="T60" fmla="*/ 39 w 58"/>
                <a:gd name="T61" fmla="*/ 62 h 89"/>
                <a:gd name="T62" fmla="*/ 43 w 58"/>
                <a:gd name="T63" fmla="*/ 81 h 89"/>
                <a:gd name="T64" fmla="*/ 36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3 w 58"/>
                <a:gd name="T71" fmla="*/ 76 h 89"/>
                <a:gd name="T72" fmla="*/ 33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5 w 56"/>
                <a:gd name="T19" fmla="*/ 2 h 89"/>
                <a:gd name="T20" fmla="*/ 37 w 56"/>
                <a:gd name="T21" fmla="*/ 4 h 89"/>
                <a:gd name="T22" fmla="*/ 37 w 56"/>
                <a:gd name="T23" fmla="*/ 7 h 89"/>
                <a:gd name="T24" fmla="*/ 40 w 56"/>
                <a:gd name="T25" fmla="*/ 11 h 89"/>
                <a:gd name="T26" fmla="*/ 38 w 56"/>
                <a:gd name="T27" fmla="*/ 29 h 89"/>
                <a:gd name="T28" fmla="*/ 33 w 56"/>
                <a:gd name="T29" fmla="*/ 33 h 89"/>
                <a:gd name="T30" fmla="*/ 30 w 56"/>
                <a:gd name="T31" fmla="*/ 34 h 89"/>
                <a:gd name="T32" fmla="*/ 28 w 56"/>
                <a:gd name="T33" fmla="*/ 42 h 89"/>
                <a:gd name="T34" fmla="*/ 32 w 56"/>
                <a:gd name="T35" fmla="*/ 45 h 89"/>
                <a:gd name="T36" fmla="*/ 35 w 56"/>
                <a:gd name="T37" fmla="*/ 54 h 89"/>
                <a:gd name="T38" fmla="*/ 37 w 56"/>
                <a:gd name="T39" fmla="*/ 33 h 89"/>
                <a:gd name="T40" fmla="*/ 40 w 56"/>
                <a:gd name="T41" fmla="*/ 31 h 89"/>
                <a:gd name="T42" fmla="*/ 43 w 56"/>
                <a:gd name="T43" fmla="*/ 31 h 89"/>
                <a:gd name="T44" fmla="*/ 50 w 56"/>
                <a:gd name="T45" fmla="*/ 33 h 89"/>
                <a:gd name="T46" fmla="*/ 53 w 56"/>
                <a:gd name="T47" fmla="*/ 38 h 89"/>
                <a:gd name="T48" fmla="*/ 45 w 56"/>
                <a:gd name="T49" fmla="*/ 40 h 89"/>
                <a:gd name="T50" fmla="*/ 43 w 56"/>
                <a:gd name="T51" fmla="*/ 34 h 89"/>
                <a:gd name="T52" fmla="*/ 40 w 56"/>
                <a:gd name="T53" fmla="*/ 34 h 89"/>
                <a:gd name="T54" fmla="*/ 38 w 56"/>
                <a:gd name="T55" fmla="*/ 36 h 89"/>
                <a:gd name="T56" fmla="*/ 38 w 56"/>
                <a:gd name="T57" fmla="*/ 42 h 89"/>
                <a:gd name="T58" fmla="*/ 38 w 56"/>
                <a:gd name="T59" fmla="*/ 56 h 89"/>
                <a:gd name="T60" fmla="*/ 33 w 56"/>
                <a:gd name="T61" fmla="*/ 63 h 89"/>
                <a:gd name="T62" fmla="*/ 35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1 w 56"/>
                <a:gd name="T15" fmla="*/ 6 h 87"/>
                <a:gd name="T16" fmla="*/ 33 w 56"/>
                <a:gd name="T17" fmla="*/ 4 h 87"/>
                <a:gd name="T18" fmla="*/ 41 w 56"/>
                <a:gd name="T19" fmla="*/ 0 h 87"/>
                <a:gd name="T20" fmla="*/ 42 w 56"/>
                <a:gd name="T21" fmla="*/ 4 h 87"/>
                <a:gd name="T22" fmla="*/ 42 w 56"/>
                <a:gd name="T23" fmla="*/ 8 h 87"/>
                <a:gd name="T24" fmla="*/ 46 w 56"/>
                <a:gd name="T25" fmla="*/ 9 h 87"/>
                <a:gd name="T26" fmla="*/ 44 w 56"/>
                <a:gd name="T27" fmla="*/ 27 h 87"/>
                <a:gd name="T28" fmla="*/ 39 w 56"/>
                <a:gd name="T29" fmla="*/ 33 h 87"/>
                <a:gd name="T30" fmla="*/ 36 w 56"/>
                <a:gd name="T31" fmla="*/ 35 h 87"/>
                <a:gd name="T32" fmla="*/ 36 w 56"/>
                <a:gd name="T33" fmla="*/ 44 h 87"/>
                <a:gd name="T34" fmla="*/ 39 w 56"/>
                <a:gd name="T35" fmla="*/ 45 h 87"/>
                <a:gd name="T36" fmla="*/ 41 w 56"/>
                <a:gd name="T37" fmla="*/ 56 h 87"/>
                <a:gd name="T38" fmla="*/ 42 w 56"/>
                <a:gd name="T39" fmla="*/ 33 h 87"/>
                <a:gd name="T40" fmla="*/ 46 w 56"/>
                <a:gd name="T41" fmla="*/ 29 h 87"/>
                <a:gd name="T42" fmla="*/ 49 w 56"/>
                <a:gd name="T43" fmla="*/ 29 h 87"/>
                <a:gd name="T44" fmla="*/ 56 w 56"/>
                <a:gd name="T45" fmla="*/ 33 h 87"/>
                <a:gd name="T46" fmla="*/ 59 w 56"/>
                <a:gd name="T47" fmla="*/ 38 h 87"/>
                <a:gd name="T48" fmla="*/ 51 w 56"/>
                <a:gd name="T49" fmla="*/ 38 h 87"/>
                <a:gd name="T50" fmla="*/ 49 w 56"/>
                <a:gd name="T51" fmla="*/ 35 h 87"/>
                <a:gd name="T52" fmla="*/ 46 w 56"/>
                <a:gd name="T53" fmla="*/ 35 h 87"/>
                <a:gd name="T54" fmla="*/ 44 w 56"/>
                <a:gd name="T55" fmla="*/ 36 h 87"/>
                <a:gd name="T56" fmla="*/ 44 w 56"/>
                <a:gd name="T57" fmla="*/ 40 h 87"/>
                <a:gd name="T58" fmla="*/ 46 w 56"/>
                <a:gd name="T59" fmla="*/ 51 h 87"/>
                <a:gd name="T60" fmla="*/ 38 w 56"/>
                <a:gd name="T61" fmla="*/ 62 h 87"/>
                <a:gd name="T62" fmla="*/ 41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3 w 56"/>
                <a:gd name="T71" fmla="*/ 76 h 87"/>
                <a:gd name="T72" fmla="*/ 31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2 h 124"/>
                <a:gd name="T2" fmla="*/ 72 w 146"/>
                <a:gd name="T3" fmla="*/ 0 h 124"/>
                <a:gd name="T4" fmla="*/ 143 w 146"/>
                <a:gd name="T5" fmla="*/ 102 h 124"/>
                <a:gd name="T6" fmla="*/ 143 w 146"/>
                <a:gd name="T7" fmla="*/ 125 h 124"/>
                <a:gd name="T8" fmla="*/ 72 w 146"/>
                <a:gd name="T9" fmla="*/ 30 h 124"/>
                <a:gd name="T10" fmla="*/ 2 w 146"/>
                <a:gd name="T11" fmla="*/ 127 h 124"/>
                <a:gd name="T12" fmla="*/ 0 w 146"/>
                <a:gd name="T13" fmla="*/ 102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8 h 171"/>
                <a:gd name="T2" fmla="*/ 5 w 5"/>
                <a:gd name="T3" fmla="*/ 166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6 h 171"/>
                <a:gd name="T10" fmla="*/ 3 w 5"/>
                <a:gd name="T11" fmla="*/ 168 h 171"/>
                <a:gd name="T12" fmla="*/ 3 w 5"/>
                <a:gd name="T13" fmla="*/ 168 h 171"/>
                <a:gd name="T14" fmla="*/ 5 w 5"/>
                <a:gd name="T15" fmla="*/ 168 h 171"/>
                <a:gd name="T16" fmla="*/ 5 w 5"/>
                <a:gd name="T17" fmla="*/ 166 h 171"/>
                <a:gd name="T18" fmla="*/ 3 w 5"/>
                <a:gd name="T19" fmla="*/ 168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502 w 505"/>
                <a:gd name="T1" fmla="*/ 7 h 9"/>
                <a:gd name="T2" fmla="*/ 502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2 w 505"/>
                <a:gd name="T9" fmla="*/ 7 h 9"/>
                <a:gd name="T10" fmla="*/ 502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0 h 37"/>
                <a:gd name="T2" fmla="*/ 3 w 6"/>
                <a:gd name="T3" fmla="*/ 40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9 h 37"/>
                <a:gd name="T14" fmla="*/ 0 w 6"/>
                <a:gd name="T15" fmla="*/ 39 h 37"/>
                <a:gd name="T16" fmla="*/ 3 w 6"/>
                <a:gd name="T17" fmla="*/ 4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8 h 131"/>
                <a:gd name="T2" fmla="*/ 5 w 16"/>
                <a:gd name="T3" fmla="*/ 128 h 131"/>
                <a:gd name="T4" fmla="*/ 11 w 16"/>
                <a:gd name="T5" fmla="*/ 83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3 h 131"/>
                <a:gd name="T20" fmla="*/ 0 w 16"/>
                <a:gd name="T21" fmla="*/ 127 h 131"/>
                <a:gd name="T22" fmla="*/ 0 w 16"/>
                <a:gd name="T23" fmla="*/ 127 h 131"/>
                <a:gd name="T24" fmla="*/ 5 w 16"/>
                <a:gd name="T25" fmla="*/ 128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5 w 110"/>
                <a:gd name="T13" fmla="*/ 223 h 344"/>
                <a:gd name="T14" fmla="*/ 77 w 110"/>
                <a:gd name="T15" fmla="*/ 182 h 344"/>
                <a:gd name="T16" fmla="*/ 88 w 110"/>
                <a:gd name="T17" fmla="*/ 139 h 344"/>
                <a:gd name="T18" fmla="*/ 98 w 110"/>
                <a:gd name="T19" fmla="*/ 93 h 344"/>
                <a:gd name="T20" fmla="*/ 106 w 110"/>
                <a:gd name="T21" fmla="*/ 48 h 344"/>
                <a:gd name="T22" fmla="*/ 113 w 110"/>
                <a:gd name="T23" fmla="*/ 1 h 344"/>
                <a:gd name="T24" fmla="*/ 108 w 110"/>
                <a:gd name="T25" fmla="*/ 0 h 344"/>
                <a:gd name="T26" fmla="*/ 100 w 110"/>
                <a:gd name="T27" fmla="*/ 47 h 344"/>
                <a:gd name="T28" fmla="*/ 91 w 110"/>
                <a:gd name="T29" fmla="*/ 93 h 344"/>
                <a:gd name="T30" fmla="*/ 83 w 110"/>
                <a:gd name="T31" fmla="*/ 137 h 344"/>
                <a:gd name="T32" fmla="*/ 72 w 110"/>
                <a:gd name="T33" fmla="*/ 180 h 344"/>
                <a:gd name="T34" fmla="*/ 59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0 w 131"/>
                <a:gd name="T13" fmla="*/ 90 h 155"/>
                <a:gd name="T14" fmla="*/ 91 w 131"/>
                <a:gd name="T15" fmla="*/ 65 h 155"/>
                <a:gd name="T16" fmla="*/ 114 w 131"/>
                <a:gd name="T17" fmla="*/ 34 h 155"/>
                <a:gd name="T18" fmla="*/ 134 w 131"/>
                <a:gd name="T19" fmla="*/ 3 h 155"/>
                <a:gd name="T20" fmla="*/ 129 w 131"/>
                <a:gd name="T21" fmla="*/ 0 h 155"/>
                <a:gd name="T22" fmla="*/ 108 w 131"/>
                <a:gd name="T23" fmla="*/ 30 h 155"/>
                <a:gd name="T24" fmla="*/ 86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1 w 46"/>
                <a:gd name="T9" fmla="*/ 34 h 40"/>
                <a:gd name="T10" fmla="*/ 38 w 46"/>
                <a:gd name="T11" fmla="*/ 40 h 40"/>
                <a:gd name="T12" fmla="*/ 43 w 46"/>
                <a:gd name="T13" fmla="*/ 34 h 40"/>
                <a:gd name="T14" fmla="*/ 34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9 w 82"/>
                <a:gd name="T7" fmla="*/ 77 h 108"/>
                <a:gd name="T8" fmla="*/ 64 w 82"/>
                <a:gd name="T9" fmla="*/ 97 h 108"/>
                <a:gd name="T10" fmla="*/ 76 w 82"/>
                <a:gd name="T11" fmla="*/ 108 h 108"/>
                <a:gd name="T12" fmla="*/ 79 w 82"/>
                <a:gd name="T13" fmla="*/ 104 h 108"/>
                <a:gd name="T14" fmla="*/ 69 w 82"/>
                <a:gd name="T15" fmla="*/ 92 h 108"/>
                <a:gd name="T16" fmla="*/ 53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4 h 186"/>
                <a:gd name="T14" fmla="*/ 57 w 92"/>
                <a:gd name="T15" fmla="*/ 139 h 186"/>
                <a:gd name="T16" fmla="*/ 71 w 92"/>
                <a:gd name="T17" fmla="*/ 164 h 186"/>
                <a:gd name="T18" fmla="*/ 87 w 92"/>
                <a:gd name="T19" fmla="*/ 189 h 186"/>
                <a:gd name="T20" fmla="*/ 92 w 92"/>
                <a:gd name="T21" fmla="*/ 188 h 186"/>
                <a:gd name="T22" fmla="*/ 77 w 92"/>
                <a:gd name="T23" fmla="*/ 160 h 186"/>
                <a:gd name="T24" fmla="*/ 62 w 92"/>
                <a:gd name="T25" fmla="*/ 135 h 186"/>
                <a:gd name="T26" fmla="*/ 51 w 92"/>
                <a:gd name="T27" fmla="*/ 110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1 h 173"/>
                <a:gd name="T8" fmla="*/ 33 w 50"/>
                <a:gd name="T9" fmla="*/ 134 h 173"/>
                <a:gd name="T10" fmla="*/ 43 w 50"/>
                <a:gd name="T11" fmla="*/ 170 h 173"/>
                <a:gd name="T12" fmla="*/ 50 w 50"/>
                <a:gd name="T13" fmla="*/ 168 h 173"/>
                <a:gd name="T14" fmla="*/ 38 w 50"/>
                <a:gd name="T15" fmla="*/ 132 h 173"/>
                <a:gd name="T16" fmla="*/ 27 w 50"/>
                <a:gd name="T17" fmla="*/ 89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7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4 w 352"/>
                <a:gd name="T1" fmla="*/ 1 h 456"/>
                <a:gd name="T2" fmla="*/ 232 w 352"/>
                <a:gd name="T3" fmla="*/ 14 h 456"/>
                <a:gd name="T4" fmla="*/ 219 w 352"/>
                <a:gd name="T5" fmla="*/ 41 h 456"/>
                <a:gd name="T6" fmla="*/ 208 w 352"/>
                <a:gd name="T7" fmla="*/ 90 h 456"/>
                <a:gd name="T8" fmla="*/ 201 w 352"/>
                <a:gd name="T9" fmla="*/ 149 h 456"/>
                <a:gd name="T10" fmla="*/ 198 w 352"/>
                <a:gd name="T11" fmla="*/ 193 h 456"/>
                <a:gd name="T12" fmla="*/ 201 w 352"/>
                <a:gd name="T13" fmla="*/ 211 h 456"/>
                <a:gd name="T14" fmla="*/ 208 w 352"/>
                <a:gd name="T15" fmla="*/ 211 h 456"/>
                <a:gd name="T16" fmla="*/ 224 w 352"/>
                <a:gd name="T17" fmla="*/ 211 h 456"/>
                <a:gd name="T18" fmla="*/ 252 w 352"/>
                <a:gd name="T19" fmla="*/ 211 h 456"/>
                <a:gd name="T20" fmla="*/ 290 w 352"/>
                <a:gd name="T21" fmla="*/ 205 h 456"/>
                <a:gd name="T22" fmla="*/ 322 w 352"/>
                <a:gd name="T23" fmla="*/ 196 h 456"/>
                <a:gd name="T24" fmla="*/ 339 w 352"/>
                <a:gd name="T25" fmla="*/ 186 h 456"/>
                <a:gd name="T26" fmla="*/ 355 w 352"/>
                <a:gd name="T27" fmla="*/ 166 h 456"/>
                <a:gd name="T28" fmla="*/ 344 w 352"/>
                <a:gd name="T29" fmla="*/ 278 h 456"/>
                <a:gd name="T30" fmla="*/ 322 w 352"/>
                <a:gd name="T31" fmla="*/ 267 h 456"/>
                <a:gd name="T32" fmla="*/ 294 w 352"/>
                <a:gd name="T33" fmla="*/ 258 h 456"/>
                <a:gd name="T34" fmla="*/ 265 w 352"/>
                <a:gd name="T35" fmla="*/ 253 h 456"/>
                <a:gd name="T36" fmla="*/ 240 w 352"/>
                <a:gd name="T37" fmla="*/ 249 h 456"/>
                <a:gd name="T38" fmla="*/ 213 w 352"/>
                <a:gd name="T39" fmla="*/ 248 h 456"/>
                <a:gd name="T40" fmla="*/ 208 w 352"/>
                <a:gd name="T41" fmla="*/ 248 h 456"/>
                <a:gd name="T42" fmla="*/ 198 w 352"/>
                <a:gd name="T43" fmla="*/ 249 h 456"/>
                <a:gd name="T44" fmla="*/ 198 w 352"/>
                <a:gd name="T45" fmla="*/ 267 h 456"/>
                <a:gd name="T46" fmla="*/ 198 w 352"/>
                <a:gd name="T47" fmla="*/ 287 h 456"/>
                <a:gd name="T48" fmla="*/ 203 w 352"/>
                <a:gd name="T49" fmla="*/ 349 h 456"/>
                <a:gd name="T50" fmla="*/ 213 w 352"/>
                <a:gd name="T51" fmla="*/ 406 h 456"/>
                <a:gd name="T52" fmla="*/ 221 w 352"/>
                <a:gd name="T53" fmla="*/ 430 h 456"/>
                <a:gd name="T54" fmla="*/ 237 w 352"/>
                <a:gd name="T55" fmla="*/ 451 h 456"/>
                <a:gd name="T56" fmla="*/ 116 w 352"/>
                <a:gd name="T57" fmla="*/ 451 h 456"/>
                <a:gd name="T58" fmla="*/ 124 w 352"/>
                <a:gd name="T59" fmla="*/ 437 h 456"/>
                <a:gd name="T60" fmla="*/ 139 w 352"/>
                <a:gd name="T61" fmla="*/ 405 h 456"/>
                <a:gd name="T62" fmla="*/ 144 w 352"/>
                <a:gd name="T63" fmla="*/ 390 h 456"/>
                <a:gd name="T64" fmla="*/ 149 w 352"/>
                <a:gd name="T65" fmla="*/ 376 h 456"/>
                <a:gd name="T66" fmla="*/ 152 w 352"/>
                <a:gd name="T67" fmla="*/ 350 h 456"/>
                <a:gd name="T68" fmla="*/ 159 w 352"/>
                <a:gd name="T69" fmla="*/ 309 h 456"/>
                <a:gd name="T70" fmla="*/ 160 w 352"/>
                <a:gd name="T71" fmla="*/ 267 h 456"/>
                <a:gd name="T72" fmla="*/ 159 w 352"/>
                <a:gd name="T73" fmla="*/ 251 h 456"/>
                <a:gd name="T74" fmla="*/ 154 w 352"/>
                <a:gd name="T75" fmla="*/ 249 h 456"/>
                <a:gd name="T76" fmla="*/ 149 w 352"/>
                <a:gd name="T77" fmla="*/ 249 h 456"/>
                <a:gd name="T78" fmla="*/ 134 w 352"/>
                <a:gd name="T79" fmla="*/ 248 h 456"/>
                <a:gd name="T80" fmla="*/ 105 w 352"/>
                <a:gd name="T81" fmla="*/ 249 h 456"/>
                <a:gd name="T82" fmla="*/ 75 w 352"/>
                <a:gd name="T83" fmla="*/ 253 h 456"/>
                <a:gd name="T84" fmla="*/ 44 w 352"/>
                <a:gd name="T85" fmla="*/ 262 h 456"/>
                <a:gd name="T86" fmla="*/ 19 w 352"/>
                <a:gd name="T87" fmla="*/ 273 h 456"/>
                <a:gd name="T88" fmla="*/ 1 w 352"/>
                <a:gd name="T89" fmla="*/ 282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7 h 20"/>
                <a:gd name="T2" fmla="*/ 3 w 14"/>
                <a:gd name="T3" fmla="*/ 17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1 h 20"/>
                <a:gd name="T14" fmla="*/ 0 w 14"/>
                <a:gd name="T15" fmla="*/ 11 h 20"/>
                <a:gd name="T16" fmla="*/ 3 w 14"/>
                <a:gd name="T17" fmla="*/ 1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3 w 20"/>
                <a:gd name="T7" fmla="*/ 20 h 45"/>
                <a:gd name="T8" fmla="*/ 18 w 20"/>
                <a:gd name="T9" fmla="*/ 13 h 45"/>
                <a:gd name="T10" fmla="*/ 23 w 20"/>
                <a:gd name="T11" fmla="*/ 6 h 45"/>
                <a:gd name="T12" fmla="*/ 20 w 20"/>
                <a:gd name="T13" fmla="*/ 0 h 45"/>
                <a:gd name="T14" fmla="*/ 13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68 h 65"/>
                <a:gd name="T2" fmla="*/ 5 w 12"/>
                <a:gd name="T3" fmla="*/ 68 h 65"/>
                <a:gd name="T4" fmla="*/ 5 w 12"/>
                <a:gd name="T5" fmla="*/ 55 h 65"/>
                <a:gd name="T6" fmla="*/ 7 w 12"/>
                <a:gd name="T7" fmla="*/ 41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1 h 65"/>
                <a:gd name="T18" fmla="*/ 2 w 12"/>
                <a:gd name="T19" fmla="*/ 53 h 65"/>
                <a:gd name="T20" fmla="*/ 0 w 12"/>
                <a:gd name="T21" fmla="*/ 68 h 65"/>
                <a:gd name="T22" fmla="*/ 0 w 12"/>
                <a:gd name="T23" fmla="*/ 68 h 65"/>
                <a:gd name="T24" fmla="*/ 5 w 12"/>
                <a:gd name="T25" fmla="*/ 68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1 h 20"/>
                <a:gd name="T2" fmla="*/ 7 w 7"/>
                <a:gd name="T3" fmla="*/ 11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1 h 20"/>
                <a:gd name="T12" fmla="*/ 5 w 7"/>
                <a:gd name="T13" fmla="*/ 17 h 20"/>
                <a:gd name="T14" fmla="*/ 5 w 7"/>
                <a:gd name="T15" fmla="*/ 17 h 20"/>
                <a:gd name="T16" fmla="*/ 7 w 7"/>
                <a:gd name="T17" fmla="*/ 11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38 w 35"/>
                <a:gd name="T1" fmla="*/ 0 h 7"/>
                <a:gd name="T2" fmla="*/ 38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9 h 7"/>
                <a:gd name="T10" fmla="*/ 9 w 35"/>
                <a:gd name="T11" fmla="*/ 10 h 7"/>
                <a:gd name="T12" fmla="*/ 38 w 35"/>
                <a:gd name="T13" fmla="*/ 10 h 7"/>
                <a:gd name="T14" fmla="*/ 38 w 35"/>
                <a:gd name="T15" fmla="*/ 10 h 7"/>
                <a:gd name="T16" fmla="*/ 38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53 w 56"/>
                <a:gd name="T1" fmla="*/ 0 h 10"/>
                <a:gd name="T2" fmla="*/ 53 w 56"/>
                <a:gd name="T3" fmla="*/ 0 h 10"/>
                <a:gd name="T4" fmla="*/ 39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7 h 10"/>
                <a:gd name="T14" fmla="*/ 18 w 56"/>
                <a:gd name="T15" fmla="*/ 7 h 10"/>
                <a:gd name="T16" fmla="*/ 28 w 56"/>
                <a:gd name="T17" fmla="*/ 6 h 10"/>
                <a:gd name="T18" fmla="*/ 41 w 56"/>
                <a:gd name="T19" fmla="*/ 5 h 10"/>
                <a:gd name="T20" fmla="*/ 53 w 56"/>
                <a:gd name="T21" fmla="*/ 5 h 10"/>
                <a:gd name="T22" fmla="*/ 53 w 56"/>
                <a:gd name="T23" fmla="*/ 5 h 10"/>
                <a:gd name="T24" fmla="*/ 53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2 w 41"/>
                <a:gd name="T1" fmla="*/ 0 h 18"/>
                <a:gd name="T2" fmla="*/ 42 w 41"/>
                <a:gd name="T3" fmla="*/ 0 h 18"/>
                <a:gd name="T4" fmla="*/ 34 w 41"/>
                <a:gd name="T5" fmla="*/ 4 h 18"/>
                <a:gd name="T6" fmla="*/ 26 w 41"/>
                <a:gd name="T7" fmla="*/ 5 h 18"/>
                <a:gd name="T8" fmla="*/ 13 w 41"/>
                <a:gd name="T9" fmla="*/ 9 h 18"/>
                <a:gd name="T10" fmla="*/ 0 w 41"/>
                <a:gd name="T11" fmla="*/ 10 h 18"/>
                <a:gd name="T12" fmla="*/ 0 w 41"/>
                <a:gd name="T13" fmla="*/ 15 h 18"/>
                <a:gd name="T14" fmla="*/ 14 w 41"/>
                <a:gd name="T15" fmla="*/ 11 h 18"/>
                <a:gd name="T16" fmla="*/ 26 w 41"/>
                <a:gd name="T17" fmla="*/ 10 h 18"/>
                <a:gd name="T18" fmla="*/ 35 w 41"/>
                <a:gd name="T19" fmla="*/ 9 h 18"/>
                <a:gd name="T20" fmla="*/ 44 w 41"/>
                <a:gd name="T21" fmla="*/ 5 h 18"/>
                <a:gd name="T22" fmla="*/ 44 w 41"/>
                <a:gd name="T23" fmla="*/ 5 h 18"/>
                <a:gd name="T24" fmla="*/ 42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5 h 124"/>
                <a:gd name="T2" fmla="*/ 5 w 5"/>
                <a:gd name="T3" fmla="*/ 122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2 h 124"/>
                <a:gd name="T10" fmla="*/ 2 w 5"/>
                <a:gd name="T11" fmla="*/ 125 h 124"/>
                <a:gd name="T12" fmla="*/ 2 w 5"/>
                <a:gd name="T13" fmla="*/ 125 h 124"/>
                <a:gd name="T14" fmla="*/ 5 w 5"/>
                <a:gd name="T15" fmla="*/ 127 h 124"/>
                <a:gd name="T16" fmla="*/ 5 w 5"/>
                <a:gd name="T17" fmla="*/ 122 h 124"/>
                <a:gd name="T18" fmla="*/ 2 w 5"/>
                <a:gd name="T19" fmla="*/ 125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5 w 13"/>
                <a:gd name="T5" fmla="*/ 7 h 10"/>
                <a:gd name="T6" fmla="*/ 16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1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3 w 32"/>
                <a:gd name="T5" fmla="*/ 15 h 16"/>
                <a:gd name="T6" fmla="*/ 33 w 32"/>
                <a:gd name="T7" fmla="*/ 19 h 16"/>
                <a:gd name="T8" fmla="*/ 35 w 32"/>
                <a:gd name="T9" fmla="*/ 14 h 16"/>
                <a:gd name="T10" fmla="*/ 25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2 h 16"/>
                <a:gd name="T8" fmla="*/ 38 w 56"/>
                <a:gd name="T9" fmla="*/ 15 h 16"/>
                <a:gd name="T10" fmla="*/ 51 w 56"/>
                <a:gd name="T11" fmla="*/ 19 h 16"/>
                <a:gd name="T12" fmla="*/ 53 w 56"/>
                <a:gd name="T13" fmla="*/ 12 h 16"/>
                <a:gd name="T14" fmla="*/ 38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9 w 32"/>
                <a:gd name="T7" fmla="*/ 9 h 9"/>
                <a:gd name="T8" fmla="*/ 29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5 w 18"/>
                <a:gd name="T1" fmla="*/ 107 h 112"/>
                <a:gd name="T2" fmla="*/ 15 w 18"/>
                <a:gd name="T3" fmla="*/ 107 h 112"/>
                <a:gd name="T4" fmla="*/ 10 w 18"/>
                <a:gd name="T5" fmla="*/ 81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1 h 112"/>
                <a:gd name="T20" fmla="*/ 9 w 18"/>
                <a:gd name="T21" fmla="*/ 109 h 112"/>
                <a:gd name="T22" fmla="*/ 9 w 18"/>
                <a:gd name="T23" fmla="*/ 109 h 112"/>
                <a:gd name="T24" fmla="*/ 15 w 18"/>
                <a:gd name="T25" fmla="*/ 107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19 w 16"/>
                <a:gd name="T1" fmla="*/ 29 h 32"/>
                <a:gd name="T2" fmla="*/ 19 w 16"/>
                <a:gd name="T3" fmla="*/ 29 h 32"/>
                <a:gd name="T4" fmla="*/ 14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1 w 16"/>
                <a:gd name="T11" fmla="*/ 18 h 32"/>
                <a:gd name="T12" fmla="*/ 16 w 16"/>
                <a:gd name="T13" fmla="*/ 32 h 32"/>
                <a:gd name="T14" fmla="*/ 16 w 16"/>
                <a:gd name="T15" fmla="*/ 32 h 32"/>
                <a:gd name="T16" fmla="*/ 19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0 h 7"/>
                <a:gd name="T4" fmla="*/ 123 w 123"/>
                <a:gd name="T5" fmla="*/ 8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1 w 13"/>
                <a:gd name="T1" fmla="*/ 0 h 16"/>
                <a:gd name="T2" fmla="*/ 11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13 h 16"/>
                <a:gd name="T10" fmla="*/ 5 w 13"/>
                <a:gd name="T11" fmla="*/ 9 h 16"/>
                <a:gd name="T12" fmla="*/ 16 w 13"/>
                <a:gd name="T13" fmla="*/ 5 h 16"/>
                <a:gd name="T14" fmla="*/ 16 w 13"/>
                <a:gd name="T15" fmla="*/ 5 h 16"/>
                <a:gd name="T16" fmla="*/ 11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6 h 41"/>
                <a:gd name="T6" fmla="*/ 0 w 23"/>
                <a:gd name="T7" fmla="*/ 39 h 41"/>
                <a:gd name="T8" fmla="*/ 5 w 23"/>
                <a:gd name="T9" fmla="*/ 44 h 41"/>
                <a:gd name="T10" fmla="*/ 13 w 23"/>
                <a:gd name="T11" fmla="*/ 28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4 h 39"/>
                <a:gd name="T8" fmla="*/ 5 w 16"/>
                <a:gd name="T9" fmla="*/ 30 h 39"/>
                <a:gd name="T10" fmla="*/ 0 w 16"/>
                <a:gd name="T11" fmla="*/ 41 h 39"/>
                <a:gd name="T12" fmla="*/ 6 w 16"/>
                <a:gd name="T13" fmla="*/ 42 h 39"/>
                <a:gd name="T14" fmla="*/ 10 w 16"/>
                <a:gd name="T15" fmla="*/ 32 h 39"/>
                <a:gd name="T16" fmla="*/ 11 w 16"/>
                <a:gd name="T17" fmla="*/ 26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1 w 13"/>
                <a:gd name="T1" fmla="*/ 0 h 58"/>
                <a:gd name="T2" fmla="*/ 11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7 h 58"/>
                <a:gd name="T10" fmla="*/ 0 w 13"/>
                <a:gd name="T11" fmla="*/ 55 h 58"/>
                <a:gd name="T12" fmla="*/ 5 w 13"/>
                <a:gd name="T13" fmla="*/ 55 h 58"/>
                <a:gd name="T14" fmla="*/ 11 w 13"/>
                <a:gd name="T15" fmla="*/ 38 h 58"/>
                <a:gd name="T16" fmla="*/ 13 w 13"/>
                <a:gd name="T17" fmla="*/ 27 h 58"/>
                <a:gd name="T18" fmla="*/ 15 w 13"/>
                <a:gd name="T19" fmla="*/ 14 h 58"/>
                <a:gd name="T20" fmla="*/ 16 w 13"/>
                <a:gd name="T21" fmla="*/ 0 h 58"/>
                <a:gd name="T22" fmla="*/ 16 w 13"/>
                <a:gd name="T23" fmla="*/ 0 h 58"/>
                <a:gd name="T24" fmla="*/ 11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6 w 6"/>
                <a:gd name="T5" fmla="*/ 7 h 16"/>
                <a:gd name="T6" fmla="*/ 1 w 6"/>
                <a:gd name="T7" fmla="*/ 5 h 16"/>
                <a:gd name="T8" fmla="*/ 1 w 6"/>
                <a:gd name="T9" fmla="*/ 12 h 16"/>
                <a:gd name="T10" fmla="*/ 1 w 6"/>
                <a:gd name="T11" fmla="*/ 19 h 16"/>
                <a:gd name="T12" fmla="*/ 9 w 6"/>
                <a:gd name="T13" fmla="*/ 17 h 16"/>
                <a:gd name="T14" fmla="*/ 9 w 6"/>
                <a:gd name="T15" fmla="*/ 12 h 16"/>
                <a:gd name="T16" fmla="*/ 9 w 6"/>
                <a:gd name="T17" fmla="*/ 7 h 16"/>
                <a:gd name="T18" fmla="*/ 9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20 w 30"/>
                <a:gd name="T7" fmla="*/ 7 h 9"/>
                <a:gd name="T8" fmla="*/ 23 w 30"/>
                <a:gd name="T9" fmla="*/ 9 h 9"/>
                <a:gd name="T10" fmla="*/ 27 w 30"/>
                <a:gd name="T11" fmla="*/ 9 h 9"/>
                <a:gd name="T12" fmla="*/ 27 w 30"/>
                <a:gd name="T13" fmla="*/ 2 h 9"/>
                <a:gd name="T14" fmla="*/ 23 w 30"/>
                <a:gd name="T15" fmla="*/ 2 h 9"/>
                <a:gd name="T16" fmla="*/ 20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19 h 16"/>
                <a:gd name="T2" fmla="*/ 1 w 65"/>
                <a:gd name="T3" fmla="*/ 19 h 16"/>
                <a:gd name="T4" fmla="*/ 16 w 65"/>
                <a:gd name="T5" fmla="*/ 14 h 16"/>
                <a:gd name="T6" fmla="*/ 29 w 65"/>
                <a:gd name="T7" fmla="*/ 12 h 16"/>
                <a:gd name="T8" fmla="*/ 49 w 65"/>
                <a:gd name="T9" fmla="*/ 12 h 16"/>
                <a:gd name="T10" fmla="*/ 68 w 65"/>
                <a:gd name="T11" fmla="*/ 7 h 16"/>
                <a:gd name="T12" fmla="*/ 68 w 65"/>
                <a:gd name="T13" fmla="*/ 0 h 16"/>
                <a:gd name="T14" fmla="*/ 49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2 h 16"/>
                <a:gd name="T22" fmla="*/ 0 w 65"/>
                <a:gd name="T23" fmla="*/ 12 h 16"/>
                <a:gd name="T24" fmla="*/ 1 w 65"/>
                <a:gd name="T25" fmla="*/ 19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5 h 22"/>
                <a:gd name="T2" fmla="*/ 1 w 42"/>
                <a:gd name="T3" fmla="*/ 25 h 22"/>
                <a:gd name="T4" fmla="*/ 9 w 42"/>
                <a:gd name="T5" fmla="*/ 21 h 22"/>
                <a:gd name="T6" fmla="*/ 18 w 42"/>
                <a:gd name="T7" fmla="*/ 17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6 h 22"/>
                <a:gd name="T20" fmla="*/ 0 w 42"/>
                <a:gd name="T21" fmla="*/ 21 h 22"/>
                <a:gd name="T22" fmla="*/ 0 w 42"/>
                <a:gd name="T23" fmla="*/ 21 h 22"/>
                <a:gd name="T24" fmla="*/ 1 w 42"/>
                <a:gd name="T25" fmla="*/ 25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8 h 14"/>
                <a:gd name="T2" fmla="*/ 0 w 21"/>
                <a:gd name="T3" fmla="*/ 8 h 14"/>
                <a:gd name="T4" fmla="*/ 3 w 21"/>
                <a:gd name="T5" fmla="*/ 11 h 14"/>
                <a:gd name="T6" fmla="*/ 10 w 21"/>
                <a:gd name="T7" fmla="*/ 8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8 h 14"/>
                <a:gd name="T22" fmla="*/ 3 w 21"/>
                <a:gd name="T23" fmla="*/ 8 h 14"/>
                <a:gd name="T24" fmla="*/ 0 w 21"/>
                <a:gd name="T25" fmla="*/ 8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3 w 20"/>
                <a:gd name="T1" fmla="*/ 14 h 18"/>
                <a:gd name="T2" fmla="*/ 23 w 20"/>
                <a:gd name="T3" fmla="*/ 14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3 w 20"/>
                <a:gd name="T13" fmla="*/ 21 h 18"/>
                <a:gd name="T14" fmla="*/ 23 w 20"/>
                <a:gd name="T15" fmla="*/ 21 h 18"/>
                <a:gd name="T16" fmla="*/ 23 w 20"/>
                <a:gd name="T17" fmla="*/ 14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3 w 30"/>
                <a:gd name="T1" fmla="*/ 8 h 13"/>
                <a:gd name="T2" fmla="*/ 33 w 30"/>
                <a:gd name="T3" fmla="*/ 8 h 13"/>
                <a:gd name="T4" fmla="*/ 18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1 w 30"/>
                <a:gd name="T13" fmla="*/ 13 h 13"/>
                <a:gd name="T14" fmla="*/ 31 w 30"/>
                <a:gd name="T15" fmla="*/ 13 h 13"/>
                <a:gd name="T16" fmla="*/ 33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8 w 41"/>
                <a:gd name="T1" fmla="*/ 1 h 9"/>
                <a:gd name="T2" fmla="*/ 38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6 h 9"/>
                <a:gd name="T12" fmla="*/ 38 w 41"/>
                <a:gd name="T13" fmla="*/ 6 h 9"/>
                <a:gd name="T14" fmla="*/ 38 w 41"/>
                <a:gd name="T15" fmla="*/ 6 h 9"/>
                <a:gd name="T16" fmla="*/ 38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39 w 39"/>
                <a:gd name="T1" fmla="*/ 0 h 13"/>
                <a:gd name="T2" fmla="*/ 39 w 39"/>
                <a:gd name="T3" fmla="*/ 0 h 13"/>
                <a:gd name="T4" fmla="*/ 31 w 39"/>
                <a:gd name="T5" fmla="*/ 5 h 13"/>
                <a:gd name="T6" fmla="*/ 23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3 w 39"/>
                <a:gd name="T17" fmla="*/ 13 h 13"/>
                <a:gd name="T18" fmla="*/ 32 w 39"/>
                <a:gd name="T19" fmla="*/ 11 h 13"/>
                <a:gd name="T20" fmla="*/ 42 w 39"/>
                <a:gd name="T21" fmla="*/ 5 h 13"/>
                <a:gd name="T22" fmla="*/ 42 w 39"/>
                <a:gd name="T23" fmla="*/ 5 h 13"/>
                <a:gd name="T24" fmla="*/ 39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9 h 20"/>
                <a:gd name="T6" fmla="*/ 3 w 10"/>
                <a:gd name="T7" fmla="*/ 23 h 20"/>
                <a:gd name="T8" fmla="*/ 8 w 10"/>
                <a:gd name="T9" fmla="*/ 21 h 20"/>
                <a:gd name="T10" fmla="*/ 8 w 10"/>
                <a:gd name="T11" fmla="*/ 18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8 h 20"/>
                <a:gd name="T38" fmla="*/ 3 w 10"/>
                <a:gd name="T39" fmla="*/ 19 h 20"/>
                <a:gd name="T40" fmla="*/ 7 w 10"/>
                <a:gd name="T41" fmla="*/ 21 h 20"/>
                <a:gd name="T42" fmla="*/ 7 w 10"/>
                <a:gd name="T43" fmla="*/ 18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2 h 63"/>
                <a:gd name="T10" fmla="*/ 11 w 13"/>
                <a:gd name="T11" fmla="*/ 66 h 63"/>
                <a:gd name="T12" fmla="*/ 16 w 13"/>
                <a:gd name="T13" fmla="*/ 66 h 63"/>
                <a:gd name="T14" fmla="*/ 15 w 13"/>
                <a:gd name="T15" fmla="*/ 41 h 63"/>
                <a:gd name="T16" fmla="*/ 11 w 13"/>
                <a:gd name="T17" fmla="*/ 25 h 63"/>
                <a:gd name="T18" fmla="*/ 10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22 h 49"/>
                <a:gd name="T8" fmla="*/ 9 w 18"/>
                <a:gd name="T9" fmla="*/ 33 h 49"/>
                <a:gd name="T10" fmla="*/ 10 w 18"/>
                <a:gd name="T11" fmla="*/ 43 h 49"/>
                <a:gd name="T12" fmla="*/ 15 w 18"/>
                <a:gd name="T13" fmla="*/ 43 h 49"/>
                <a:gd name="T14" fmla="*/ 13 w 18"/>
                <a:gd name="T15" fmla="*/ 31 h 49"/>
                <a:gd name="T16" fmla="*/ 10 w 18"/>
                <a:gd name="T17" fmla="*/ 20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0 w 25"/>
                <a:gd name="T9" fmla="*/ 29 h 38"/>
                <a:gd name="T10" fmla="*/ 23 w 25"/>
                <a:gd name="T11" fmla="*/ 38 h 38"/>
                <a:gd name="T12" fmla="*/ 28 w 25"/>
                <a:gd name="T13" fmla="*/ 36 h 38"/>
                <a:gd name="T14" fmla="*/ 23 w 25"/>
                <a:gd name="T15" fmla="*/ 25 h 38"/>
                <a:gd name="T16" fmla="*/ 17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03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641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37" r:id="rId1"/>
    <p:sldLayoutId id="2147486338" r:id="rId2"/>
    <p:sldLayoutId id="2147486339" r:id="rId3"/>
    <p:sldLayoutId id="2147486340" r:id="rId4"/>
    <p:sldLayoutId id="2147486341" r:id="rId5"/>
    <p:sldLayoutId id="2147486342" r:id="rId6"/>
    <p:sldLayoutId id="2147486343" r:id="rId7"/>
    <p:sldLayoutId id="2147486344" r:id="rId8"/>
    <p:sldLayoutId id="2147486345" r:id="rId9"/>
    <p:sldLayoutId id="2147486346" r:id="rId10"/>
    <p:sldLayoutId id="2147486347" r:id="rId11"/>
    <p:sldLayoutId id="2147486348" r:id="rId12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5163" y="3030538"/>
            <a:ext cx="193675" cy="8001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73" tIns="47887" rIns="95773" bIns="47887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 dirty="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58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 dirty="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904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0" r:id="rId1"/>
    <p:sldLayoutId id="2147486381" r:id="rId2"/>
    <p:sldLayoutId id="2147486382" r:id="rId3"/>
    <p:sldLayoutId id="2147486383" r:id="rId4"/>
    <p:sldLayoutId id="2147486384" r:id="rId5"/>
    <p:sldLayoutId id="2147486385" r:id="rId6"/>
    <p:sldLayoutId id="2147486386" r:id="rId7"/>
    <p:sldLayoutId id="2147486387" r:id="rId8"/>
    <p:sldLayoutId id="2147486388" r:id="rId9"/>
    <p:sldLayoutId id="2147486389" r:id="rId10"/>
    <p:sldLayoutId id="2147486390" r:id="rId11"/>
  </p:sldLayoutIdLst>
  <p:transition>
    <p:zoom/>
  </p:transition>
  <p:txStyles>
    <p:titleStyle>
      <a:lvl1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106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212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320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426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7188" indent="-357188" algn="l" defTabSz="955675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6288" indent="-296863" algn="l" defTabSz="955675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5388" indent="-238125" algn="l" defTabSz="95567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4813" indent="-238125" algn="l" defTabSz="95567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4238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2490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69597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6705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3809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5 h 614"/>
                <a:gd name="T14" fmla="*/ 459 w 478"/>
                <a:gd name="T15" fmla="*/ 210 h 614"/>
                <a:gd name="T16" fmla="*/ 452 w 478"/>
                <a:gd name="T17" fmla="*/ 242 h 614"/>
                <a:gd name="T18" fmla="*/ 439 w 478"/>
                <a:gd name="T19" fmla="*/ 284 h 614"/>
                <a:gd name="T20" fmla="*/ 403 w 478"/>
                <a:gd name="T21" fmla="*/ 379 h 614"/>
                <a:gd name="T22" fmla="*/ 354 w 478"/>
                <a:gd name="T23" fmla="*/ 470 h 614"/>
                <a:gd name="T24" fmla="*/ 321 w 478"/>
                <a:gd name="T25" fmla="*/ 519 h 614"/>
                <a:gd name="T26" fmla="*/ 287 w 478"/>
                <a:gd name="T27" fmla="*/ 562 h 614"/>
                <a:gd name="T28" fmla="*/ 257 w 478"/>
                <a:gd name="T29" fmla="*/ 597 h 614"/>
                <a:gd name="T30" fmla="*/ 247 w 478"/>
                <a:gd name="T31" fmla="*/ 608 h 614"/>
                <a:gd name="T32" fmla="*/ 246 w 478"/>
                <a:gd name="T33" fmla="*/ 608 h 614"/>
                <a:gd name="T34" fmla="*/ 236 w 478"/>
                <a:gd name="T35" fmla="*/ 598 h 614"/>
                <a:gd name="T36" fmla="*/ 216 w 478"/>
                <a:gd name="T37" fmla="*/ 580 h 614"/>
                <a:gd name="T38" fmla="*/ 206 w 478"/>
                <a:gd name="T39" fmla="*/ 571 h 614"/>
                <a:gd name="T40" fmla="*/ 195 w 478"/>
                <a:gd name="T41" fmla="*/ 559 h 614"/>
                <a:gd name="T42" fmla="*/ 180 w 478"/>
                <a:gd name="T43" fmla="*/ 541 h 614"/>
                <a:gd name="T44" fmla="*/ 159 w 478"/>
                <a:gd name="T45" fmla="*/ 508 h 614"/>
                <a:gd name="T46" fmla="*/ 144 w 478"/>
                <a:gd name="T47" fmla="*/ 485 h 614"/>
                <a:gd name="T48" fmla="*/ 129 w 478"/>
                <a:gd name="T49" fmla="*/ 460 h 614"/>
                <a:gd name="T50" fmla="*/ 105 w 478"/>
                <a:gd name="T51" fmla="*/ 428 h 614"/>
                <a:gd name="T52" fmla="*/ 80 w 478"/>
                <a:gd name="T53" fmla="*/ 396 h 614"/>
                <a:gd name="T54" fmla="*/ 64 w 478"/>
                <a:gd name="T55" fmla="*/ 363 h 614"/>
                <a:gd name="T56" fmla="*/ 54 w 478"/>
                <a:gd name="T57" fmla="*/ 334 h 614"/>
                <a:gd name="T58" fmla="*/ 42 w 478"/>
                <a:gd name="T59" fmla="*/ 300 h 614"/>
                <a:gd name="T60" fmla="*/ 32 w 478"/>
                <a:gd name="T61" fmla="*/ 271 h 614"/>
                <a:gd name="T62" fmla="*/ 23 w 478"/>
                <a:gd name="T63" fmla="*/ 235 h 614"/>
                <a:gd name="T64" fmla="*/ 14 w 478"/>
                <a:gd name="T65" fmla="*/ 197 h 614"/>
                <a:gd name="T66" fmla="*/ 8 w 478"/>
                <a:gd name="T67" fmla="*/ 161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9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1 h 8"/>
                <a:gd name="T8" fmla="*/ 478 w 480"/>
                <a:gd name="T9" fmla="*/ 11 h 8"/>
                <a:gd name="T10" fmla="*/ 480 w 480"/>
                <a:gd name="T11" fmla="*/ 9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29 h 126"/>
                <a:gd name="T2" fmla="*/ 5 w 15"/>
                <a:gd name="T3" fmla="*/ 129 h 126"/>
                <a:gd name="T4" fmla="*/ 15 w 15"/>
                <a:gd name="T5" fmla="*/ 89 h 126"/>
                <a:gd name="T6" fmla="*/ 16 w 15"/>
                <a:gd name="T7" fmla="*/ 48 h 126"/>
                <a:gd name="T8" fmla="*/ 18 w 15"/>
                <a:gd name="T9" fmla="*/ 18 h 126"/>
                <a:gd name="T10" fmla="*/ 18 w 15"/>
                <a:gd name="T11" fmla="*/ 1 h 126"/>
                <a:gd name="T12" fmla="*/ 13 w 15"/>
                <a:gd name="T13" fmla="*/ 0 h 126"/>
                <a:gd name="T14" fmla="*/ 13 w 15"/>
                <a:gd name="T15" fmla="*/ 18 h 126"/>
                <a:gd name="T16" fmla="*/ 12 w 15"/>
                <a:gd name="T17" fmla="*/ 48 h 126"/>
                <a:gd name="T18" fmla="*/ 5 w 15"/>
                <a:gd name="T19" fmla="*/ 87 h 126"/>
                <a:gd name="T20" fmla="*/ 0 w 15"/>
                <a:gd name="T21" fmla="*/ 129 h 126"/>
                <a:gd name="T22" fmla="*/ 0 w 15"/>
                <a:gd name="T23" fmla="*/ 129 h 126"/>
                <a:gd name="T24" fmla="*/ 5 w 15"/>
                <a:gd name="T25" fmla="*/ 129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6 h 139"/>
                <a:gd name="T2" fmla="*/ 6 w 34"/>
                <a:gd name="T3" fmla="*/ 136 h 139"/>
                <a:gd name="T4" fmla="*/ 21 w 34"/>
                <a:gd name="T5" fmla="*/ 96 h 139"/>
                <a:gd name="T6" fmla="*/ 27 w 34"/>
                <a:gd name="T7" fmla="*/ 67 h 139"/>
                <a:gd name="T8" fmla="*/ 32 w 34"/>
                <a:gd name="T9" fmla="*/ 36 h 139"/>
                <a:gd name="T10" fmla="*/ 37 w 34"/>
                <a:gd name="T11" fmla="*/ 0 h 139"/>
                <a:gd name="T12" fmla="*/ 32 w 34"/>
                <a:gd name="T13" fmla="*/ 0 h 139"/>
                <a:gd name="T14" fmla="*/ 27 w 34"/>
                <a:gd name="T15" fmla="*/ 34 h 139"/>
                <a:gd name="T16" fmla="*/ 22 w 34"/>
                <a:gd name="T17" fmla="*/ 65 h 139"/>
                <a:gd name="T18" fmla="*/ 13 w 34"/>
                <a:gd name="T19" fmla="*/ 94 h 139"/>
                <a:gd name="T20" fmla="*/ 0 w 34"/>
                <a:gd name="T21" fmla="*/ 136 h 139"/>
                <a:gd name="T22" fmla="*/ 0 w 34"/>
                <a:gd name="T23" fmla="*/ 136 h 139"/>
                <a:gd name="T24" fmla="*/ 6 w 34"/>
                <a:gd name="T25" fmla="*/ 136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40 w 44"/>
                <a:gd name="T7" fmla="*/ 43 h 43"/>
                <a:gd name="T8" fmla="*/ 41 w 44"/>
                <a:gd name="T9" fmla="*/ 38 h 43"/>
                <a:gd name="T10" fmla="*/ 25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8 h 90"/>
                <a:gd name="T8" fmla="*/ 35 w 66"/>
                <a:gd name="T9" fmla="*/ 64 h 90"/>
                <a:gd name="T10" fmla="*/ 45 w 66"/>
                <a:gd name="T11" fmla="*/ 73 h 90"/>
                <a:gd name="T12" fmla="*/ 54 w 66"/>
                <a:gd name="T13" fmla="*/ 86 h 90"/>
                <a:gd name="T14" fmla="*/ 61 w 66"/>
                <a:gd name="T15" fmla="*/ 93 h 90"/>
                <a:gd name="T16" fmla="*/ 66 w 66"/>
                <a:gd name="T17" fmla="*/ 88 h 90"/>
                <a:gd name="T18" fmla="*/ 59 w 66"/>
                <a:gd name="T19" fmla="*/ 81 h 90"/>
                <a:gd name="T20" fmla="*/ 48 w 66"/>
                <a:gd name="T21" fmla="*/ 68 h 90"/>
                <a:gd name="T22" fmla="*/ 40 w 66"/>
                <a:gd name="T23" fmla="*/ 59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0 w 103"/>
                <a:gd name="T13" fmla="*/ 114 h 174"/>
                <a:gd name="T14" fmla="*/ 73 w 103"/>
                <a:gd name="T15" fmla="*/ 130 h 174"/>
                <a:gd name="T16" fmla="*/ 85 w 103"/>
                <a:gd name="T17" fmla="*/ 150 h 174"/>
                <a:gd name="T18" fmla="*/ 101 w 103"/>
                <a:gd name="T19" fmla="*/ 174 h 174"/>
                <a:gd name="T20" fmla="*/ 106 w 103"/>
                <a:gd name="T21" fmla="*/ 170 h 174"/>
                <a:gd name="T22" fmla="*/ 91 w 103"/>
                <a:gd name="T23" fmla="*/ 147 h 174"/>
                <a:gd name="T24" fmla="*/ 77 w 103"/>
                <a:gd name="T25" fmla="*/ 127 h 174"/>
                <a:gd name="T26" fmla="*/ 65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7 h 181"/>
                <a:gd name="T10" fmla="*/ 44 w 50"/>
                <a:gd name="T11" fmla="*/ 178 h 181"/>
                <a:gd name="T12" fmla="*/ 50 w 50"/>
                <a:gd name="T13" fmla="*/ 174 h 181"/>
                <a:gd name="T14" fmla="*/ 31 w 50"/>
                <a:gd name="T15" fmla="*/ 115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6 h 148"/>
                <a:gd name="T10" fmla="*/ 4 w 12"/>
                <a:gd name="T11" fmla="*/ 151 h 148"/>
                <a:gd name="T12" fmla="*/ 12 w 12"/>
                <a:gd name="T13" fmla="*/ 151 h 148"/>
                <a:gd name="T14" fmla="*/ 7 w 12"/>
                <a:gd name="T15" fmla="*/ 106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5 h 655"/>
                <a:gd name="T24" fmla="*/ 441 w 514"/>
                <a:gd name="T25" fmla="*/ 405 h 655"/>
                <a:gd name="T26" fmla="*/ 421 w 514"/>
                <a:gd name="T27" fmla="*/ 452 h 655"/>
                <a:gd name="T28" fmla="*/ 396 w 514"/>
                <a:gd name="T29" fmla="*/ 501 h 655"/>
                <a:gd name="T30" fmla="*/ 359 w 514"/>
                <a:gd name="T31" fmla="*/ 553 h 655"/>
                <a:gd name="T32" fmla="*/ 316 w 514"/>
                <a:gd name="T33" fmla="*/ 602 h 655"/>
                <a:gd name="T34" fmla="*/ 280 w 514"/>
                <a:gd name="T35" fmla="*/ 638 h 655"/>
                <a:gd name="T36" fmla="*/ 269 w 514"/>
                <a:gd name="T37" fmla="*/ 649 h 655"/>
                <a:gd name="T38" fmla="*/ 265 w 514"/>
                <a:gd name="T39" fmla="*/ 652 h 655"/>
                <a:gd name="T40" fmla="*/ 259 w 514"/>
                <a:gd name="T41" fmla="*/ 647 h 655"/>
                <a:gd name="T42" fmla="*/ 247 w 514"/>
                <a:gd name="T43" fmla="*/ 638 h 655"/>
                <a:gd name="T44" fmla="*/ 226 w 514"/>
                <a:gd name="T45" fmla="*/ 622 h 655"/>
                <a:gd name="T46" fmla="*/ 218 w 514"/>
                <a:gd name="T47" fmla="*/ 613 h 655"/>
                <a:gd name="T48" fmla="*/ 206 w 514"/>
                <a:gd name="T49" fmla="*/ 597 h 655"/>
                <a:gd name="T50" fmla="*/ 185 w 514"/>
                <a:gd name="T51" fmla="*/ 573 h 655"/>
                <a:gd name="T52" fmla="*/ 160 w 514"/>
                <a:gd name="T53" fmla="*/ 535 h 655"/>
                <a:gd name="T54" fmla="*/ 116 w 514"/>
                <a:gd name="T55" fmla="*/ 459 h 655"/>
                <a:gd name="T56" fmla="*/ 82 w 514"/>
                <a:gd name="T57" fmla="*/ 387 h 655"/>
                <a:gd name="T58" fmla="*/ 65 w 514"/>
                <a:gd name="T59" fmla="*/ 346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2 h 175"/>
                <a:gd name="T6" fmla="*/ 15 w 184"/>
                <a:gd name="T7" fmla="*/ 172 h 175"/>
                <a:gd name="T8" fmla="*/ 15 w 184"/>
                <a:gd name="T9" fmla="*/ 172 h 175"/>
                <a:gd name="T10" fmla="*/ 17 w 184"/>
                <a:gd name="T11" fmla="*/ 172 h 175"/>
                <a:gd name="T12" fmla="*/ 18 w 184"/>
                <a:gd name="T13" fmla="*/ 169 h 175"/>
                <a:gd name="T14" fmla="*/ 17 w 184"/>
                <a:gd name="T15" fmla="*/ 165 h 175"/>
                <a:gd name="T16" fmla="*/ 15 w 184"/>
                <a:gd name="T17" fmla="*/ 158 h 175"/>
                <a:gd name="T18" fmla="*/ 15 w 184"/>
                <a:gd name="T19" fmla="*/ 154 h 175"/>
                <a:gd name="T20" fmla="*/ 15 w 184"/>
                <a:gd name="T21" fmla="*/ 151 h 175"/>
                <a:gd name="T22" fmla="*/ 15 w 184"/>
                <a:gd name="T23" fmla="*/ 145 h 175"/>
                <a:gd name="T24" fmla="*/ 13 w 184"/>
                <a:gd name="T25" fmla="*/ 136 h 175"/>
                <a:gd name="T26" fmla="*/ 12 w 184"/>
                <a:gd name="T27" fmla="*/ 129 h 175"/>
                <a:gd name="T28" fmla="*/ 10 w 184"/>
                <a:gd name="T29" fmla="*/ 120 h 175"/>
                <a:gd name="T30" fmla="*/ 8 w 184"/>
                <a:gd name="T31" fmla="*/ 109 h 175"/>
                <a:gd name="T32" fmla="*/ 8 w 184"/>
                <a:gd name="T33" fmla="*/ 100 h 175"/>
                <a:gd name="T34" fmla="*/ 7 w 184"/>
                <a:gd name="T35" fmla="*/ 91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3 w 58"/>
                <a:gd name="T15" fmla="*/ 6 h 89"/>
                <a:gd name="T16" fmla="*/ 36 w 58"/>
                <a:gd name="T17" fmla="*/ 4 h 89"/>
                <a:gd name="T18" fmla="*/ 43 w 58"/>
                <a:gd name="T19" fmla="*/ 2 h 89"/>
                <a:gd name="T20" fmla="*/ 44 w 58"/>
                <a:gd name="T21" fmla="*/ 4 h 89"/>
                <a:gd name="T22" fmla="*/ 44 w 58"/>
                <a:gd name="T23" fmla="*/ 7 h 89"/>
                <a:gd name="T24" fmla="*/ 44 w 58"/>
                <a:gd name="T25" fmla="*/ 9 h 89"/>
                <a:gd name="T26" fmla="*/ 46 w 58"/>
                <a:gd name="T27" fmla="*/ 27 h 89"/>
                <a:gd name="T28" fmla="*/ 41 w 58"/>
                <a:gd name="T29" fmla="*/ 33 h 89"/>
                <a:gd name="T30" fmla="*/ 36 w 58"/>
                <a:gd name="T31" fmla="*/ 34 h 89"/>
                <a:gd name="T32" fmla="*/ 36 w 58"/>
                <a:gd name="T33" fmla="*/ 42 h 89"/>
                <a:gd name="T34" fmla="*/ 39 w 58"/>
                <a:gd name="T35" fmla="*/ 45 h 89"/>
                <a:gd name="T36" fmla="*/ 41 w 58"/>
                <a:gd name="T37" fmla="*/ 54 h 89"/>
                <a:gd name="T38" fmla="*/ 44 w 58"/>
                <a:gd name="T39" fmla="*/ 33 h 89"/>
                <a:gd name="T40" fmla="*/ 46 w 58"/>
                <a:gd name="T41" fmla="*/ 31 h 89"/>
                <a:gd name="T42" fmla="*/ 49 w 58"/>
                <a:gd name="T43" fmla="*/ 31 h 89"/>
                <a:gd name="T44" fmla="*/ 54 w 58"/>
                <a:gd name="T45" fmla="*/ 31 h 89"/>
                <a:gd name="T46" fmla="*/ 61 w 58"/>
                <a:gd name="T47" fmla="*/ 38 h 89"/>
                <a:gd name="T48" fmla="*/ 54 w 58"/>
                <a:gd name="T49" fmla="*/ 40 h 89"/>
                <a:gd name="T50" fmla="*/ 49 w 58"/>
                <a:gd name="T51" fmla="*/ 34 h 89"/>
                <a:gd name="T52" fmla="*/ 46 w 58"/>
                <a:gd name="T53" fmla="*/ 34 h 89"/>
                <a:gd name="T54" fmla="*/ 44 w 58"/>
                <a:gd name="T55" fmla="*/ 36 h 89"/>
                <a:gd name="T56" fmla="*/ 46 w 58"/>
                <a:gd name="T57" fmla="*/ 40 h 89"/>
                <a:gd name="T58" fmla="*/ 46 w 58"/>
                <a:gd name="T59" fmla="*/ 51 h 89"/>
                <a:gd name="T60" fmla="*/ 39 w 58"/>
                <a:gd name="T61" fmla="*/ 62 h 89"/>
                <a:gd name="T62" fmla="*/ 43 w 58"/>
                <a:gd name="T63" fmla="*/ 81 h 89"/>
                <a:gd name="T64" fmla="*/ 36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3 w 58"/>
                <a:gd name="T71" fmla="*/ 76 h 89"/>
                <a:gd name="T72" fmla="*/ 33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5 w 56"/>
                <a:gd name="T19" fmla="*/ 2 h 89"/>
                <a:gd name="T20" fmla="*/ 37 w 56"/>
                <a:gd name="T21" fmla="*/ 4 h 89"/>
                <a:gd name="T22" fmla="*/ 37 w 56"/>
                <a:gd name="T23" fmla="*/ 7 h 89"/>
                <a:gd name="T24" fmla="*/ 40 w 56"/>
                <a:gd name="T25" fmla="*/ 11 h 89"/>
                <a:gd name="T26" fmla="*/ 38 w 56"/>
                <a:gd name="T27" fmla="*/ 29 h 89"/>
                <a:gd name="T28" fmla="*/ 33 w 56"/>
                <a:gd name="T29" fmla="*/ 33 h 89"/>
                <a:gd name="T30" fmla="*/ 30 w 56"/>
                <a:gd name="T31" fmla="*/ 34 h 89"/>
                <a:gd name="T32" fmla="*/ 28 w 56"/>
                <a:gd name="T33" fmla="*/ 42 h 89"/>
                <a:gd name="T34" fmla="*/ 32 w 56"/>
                <a:gd name="T35" fmla="*/ 45 h 89"/>
                <a:gd name="T36" fmla="*/ 35 w 56"/>
                <a:gd name="T37" fmla="*/ 54 h 89"/>
                <a:gd name="T38" fmla="*/ 37 w 56"/>
                <a:gd name="T39" fmla="*/ 33 h 89"/>
                <a:gd name="T40" fmla="*/ 40 w 56"/>
                <a:gd name="T41" fmla="*/ 31 h 89"/>
                <a:gd name="T42" fmla="*/ 43 w 56"/>
                <a:gd name="T43" fmla="*/ 31 h 89"/>
                <a:gd name="T44" fmla="*/ 50 w 56"/>
                <a:gd name="T45" fmla="*/ 33 h 89"/>
                <a:gd name="T46" fmla="*/ 53 w 56"/>
                <a:gd name="T47" fmla="*/ 38 h 89"/>
                <a:gd name="T48" fmla="*/ 45 w 56"/>
                <a:gd name="T49" fmla="*/ 40 h 89"/>
                <a:gd name="T50" fmla="*/ 43 w 56"/>
                <a:gd name="T51" fmla="*/ 34 h 89"/>
                <a:gd name="T52" fmla="*/ 40 w 56"/>
                <a:gd name="T53" fmla="*/ 34 h 89"/>
                <a:gd name="T54" fmla="*/ 38 w 56"/>
                <a:gd name="T55" fmla="*/ 36 h 89"/>
                <a:gd name="T56" fmla="*/ 38 w 56"/>
                <a:gd name="T57" fmla="*/ 42 h 89"/>
                <a:gd name="T58" fmla="*/ 38 w 56"/>
                <a:gd name="T59" fmla="*/ 56 h 89"/>
                <a:gd name="T60" fmla="*/ 33 w 56"/>
                <a:gd name="T61" fmla="*/ 63 h 89"/>
                <a:gd name="T62" fmla="*/ 35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1 w 56"/>
                <a:gd name="T15" fmla="*/ 6 h 87"/>
                <a:gd name="T16" fmla="*/ 33 w 56"/>
                <a:gd name="T17" fmla="*/ 4 h 87"/>
                <a:gd name="T18" fmla="*/ 41 w 56"/>
                <a:gd name="T19" fmla="*/ 0 h 87"/>
                <a:gd name="T20" fmla="*/ 42 w 56"/>
                <a:gd name="T21" fmla="*/ 4 h 87"/>
                <a:gd name="T22" fmla="*/ 42 w 56"/>
                <a:gd name="T23" fmla="*/ 8 h 87"/>
                <a:gd name="T24" fmla="*/ 46 w 56"/>
                <a:gd name="T25" fmla="*/ 9 h 87"/>
                <a:gd name="T26" fmla="*/ 44 w 56"/>
                <a:gd name="T27" fmla="*/ 27 h 87"/>
                <a:gd name="T28" fmla="*/ 39 w 56"/>
                <a:gd name="T29" fmla="*/ 33 h 87"/>
                <a:gd name="T30" fmla="*/ 36 w 56"/>
                <a:gd name="T31" fmla="*/ 35 h 87"/>
                <a:gd name="T32" fmla="*/ 36 w 56"/>
                <a:gd name="T33" fmla="*/ 44 h 87"/>
                <a:gd name="T34" fmla="*/ 39 w 56"/>
                <a:gd name="T35" fmla="*/ 45 h 87"/>
                <a:gd name="T36" fmla="*/ 41 w 56"/>
                <a:gd name="T37" fmla="*/ 56 h 87"/>
                <a:gd name="T38" fmla="*/ 42 w 56"/>
                <a:gd name="T39" fmla="*/ 33 h 87"/>
                <a:gd name="T40" fmla="*/ 46 w 56"/>
                <a:gd name="T41" fmla="*/ 29 h 87"/>
                <a:gd name="T42" fmla="*/ 49 w 56"/>
                <a:gd name="T43" fmla="*/ 29 h 87"/>
                <a:gd name="T44" fmla="*/ 56 w 56"/>
                <a:gd name="T45" fmla="*/ 33 h 87"/>
                <a:gd name="T46" fmla="*/ 59 w 56"/>
                <a:gd name="T47" fmla="*/ 38 h 87"/>
                <a:gd name="T48" fmla="*/ 51 w 56"/>
                <a:gd name="T49" fmla="*/ 38 h 87"/>
                <a:gd name="T50" fmla="*/ 49 w 56"/>
                <a:gd name="T51" fmla="*/ 35 h 87"/>
                <a:gd name="T52" fmla="*/ 46 w 56"/>
                <a:gd name="T53" fmla="*/ 35 h 87"/>
                <a:gd name="T54" fmla="*/ 44 w 56"/>
                <a:gd name="T55" fmla="*/ 36 h 87"/>
                <a:gd name="T56" fmla="*/ 44 w 56"/>
                <a:gd name="T57" fmla="*/ 40 h 87"/>
                <a:gd name="T58" fmla="*/ 46 w 56"/>
                <a:gd name="T59" fmla="*/ 51 h 87"/>
                <a:gd name="T60" fmla="*/ 38 w 56"/>
                <a:gd name="T61" fmla="*/ 62 h 87"/>
                <a:gd name="T62" fmla="*/ 41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3 w 56"/>
                <a:gd name="T71" fmla="*/ 76 h 87"/>
                <a:gd name="T72" fmla="*/ 31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2 h 124"/>
                <a:gd name="T2" fmla="*/ 72 w 146"/>
                <a:gd name="T3" fmla="*/ 0 h 124"/>
                <a:gd name="T4" fmla="*/ 143 w 146"/>
                <a:gd name="T5" fmla="*/ 102 h 124"/>
                <a:gd name="T6" fmla="*/ 143 w 146"/>
                <a:gd name="T7" fmla="*/ 125 h 124"/>
                <a:gd name="T8" fmla="*/ 72 w 146"/>
                <a:gd name="T9" fmla="*/ 30 h 124"/>
                <a:gd name="T10" fmla="*/ 2 w 146"/>
                <a:gd name="T11" fmla="*/ 127 h 124"/>
                <a:gd name="T12" fmla="*/ 0 w 146"/>
                <a:gd name="T13" fmla="*/ 102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8 h 171"/>
                <a:gd name="T2" fmla="*/ 5 w 5"/>
                <a:gd name="T3" fmla="*/ 166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6 h 171"/>
                <a:gd name="T10" fmla="*/ 3 w 5"/>
                <a:gd name="T11" fmla="*/ 168 h 171"/>
                <a:gd name="T12" fmla="*/ 3 w 5"/>
                <a:gd name="T13" fmla="*/ 168 h 171"/>
                <a:gd name="T14" fmla="*/ 5 w 5"/>
                <a:gd name="T15" fmla="*/ 168 h 171"/>
                <a:gd name="T16" fmla="*/ 5 w 5"/>
                <a:gd name="T17" fmla="*/ 166 h 171"/>
                <a:gd name="T18" fmla="*/ 3 w 5"/>
                <a:gd name="T19" fmla="*/ 168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502 w 505"/>
                <a:gd name="T1" fmla="*/ 7 h 9"/>
                <a:gd name="T2" fmla="*/ 502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2 w 505"/>
                <a:gd name="T9" fmla="*/ 7 h 9"/>
                <a:gd name="T10" fmla="*/ 502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0 h 37"/>
                <a:gd name="T2" fmla="*/ 3 w 6"/>
                <a:gd name="T3" fmla="*/ 40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9 h 37"/>
                <a:gd name="T14" fmla="*/ 0 w 6"/>
                <a:gd name="T15" fmla="*/ 39 h 37"/>
                <a:gd name="T16" fmla="*/ 3 w 6"/>
                <a:gd name="T17" fmla="*/ 4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8 h 131"/>
                <a:gd name="T2" fmla="*/ 5 w 16"/>
                <a:gd name="T3" fmla="*/ 128 h 131"/>
                <a:gd name="T4" fmla="*/ 11 w 16"/>
                <a:gd name="T5" fmla="*/ 83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3 h 131"/>
                <a:gd name="T20" fmla="*/ 0 w 16"/>
                <a:gd name="T21" fmla="*/ 127 h 131"/>
                <a:gd name="T22" fmla="*/ 0 w 16"/>
                <a:gd name="T23" fmla="*/ 127 h 131"/>
                <a:gd name="T24" fmla="*/ 5 w 16"/>
                <a:gd name="T25" fmla="*/ 128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5 w 110"/>
                <a:gd name="T13" fmla="*/ 223 h 344"/>
                <a:gd name="T14" fmla="*/ 77 w 110"/>
                <a:gd name="T15" fmla="*/ 182 h 344"/>
                <a:gd name="T16" fmla="*/ 88 w 110"/>
                <a:gd name="T17" fmla="*/ 139 h 344"/>
                <a:gd name="T18" fmla="*/ 98 w 110"/>
                <a:gd name="T19" fmla="*/ 93 h 344"/>
                <a:gd name="T20" fmla="*/ 106 w 110"/>
                <a:gd name="T21" fmla="*/ 48 h 344"/>
                <a:gd name="T22" fmla="*/ 113 w 110"/>
                <a:gd name="T23" fmla="*/ 1 h 344"/>
                <a:gd name="T24" fmla="*/ 108 w 110"/>
                <a:gd name="T25" fmla="*/ 0 h 344"/>
                <a:gd name="T26" fmla="*/ 100 w 110"/>
                <a:gd name="T27" fmla="*/ 47 h 344"/>
                <a:gd name="T28" fmla="*/ 91 w 110"/>
                <a:gd name="T29" fmla="*/ 93 h 344"/>
                <a:gd name="T30" fmla="*/ 83 w 110"/>
                <a:gd name="T31" fmla="*/ 137 h 344"/>
                <a:gd name="T32" fmla="*/ 72 w 110"/>
                <a:gd name="T33" fmla="*/ 180 h 344"/>
                <a:gd name="T34" fmla="*/ 59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0 w 131"/>
                <a:gd name="T13" fmla="*/ 90 h 155"/>
                <a:gd name="T14" fmla="*/ 91 w 131"/>
                <a:gd name="T15" fmla="*/ 65 h 155"/>
                <a:gd name="T16" fmla="*/ 114 w 131"/>
                <a:gd name="T17" fmla="*/ 34 h 155"/>
                <a:gd name="T18" fmla="*/ 134 w 131"/>
                <a:gd name="T19" fmla="*/ 3 h 155"/>
                <a:gd name="T20" fmla="*/ 129 w 131"/>
                <a:gd name="T21" fmla="*/ 0 h 155"/>
                <a:gd name="T22" fmla="*/ 108 w 131"/>
                <a:gd name="T23" fmla="*/ 30 h 155"/>
                <a:gd name="T24" fmla="*/ 86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1 w 46"/>
                <a:gd name="T9" fmla="*/ 34 h 40"/>
                <a:gd name="T10" fmla="*/ 38 w 46"/>
                <a:gd name="T11" fmla="*/ 40 h 40"/>
                <a:gd name="T12" fmla="*/ 43 w 46"/>
                <a:gd name="T13" fmla="*/ 34 h 40"/>
                <a:gd name="T14" fmla="*/ 34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9 w 82"/>
                <a:gd name="T7" fmla="*/ 77 h 108"/>
                <a:gd name="T8" fmla="*/ 64 w 82"/>
                <a:gd name="T9" fmla="*/ 97 h 108"/>
                <a:gd name="T10" fmla="*/ 76 w 82"/>
                <a:gd name="T11" fmla="*/ 108 h 108"/>
                <a:gd name="T12" fmla="*/ 79 w 82"/>
                <a:gd name="T13" fmla="*/ 104 h 108"/>
                <a:gd name="T14" fmla="*/ 69 w 82"/>
                <a:gd name="T15" fmla="*/ 92 h 108"/>
                <a:gd name="T16" fmla="*/ 53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4 h 186"/>
                <a:gd name="T14" fmla="*/ 57 w 92"/>
                <a:gd name="T15" fmla="*/ 139 h 186"/>
                <a:gd name="T16" fmla="*/ 71 w 92"/>
                <a:gd name="T17" fmla="*/ 164 h 186"/>
                <a:gd name="T18" fmla="*/ 87 w 92"/>
                <a:gd name="T19" fmla="*/ 189 h 186"/>
                <a:gd name="T20" fmla="*/ 92 w 92"/>
                <a:gd name="T21" fmla="*/ 188 h 186"/>
                <a:gd name="T22" fmla="*/ 77 w 92"/>
                <a:gd name="T23" fmla="*/ 160 h 186"/>
                <a:gd name="T24" fmla="*/ 62 w 92"/>
                <a:gd name="T25" fmla="*/ 135 h 186"/>
                <a:gd name="T26" fmla="*/ 51 w 92"/>
                <a:gd name="T27" fmla="*/ 110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1 h 173"/>
                <a:gd name="T8" fmla="*/ 33 w 50"/>
                <a:gd name="T9" fmla="*/ 134 h 173"/>
                <a:gd name="T10" fmla="*/ 43 w 50"/>
                <a:gd name="T11" fmla="*/ 170 h 173"/>
                <a:gd name="T12" fmla="*/ 50 w 50"/>
                <a:gd name="T13" fmla="*/ 168 h 173"/>
                <a:gd name="T14" fmla="*/ 38 w 50"/>
                <a:gd name="T15" fmla="*/ 132 h 173"/>
                <a:gd name="T16" fmla="*/ 27 w 50"/>
                <a:gd name="T17" fmla="*/ 89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7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4 w 352"/>
                <a:gd name="T1" fmla="*/ 1 h 456"/>
                <a:gd name="T2" fmla="*/ 232 w 352"/>
                <a:gd name="T3" fmla="*/ 14 h 456"/>
                <a:gd name="T4" fmla="*/ 219 w 352"/>
                <a:gd name="T5" fmla="*/ 41 h 456"/>
                <a:gd name="T6" fmla="*/ 208 w 352"/>
                <a:gd name="T7" fmla="*/ 90 h 456"/>
                <a:gd name="T8" fmla="*/ 201 w 352"/>
                <a:gd name="T9" fmla="*/ 149 h 456"/>
                <a:gd name="T10" fmla="*/ 198 w 352"/>
                <a:gd name="T11" fmla="*/ 193 h 456"/>
                <a:gd name="T12" fmla="*/ 201 w 352"/>
                <a:gd name="T13" fmla="*/ 211 h 456"/>
                <a:gd name="T14" fmla="*/ 208 w 352"/>
                <a:gd name="T15" fmla="*/ 211 h 456"/>
                <a:gd name="T16" fmla="*/ 224 w 352"/>
                <a:gd name="T17" fmla="*/ 211 h 456"/>
                <a:gd name="T18" fmla="*/ 252 w 352"/>
                <a:gd name="T19" fmla="*/ 211 h 456"/>
                <a:gd name="T20" fmla="*/ 290 w 352"/>
                <a:gd name="T21" fmla="*/ 205 h 456"/>
                <a:gd name="T22" fmla="*/ 322 w 352"/>
                <a:gd name="T23" fmla="*/ 196 h 456"/>
                <a:gd name="T24" fmla="*/ 339 w 352"/>
                <a:gd name="T25" fmla="*/ 186 h 456"/>
                <a:gd name="T26" fmla="*/ 355 w 352"/>
                <a:gd name="T27" fmla="*/ 166 h 456"/>
                <a:gd name="T28" fmla="*/ 344 w 352"/>
                <a:gd name="T29" fmla="*/ 278 h 456"/>
                <a:gd name="T30" fmla="*/ 322 w 352"/>
                <a:gd name="T31" fmla="*/ 267 h 456"/>
                <a:gd name="T32" fmla="*/ 294 w 352"/>
                <a:gd name="T33" fmla="*/ 258 h 456"/>
                <a:gd name="T34" fmla="*/ 265 w 352"/>
                <a:gd name="T35" fmla="*/ 253 h 456"/>
                <a:gd name="T36" fmla="*/ 240 w 352"/>
                <a:gd name="T37" fmla="*/ 249 h 456"/>
                <a:gd name="T38" fmla="*/ 213 w 352"/>
                <a:gd name="T39" fmla="*/ 248 h 456"/>
                <a:gd name="T40" fmla="*/ 208 w 352"/>
                <a:gd name="T41" fmla="*/ 248 h 456"/>
                <a:gd name="T42" fmla="*/ 198 w 352"/>
                <a:gd name="T43" fmla="*/ 249 h 456"/>
                <a:gd name="T44" fmla="*/ 198 w 352"/>
                <a:gd name="T45" fmla="*/ 267 h 456"/>
                <a:gd name="T46" fmla="*/ 198 w 352"/>
                <a:gd name="T47" fmla="*/ 287 h 456"/>
                <a:gd name="T48" fmla="*/ 203 w 352"/>
                <a:gd name="T49" fmla="*/ 349 h 456"/>
                <a:gd name="T50" fmla="*/ 213 w 352"/>
                <a:gd name="T51" fmla="*/ 406 h 456"/>
                <a:gd name="T52" fmla="*/ 221 w 352"/>
                <a:gd name="T53" fmla="*/ 430 h 456"/>
                <a:gd name="T54" fmla="*/ 237 w 352"/>
                <a:gd name="T55" fmla="*/ 451 h 456"/>
                <a:gd name="T56" fmla="*/ 116 w 352"/>
                <a:gd name="T57" fmla="*/ 451 h 456"/>
                <a:gd name="T58" fmla="*/ 124 w 352"/>
                <a:gd name="T59" fmla="*/ 437 h 456"/>
                <a:gd name="T60" fmla="*/ 139 w 352"/>
                <a:gd name="T61" fmla="*/ 405 h 456"/>
                <a:gd name="T62" fmla="*/ 144 w 352"/>
                <a:gd name="T63" fmla="*/ 390 h 456"/>
                <a:gd name="T64" fmla="*/ 149 w 352"/>
                <a:gd name="T65" fmla="*/ 376 h 456"/>
                <a:gd name="T66" fmla="*/ 152 w 352"/>
                <a:gd name="T67" fmla="*/ 350 h 456"/>
                <a:gd name="T68" fmla="*/ 159 w 352"/>
                <a:gd name="T69" fmla="*/ 309 h 456"/>
                <a:gd name="T70" fmla="*/ 160 w 352"/>
                <a:gd name="T71" fmla="*/ 267 h 456"/>
                <a:gd name="T72" fmla="*/ 159 w 352"/>
                <a:gd name="T73" fmla="*/ 251 h 456"/>
                <a:gd name="T74" fmla="*/ 154 w 352"/>
                <a:gd name="T75" fmla="*/ 249 h 456"/>
                <a:gd name="T76" fmla="*/ 149 w 352"/>
                <a:gd name="T77" fmla="*/ 249 h 456"/>
                <a:gd name="T78" fmla="*/ 134 w 352"/>
                <a:gd name="T79" fmla="*/ 248 h 456"/>
                <a:gd name="T80" fmla="*/ 105 w 352"/>
                <a:gd name="T81" fmla="*/ 249 h 456"/>
                <a:gd name="T82" fmla="*/ 75 w 352"/>
                <a:gd name="T83" fmla="*/ 253 h 456"/>
                <a:gd name="T84" fmla="*/ 44 w 352"/>
                <a:gd name="T85" fmla="*/ 262 h 456"/>
                <a:gd name="T86" fmla="*/ 19 w 352"/>
                <a:gd name="T87" fmla="*/ 273 h 456"/>
                <a:gd name="T88" fmla="*/ 1 w 352"/>
                <a:gd name="T89" fmla="*/ 282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7 h 20"/>
                <a:gd name="T2" fmla="*/ 3 w 14"/>
                <a:gd name="T3" fmla="*/ 17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1 h 20"/>
                <a:gd name="T14" fmla="*/ 0 w 14"/>
                <a:gd name="T15" fmla="*/ 11 h 20"/>
                <a:gd name="T16" fmla="*/ 3 w 14"/>
                <a:gd name="T17" fmla="*/ 1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3 w 20"/>
                <a:gd name="T7" fmla="*/ 20 h 45"/>
                <a:gd name="T8" fmla="*/ 18 w 20"/>
                <a:gd name="T9" fmla="*/ 13 h 45"/>
                <a:gd name="T10" fmla="*/ 23 w 20"/>
                <a:gd name="T11" fmla="*/ 6 h 45"/>
                <a:gd name="T12" fmla="*/ 20 w 20"/>
                <a:gd name="T13" fmla="*/ 0 h 45"/>
                <a:gd name="T14" fmla="*/ 13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68 h 65"/>
                <a:gd name="T2" fmla="*/ 5 w 12"/>
                <a:gd name="T3" fmla="*/ 68 h 65"/>
                <a:gd name="T4" fmla="*/ 5 w 12"/>
                <a:gd name="T5" fmla="*/ 55 h 65"/>
                <a:gd name="T6" fmla="*/ 7 w 12"/>
                <a:gd name="T7" fmla="*/ 41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1 h 65"/>
                <a:gd name="T18" fmla="*/ 2 w 12"/>
                <a:gd name="T19" fmla="*/ 53 h 65"/>
                <a:gd name="T20" fmla="*/ 0 w 12"/>
                <a:gd name="T21" fmla="*/ 68 h 65"/>
                <a:gd name="T22" fmla="*/ 0 w 12"/>
                <a:gd name="T23" fmla="*/ 68 h 65"/>
                <a:gd name="T24" fmla="*/ 5 w 12"/>
                <a:gd name="T25" fmla="*/ 68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1 h 20"/>
                <a:gd name="T2" fmla="*/ 7 w 7"/>
                <a:gd name="T3" fmla="*/ 11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1 h 20"/>
                <a:gd name="T12" fmla="*/ 5 w 7"/>
                <a:gd name="T13" fmla="*/ 17 h 20"/>
                <a:gd name="T14" fmla="*/ 5 w 7"/>
                <a:gd name="T15" fmla="*/ 17 h 20"/>
                <a:gd name="T16" fmla="*/ 7 w 7"/>
                <a:gd name="T17" fmla="*/ 11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38 w 35"/>
                <a:gd name="T1" fmla="*/ 0 h 7"/>
                <a:gd name="T2" fmla="*/ 38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9 h 7"/>
                <a:gd name="T10" fmla="*/ 9 w 35"/>
                <a:gd name="T11" fmla="*/ 10 h 7"/>
                <a:gd name="T12" fmla="*/ 38 w 35"/>
                <a:gd name="T13" fmla="*/ 10 h 7"/>
                <a:gd name="T14" fmla="*/ 38 w 35"/>
                <a:gd name="T15" fmla="*/ 10 h 7"/>
                <a:gd name="T16" fmla="*/ 38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53 w 56"/>
                <a:gd name="T1" fmla="*/ 0 h 10"/>
                <a:gd name="T2" fmla="*/ 53 w 56"/>
                <a:gd name="T3" fmla="*/ 0 h 10"/>
                <a:gd name="T4" fmla="*/ 39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7 h 10"/>
                <a:gd name="T14" fmla="*/ 18 w 56"/>
                <a:gd name="T15" fmla="*/ 7 h 10"/>
                <a:gd name="T16" fmla="*/ 28 w 56"/>
                <a:gd name="T17" fmla="*/ 6 h 10"/>
                <a:gd name="T18" fmla="*/ 41 w 56"/>
                <a:gd name="T19" fmla="*/ 5 h 10"/>
                <a:gd name="T20" fmla="*/ 53 w 56"/>
                <a:gd name="T21" fmla="*/ 5 h 10"/>
                <a:gd name="T22" fmla="*/ 53 w 56"/>
                <a:gd name="T23" fmla="*/ 5 h 10"/>
                <a:gd name="T24" fmla="*/ 53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2 w 41"/>
                <a:gd name="T1" fmla="*/ 0 h 18"/>
                <a:gd name="T2" fmla="*/ 42 w 41"/>
                <a:gd name="T3" fmla="*/ 0 h 18"/>
                <a:gd name="T4" fmla="*/ 34 w 41"/>
                <a:gd name="T5" fmla="*/ 4 h 18"/>
                <a:gd name="T6" fmla="*/ 26 w 41"/>
                <a:gd name="T7" fmla="*/ 5 h 18"/>
                <a:gd name="T8" fmla="*/ 13 w 41"/>
                <a:gd name="T9" fmla="*/ 9 h 18"/>
                <a:gd name="T10" fmla="*/ 0 w 41"/>
                <a:gd name="T11" fmla="*/ 10 h 18"/>
                <a:gd name="T12" fmla="*/ 0 w 41"/>
                <a:gd name="T13" fmla="*/ 15 h 18"/>
                <a:gd name="T14" fmla="*/ 14 w 41"/>
                <a:gd name="T15" fmla="*/ 11 h 18"/>
                <a:gd name="T16" fmla="*/ 26 w 41"/>
                <a:gd name="T17" fmla="*/ 10 h 18"/>
                <a:gd name="T18" fmla="*/ 35 w 41"/>
                <a:gd name="T19" fmla="*/ 9 h 18"/>
                <a:gd name="T20" fmla="*/ 44 w 41"/>
                <a:gd name="T21" fmla="*/ 5 h 18"/>
                <a:gd name="T22" fmla="*/ 44 w 41"/>
                <a:gd name="T23" fmla="*/ 5 h 18"/>
                <a:gd name="T24" fmla="*/ 42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5 h 124"/>
                <a:gd name="T2" fmla="*/ 5 w 5"/>
                <a:gd name="T3" fmla="*/ 122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2 h 124"/>
                <a:gd name="T10" fmla="*/ 2 w 5"/>
                <a:gd name="T11" fmla="*/ 125 h 124"/>
                <a:gd name="T12" fmla="*/ 2 w 5"/>
                <a:gd name="T13" fmla="*/ 125 h 124"/>
                <a:gd name="T14" fmla="*/ 5 w 5"/>
                <a:gd name="T15" fmla="*/ 127 h 124"/>
                <a:gd name="T16" fmla="*/ 5 w 5"/>
                <a:gd name="T17" fmla="*/ 122 h 124"/>
                <a:gd name="T18" fmla="*/ 2 w 5"/>
                <a:gd name="T19" fmla="*/ 125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5 w 13"/>
                <a:gd name="T5" fmla="*/ 7 h 10"/>
                <a:gd name="T6" fmla="*/ 16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1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3 w 32"/>
                <a:gd name="T5" fmla="*/ 15 h 16"/>
                <a:gd name="T6" fmla="*/ 33 w 32"/>
                <a:gd name="T7" fmla="*/ 19 h 16"/>
                <a:gd name="T8" fmla="*/ 35 w 32"/>
                <a:gd name="T9" fmla="*/ 14 h 16"/>
                <a:gd name="T10" fmla="*/ 25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2 h 16"/>
                <a:gd name="T8" fmla="*/ 38 w 56"/>
                <a:gd name="T9" fmla="*/ 15 h 16"/>
                <a:gd name="T10" fmla="*/ 51 w 56"/>
                <a:gd name="T11" fmla="*/ 19 h 16"/>
                <a:gd name="T12" fmla="*/ 53 w 56"/>
                <a:gd name="T13" fmla="*/ 12 h 16"/>
                <a:gd name="T14" fmla="*/ 38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9 w 32"/>
                <a:gd name="T7" fmla="*/ 9 h 9"/>
                <a:gd name="T8" fmla="*/ 29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5 w 18"/>
                <a:gd name="T1" fmla="*/ 107 h 112"/>
                <a:gd name="T2" fmla="*/ 15 w 18"/>
                <a:gd name="T3" fmla="*/ 107 h 112"/>
                <a:gd name="T4" fmla="*/ 10 w 18"/>
                <a:gd name="T5" fmla="*/ 81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1 h 112"/>
                <a:gd name="T20" fmla="*/ 9 w 18"/>
                <a:gd name="T21" fmla="*/ 109 h 112"/>
                <a:gd name="T22" fmla="*/ 9 w 18"/>
                <a:gd name="T23" fmla="*/ 109 h 112"/>
                <a:gd name="T24" fmla="*/ 15 w 18"/>
                <a:gd name="T25" fmla="*/ 107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19 w 16"/>
                <a:gd name="T1" fmla="*/ 29 h 32"/>
                <a:gd name="T2" fmla="*/ 19 w 16"/>
                <a:gd name="T3" fmla="*/ 29 h 32"/>
                <a:gd name="T4" fmla="*/ 14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1 w 16"/>
                <a:gd name="T11" fmla="*/ 18 h 32"/>
                <a:gd name="T12" fmla="*/ 16 w 16"/>
                <a:gd name="T13" fmla="*/ 32 h 32"/>
                <a:gd name="T14" fmla="*/ 16 w 16"/>
                <a:gd name="T15" fmla="*/ 32 h 32"/>
                <a:gd name="T16" fmla="*/ 19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0 h 7"/>
                <a:gd name="T4" fmla="*/ 123 w 123"/>
                <a:gd name="T5" fmla="*/ 8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1 w 13"/>
                <a:gd name="T1" fmla="*/ 0 h 16"/>
                <a:gd name="T2" fmla="*/ 11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13 h 16"/>
                <a:gd name="T10" fmla="*/ 5 w 13"/>
                <a:gd name="T11" fmla="*/ 9 h 16"/>
                <a:gd name="T12" fmla="*/ 16 w 13"/>
                <a:gd name="T13" fmla="*/ 5 h 16"/>
                <a:gd name="T14" fmla="*/ 16 w 13"/>
                <a:gd name="T15" fmla="*/ 5 h 16"/>
                <a:gd name="T16" fmla="*/ 11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6 h 41"/>
                <a:gd name="T6" fmla="*/ 0 w 23"/>
                <a:gd name="T7" fmla="*/ 39 h 41"/>
                <a:gd name="T8" fmla="*/ 5 w 23"/>
                <a:gd name="T9" fmla="*/ 44 h 41"/>
                <a:gd name="T10" fmla="*/ 13 w 23"/>
                <a:gd name="T11" fmla="*/ 28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4 h 39"/>
                <a:gd name="T8" fmla="*/ 5 w 16"/>
                <a:gd name="T9" fmla="*/ 30 h 39"/>
                <a:gd name="T10" fmla="*/ 0 w 16"/>
                <a:gd name="T11" fmla="*/ 41 h 39"/>
                <a:gd name="T12" fmla="*/ 6 w 16"/>
                <a:gd name="T13" fmla="*/ 42 h 39"/>
                <a:gd name="T14" fmla="*/ 10 w 16"/>
                <a:gd name="T15" fmla="*/ 32 h 39"/>
                <a:gd name="T16" fmla="*/ 11 w 16"/>
                <a:gd name="T17" fmla="*/ 26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1 w 13"/>
                <a:gd name="T1" fmla="*/ 0 h 58"/>
                <a:gd name="T2" fmla="*/ 11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7 h 58"/>
                <a:gd name="T10" fmla="*/ 0 w 13"/>
                <a:gd name="T11" fmla="*/ 55 h 58"/>
                <a:gd name="T12" fmla="*/ 5 w 13"/>
                <a:gd name="T13" fmla="*/ 55 h 58"/>
                <a:gd name="T14" fmla="*/ 11 w 13"/>
                <a:gd name="T15" fmla="*/ 38 h 58"/>
                <a:gd name="T16" fmla="*/ 13 w 13"/>
                <a:gd name="T17" fmla="*/ 27 h 58"/>
                <a:gd name="T18" fmla="*/ 15 w 13"/>
                <a:gd name="T19" fmla="*/ 14 h 58"/>
                <a:gd name="T20" fmla="*/ 16 w 13"/>
                <a:gd name="T21" fmla="*/ 0 h 58"/>
                <a:gd name="T22" fmla="*/ 16 w 13"/>
                <a:gd name="T23" fmla="*/ 0 h 58"/>
                <a:gd name="T24" fmla="*/ 11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6 w 6"/>
                <a:gd name="T5" fmla="*/ 7 h 16"/>
                <a:gd name="T6" fmla="*/ 1 w 6"/>
                <a:gd name="T7" fmla="*/ 5 h 16"/>
                <a:gd name="T8" fmla="*/ 1 w 6"/>
                <a:gd name="T9" fmla="*/ 12 h 16"/>
                <a:gd name="T10" fmla="*/ 1 w 6"/>
                <a:gd name="T11" fmla="*/ 19 h 16"/>
                <a:gd name="T12" fmla="*/ 9 w 6"/>
                <a:gd name="T13" fmla="*/ 17 h 16"/>
                <a:gd name="T14" fmla="*/ 9 w 6"/>
                <a:gd name="T15" fmla="*/ 12 h 16"/>
                <a:gd name="T16" fmla="*/ 9 w 6"/>
                <a:gd name="T17" fmla="*/ 7 h 16"/>
                <a:gd name="T18" fmla="*/ 9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20 w 30"/>
                <a:gd name="T7" fmla="*/ 7 h 9"/>
                <a:gd name="T8" fmla="*/ 23 w 30"/>
                <a:gd name="T9" fmla="*/ 9 h 9"/>
                <a:gd name="T10" fmla="*/ 27 w 30"/>
                <a:gd name="T11" fmla="*/ 9 h 9"/>
                <a:gd name="T12" fmla="*/ 27 w 30"/>
                <a:gd name="T13" fmla="*/ 2 h 9"/>
                <a:gd name="T14" fmla="*/ 23 w 30"/>
                <a:gd name="T15" fmla="*/ 2 h 9"/>
                <a:gd name="T16" fmla="*/ 20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19 h 16"/>
                <a:gd name="T2" fmla="*/ 1 w 65"/>
                <a:gd name="T3" fmla="*/ 19 h 16"/>
                <a:gd name="T4" fmla="*/ 16 w 65"/>
                <a:gd name="T5" fmla="*/ 14 h 16"/>
                <a:gd name="T6" fmla="*/ 29 w 65"/>
                <a:gd name="T7" fmla="*/ 12 h 16"/>
                <a:gd name="T8" fmla="*/ 49 w 65"/>
                <a:gd name="T9" fmla="*/ 12 h 16"/>
                <a:gd name="T10" fmla="*/ 68 w 65"/>
                <a:gd name="T11" fmla="*/ 7 h 16"/>
                <a:gd name="T12" fmla="*/ 68 w 65"/>
                <a:gd name="T13" fmla="*/ 0 h 16"/>
                <a:gd name="T14" fmla="*/ 49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2 h 16"/>
                <a:gd name="T22" fmla="*/ 0 w 65"/>
                <a:gd name="T23" fmla="*/ 12 h 16"/>
                <a:gd name="T24" fmla="*/ 1 w 65"/>
                <a:gd name="T25" fmla="*/ 19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5 h 22"/>
                <a:gd name="T2" fmla="*/ 1 w 42"/>
                <a:gd name="T3" fmla="*/ 25 h 22"/>
                <a:gd name="T4" fmla="*/ 9 w 42"/>
                <a:gd name="T5" fmla="*/ 21 h 22"/>
                <a:gd name="T6" fmla="*/ 18 w 42"/>
                <a:gd name="T7" fmla="*/ 17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6 h 22"/>
                <a:gd name="T20" fmla="*/ 0 w 42"/>
                <a:gd name="T21" fmla="*/ 21 h 22"/>
                <a:gd name="T22" fmla="*/ 0 w 42"/>
                <a:gd name="T23" fmla="*/ 21 h 22"/>
                <a:gd name="T24" fmla="*/ 1 w 42"/>
                <a:gd name="T25" fmla="*/ 25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8 h 14"/>
                <a:gd name="T2" fmla="*/ 0 w 21"/>
                <a:gd name="T3" fmla="*/ 8 h 14"/>
                <a:gd name="T4" fmla="*/ 3 w 21"/>
                <a:gd name="T5" fmla="*/ 11 h 14"/>
                <a:gd name="T6" fmla="*/ 10 w 21"/>
                <a:gd name="T7" fmla="*/ 8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8 h 14"/>
                <a:gd name="T22" fmla="*/ 3 w 21"/>
                <a:gd name="T23" fmla="*/ 8 h 14"/>
                <a:gd name="T24" fmla="*/ 0 w 21"/>
                <a:gd name="T25" fmla="*/ 8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3 w 20"/>
                <a:gd name="T1" fmla="*/ 14 h 18"/>
                <a:gd name="T2" fmla="*/ 23 w 20"/>
                <a:gd name="T3" fmla="*/ 14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3 w 20"/>
                <a:gd name="T13" fmla="*/ 21 h 18"/>
                <a:gd name="T14" fmla="*/ 23 w 20"/>
                <a:gd name="T15" fmla="*/ 21 h 18"/>
                <a:gd name="T16" fmla="*/ 23 w 20"/>
                <a:gd name="T17" fmla="*/ 14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3 w 30"/>
                <a:gd name="T1" fmla="*/ 8 h 13"/>
                <a:gd name="T2" fmla="*/ 33 w 30"/>
                <a:gd name="T3" fmla="*/ 8 h 13"/>
                <a:gd name="T4" fmla="*/ 18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1 w 30"/>
                <a:gd name="T13" fmla="*/ 13 h 13"/>
                <a:gd name="T14" fmla="*/ 31 w 30"/>
                <a:gd name="T15" fmla="*/ 13 h 13"/>
                <a:gd name="T16" fmla="*/ 33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8 w 41"/>
                <a:gd name="T1" fmla="*/ 1 h 9"/>
                <a:gd name="T2" fmla="*/ 38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6 h 9"/>
                <a:gd name="T12" fmla="*/ 38 w 41"/>
                <a:gd name="T13" fmla="*/ 6 h 9"/>
                <a:gd name="T14" fmla="*/ 38 w 41"/>
                <a:gd name="T15" fmla="*/ 6 h 9"/>
                <a:gd name="T16" fmla="*/ 38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39 w 39"/>
                <a:gd name="T1" fmla="*/ 0 h 13"/>
                <a:gd name="T2" fmla="*/ 39 w 39"/>
                <a:gd name="T3" fmla="*/ 0 h 13"/>
                <a:gd name="T4" fmla="*/ 31 w 39"/>
                <a:gd name="T5" fmla="*/ 5 h 13"/>
                <a:gd name="T6" fmla="*/ 23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3 w 39"/>
                <a:gd name="T17" fmla="*/ 13 h 13"/>
                <a:gd name="T18" fmla="*/ 32 w 39"/>
                <a:gd name="T19" fmla="*/ 11 h 13"/>
                <a:gd name="T20" fmla="*/ 42 w 39"/>
                <a:gd name="T21" fmla="*/ 5 h 13"/>
                <a:gd name="T22" fmla="*/ 42 w 39"/>
                <a:gd name="T23" fmla="*/ 5 h 13"/>
                <a:gd name="T24" fmla="*/ 39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9 h 20"/>
                <a:gd name="T6" fmla="*/ 3 w 10"/>
                <a:gd name="T7" fmla="*/ 23 h 20"/>
                <a:gd name="T8" fmla="*/ 8 w 10"/>
                <a:gd name="T9" fmla="*/ 21 h 20"/>
                <a:gd name="T10" fmla="*/ 8 w 10"/>
                <a:gd name="T11" fmla="*/ 18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8 h 20"/>
                <a:gd name="T38" fmla="*/ 3 w 10"/>
                <a:gd name="T39" fmla="*/ 19 h 20"/>
                <a:gd name="T40" fmla="*/ 7 w 10"/>
                <a:gd name="T41" fmla="*/ 21 h 20"/>
                <a:gd name="T42" fmla="*/ 7 w 10"/>
                <a:gd name="T43" fmla="*/ 18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2 h 63"/>
                <a:gd name="T10" fmla="*/ 11 w 13"/>
                <a:gd name="T11" fmla="*/ 66 h 63"/>
                <a:gd name="T12" fmla="*/ 16 w 13"/>
                <a:gd name="T13" fmla="*/ 66 h 63"/>
                <a:gd name="T14" fmla="*/ 15 w 13"/>
                <a:gd name="T15" fmla="*/ 41 h 63"/>
                <a:gd name="T16" fmla="*/ 11 w 13"/>
                <a:gd name="T17" fmla="*/ 25 h 63"/>
                <a:gd name="T18" fmla="*/ 10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22 h 49"/>
                <a:gd name="T8" fmla="*/ 9 w 18"/>
                <a:gd name="T9" fmla="*/ 33 h 49"/>
                <a:gd name="T10" fmla="*/ 10 w 18"/>
                <a:gd name="T11" fmla="*/ 43 h 49"/>
                <a:gd name="T12" fmla="*/ 15 w 18"/>
                <a:gd name="T13" fmla="*/ 43 h 49"/>
                <a:gd name="T14" fmla="*/ 13 w 18"/>
                <a:gd name="T15" fmla="*/ 31 h 49"/>
                <a:gd name="T16" fmla="*/ 10 w 18"/>
                <a:gd name="T17" fmla="*/ 20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0 w 25"/>
                <a:gd name="T9" fmla="*/ 29 h 38"/>
                <a:gd name="T10" fmla="*/ 23 w 25"/>
                <a:gd name="T11" fmla="*/ 38 h 38"/>
                <a:gd name="T12" fmla="*/ 28 w 25"/>
                <a:gd name="T13" fmla="*/ 36 h 38"/>
                <a:gd name="T14" fmla="*/ 23 w 25"/>
                <a:gd name="T15" fmla="*/ 25 h 38"/>
                <a:gd name="T16" fmla="*/ 17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03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805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4" r:id="rId1"/>
    <p:sldLayoutId id="2147486595" r:id="rId2"/>
    <p:sldLayoutId id="2147486596" r:id="rId3"/>
    <p:sldLayoutId id="2147486597" r:id="rId4"/>
    <p:sldLayoutId id="2147486598" r:id="rId5"/>
    <p:sldLayoutId id="2147486599" r:id="rId6"/>
    <p:sldLayoutId id="2147486600" r:id="rId7"/>
    <p:sldLayoutId id="2147486601" r:id="rId8"/>
    <p:sldLayoutId id="2147486602" r:id="rId9"/>
    <p:sldLayoutId id="2147486603" r:id="rId10"/>
    <p:sldLayoutId id="2147486604" r:id="rId1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20.tiff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2" Type="http://schemas.openxmlformats.org/officeDocument/2006/relationships/video" Target="file://localhost/Users/csf/Movies/lovell/cdm+wdm.mov" TargetMode="External"/><Relationship Id="rId1" Type="http://schemas.microsoft.com/office/2007/relationships/media" Target="file://localhost/Users/csf/Movies/lovell/cdm+wdm.mov" TargetMode="Externa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(null)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2" Type="http://schemas.openxmlformats.org/officeDocument/2006/relationships/video" Target="file://localhost/Users/csf/Movies/lovell/cdm+wdm.mov" TargetMode="External"/><Relationship Id="rId1" Type="http://schemas.microsoft.com/office/2007/relationships/media" Target="file://localhost/Users/csf/Movies/lovell/cdm+wdm.mov" TargetMode="Externa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(null)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(null)"/><Relationship Id="rId1" Type="http://schemas.openxmlformats.org/officeDocument/2006/relationships/slideLayout" Target="../slideLayouts/slideLayout4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search/q=orcid:0000-0002-0974-5266&amp;sort=date%20desc,%20bibcode%20desc" TargetMode="External"/><Relationship Id="rId2" Type="http://schemas.openxmlformats.org/officeDocument/2006/relationships/image" Target="../media/image38.(null)"/><Relationship Id="rId1" Type="http://schemas.openxmlformats.org/officeDocument/2006/relationships/slideLayout" Target="../slideLayouts/slideLayout43.xml"/><Relationship Id="rId5" Type="http://schemas.openxmlformats.org/officeDocument/2006/relationships/hyperlink" Target="https://ui.adsabs.harvard.edu/search/q=orcid:0000-0003-4389-2232&amp;sort=date%20desc,%20bibcode%20desc" TargetMode="External"/><Relationship Id="rId4" Type="http://schemas.openxmlformats.org/officeDocument/2006/relationships/hyperlink" Target="https://ui.adsabs.harvard.edu/search/q=orcid:0000-0002-2338-716X&amp;sort=date%20desc,%20bibcode%20desc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(null)"/><Relationship Id="rId1" Type="http://schemas.openxmlformats.org/officeDocument/2006/relationships/slideLayout" Target="../slideLayouts/slideLayout4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search/q=orcid:0000-0002-0974-5266&amp;sort=date%20desc,%20bibcode%20desc" TargetMode="External"/><Relationship Id="rId2" Type="http://schemas.openxmlformats.org/officeDocument/2006/relationships/image" Target="../media/image38.(null)"/><Relationship Id="rId1" Type="http://schemas.openxmlformats.org/officeDocument/2006/relationships/slideLayout" Target="../slideLayouts/slideLayout43.xml"/><Relationship Id="rId5" Type="http://schemas.openxmlformats.org/officeDocument/2006/relationships/hyperlink" Target="https://ui.adsabs.harvard.edu/search/q=orcid:0000-0003-4389-2232&amp;sort=date%20desc,%20bibcode%20desc" TargetMode="External"/><Relationship Id="rId4" Type="http://schemas.openxmlformats.org/officeDocument/2006/relationships/hyperlink" Target="https://ui.adsabs.harvard.edu/search/q=orcid:0000-0002-2338-716X&amp;sort=date%20desc,%20bibcode%20desc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5.em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2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2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2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64" y="-24190"/>
            <a:ext cx="914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Aquarius movie to z=1.7 takes 90s; Eagle movie takes 90s also; CDM/WDM movie: 30s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08520" y="6454880"/>
            <a:ext cx="9433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dirty="0">
                <a:solidFill>
                  <a:srgbClr val="FF0000"/>
                </a:solidFill>
              </a:rPr>
              <a:t>Holland Jun/19</a:t>
            </a:r>
            <a:r>
              <a:rPr lang="en-US" sz="2000" dirty="0"/>
              <a:t>:  </a:t>
            </a:r>
            <a:r>
              <a:rPr lang="en-US" sz="2000" dirty="0" err="1"/>
              <a:t>vvg</a:t>
            </a:r>
            <a:r>
              <a:rPr lang="en-US" sz="2000" dirty="0"/>
              <a:t> ~55 min (w. </a:t>
            </a:r>
            <a:r>
              <a:rPr lang="en-US" sz="2000" dirty="0" err="1"/>
              <a:t>anectdotes</a:t>
            </a:r>
            <a:r>
              <a:rPr lang="en-US" sz="2000" dirty="0"/>
              <a:t>). Someone said best talk ever heard.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1718B1-F871-B441-A2CE-EA0B45425278}"/>
              </a:ext>
            </a:extLst>
          </p:cNvPr>
          <p:cNvSpPr txBox="1"/>
          <p:nvPr/>
        </p:nvSpPr>
        <p:spPr>
          <a:xfrm>
            <a:off x="-36512" y="6165304"/>
            <a:ext cx="943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FF0000"/>
                </a:solidFill>
              </a:rPr>
              <a:t>Buenos Aires </a:t>
            </a:r>
            <a:r>
              <a:rPr lang="en-US" sz="1800" dirty="0" err="1">
                <a:solidFill>
                  <a:srgbClr val="FF0000"/>
                </a:solidFill>
              </a:rPr>
              <a:t>Juj</a:t>
            </a:r>
            <a:r>
              <a:rPr lang="en-US" sz="1800" dirty="0">
                <a:solidFill>
                  <a:srgbClr val="FF0000"/>
                </a:solidFill>
              </a:rPr>
              <a:t>/19</a:t>
            </a:r>
            <a:r>
              <a:rPr lang="en-US" sz="1800" dirty="0"/>
              <a:t>: 32 mins. Good but a bit </a:t>
            </a:r>
            <a:r>
              <a:rPr lang="en-US" sz="1800" dirty="0" err="1"/>
              <a:t>ott</a:t>
            </a:r>
            <a:r>
              <a:rPr lang="en-US" sz="1800" dirty="0"/>
              <a:t> and Julio contradicted me on diversity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C0A2EA-1A26-A54D-9CD5-1F94512D750C}"/>
              </a:ext>
            </a:extLst>
          </p:cNvPr>
          <p:cNvSpPr txBox="1"/>
          <p:nvPr/>
        </p:nvSpPr>
        <p:spPr>
          <a:xfrm>
            <a:off x="-36512" y="5877272"/>
            <a:ext cx="943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FF0000"/>
                </a:solidFill>
              </a:rPr>
              <a:t>Durham Jul/19</a:t>
            </a:r>
            <a:r>
              <a:rPr lang="en-US" sz="1800" dirty="0"/>
              <a:t>: 23 mins. Pretty much new talk. Good but spoiled by “sloppy” comment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ED8091-7A40-6745-9486-40B51BFB61BE}"/>
              </a:ext>
            </a:extLst>
          </p:cNvPr>
          <p:cNvSpPr txBox="1"/>
          <p:nvPr/>
        </p:nvSpPr>
        <p:spPr>
          <a:xfrm>
            <a:off x="-36512" y="5589240"/>
            <a:ext cx="943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FF0000"/>
                </a:solidFill>
              </a:rPr>
              <a:t>Hamburg Sep/20</a:t>
            </a:r>
            <a:r>
              <a:rPr lang="en-US" sz="1800" dirty="0"/>
              <a:t>: 55 mins. V. good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98179C-0DB8-F841-996A-7735A7406AA9}"/>
              </a:ext>
            </a:extLst>
          </p:cNvPr>
          <p:cNvSpPr txBox="1"/>
          <p:nvPr/>
        </p:nvSpPr>
        <p:spPr>
          <a:xfrm>
            <a:off x="-36512" y="5301208"/>
            <a:ext cx="943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FF0000"/>
                </a:solidFill>
              </a:rPr>
              <a:t>Mexico Oct/20</a:t>
            </a:r>
            <a:r>
              <a:rPr lang="en-US" sz="1800" dirty="0"/>
              <a:t>: 58 mins. V. good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369536-18B6-534F-B472-FDCAC7F88083}"/>
              </a:ext>
            </a:extLst>
          </p:cNvPr>
          <p:cNvSpPr txBox="1"/>
          <p:nvPr/>
        </p:nvSpPr>
        <p:spPr>
          <a:xfrm>
            <a:off x="-36512" y="4797152"/>
            <a:ext cx="9433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FF0000"/>
                </a:solidFill>
              </a:rPr>
              <a:t>Madrid Nov/20</a:t>
            </a:r>
            <a:r>
              <a:rPr lang="en-US" sz="1800" dirty="0"/>
              <a:t>: 60 mins. Added cosmic contents for general audience; took out Ale’s gal form; felt too rushed towards the end, but pretty good.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90E2B7-0270-9D49-B6C8-47906278DD43}"/>
              </a:ext>
            </a:extLst>
          </p:cNvPr>
          <p:cNvSpPr txBox="1"/>
          <p:nvPr/>
        </p:nvSpPr>
        <p:spPr>
          <a:xfrm>
            <a:off x="-36512" y="4499828"/>
            <a:ext cx="943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FF0000"/>
                </a:solidFill>
              </a:rPr>
              <a:t>Indiana Mar/22</a:t>
            </a:r>
            <a:r>
              <a:rPr lang="en-US" sz="1800" dirty="0"/>
              <a:t>: 65 mins. Pretty good but over time. Need to work on summary slides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E600A4-0957-5141-9F97-6EFA07B3452D}"/>
              </a:ext>
            </a:extLst>
          </p:cNvPr>
          <p:cNvSpPr txBox="1"/>
          <p:nvPr/>
        </p:nvSpPr>
        <p:spPr>
          <a:xfrm>
            <a:off x="-36512" y="4005064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FF0000"/>
                </a:solidFill>
              </a:rPr>
              <a:t>Milano Jun/22</a:t>
            </a:r>
            <a:r>
              <a:rPr lang="en-US" sz="1800" dirty="0"/>
              <a:t>:  pilfered this and added Willem’s n background slides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672DF9-85B6-BA42-8FAC-D5C8B9A6E926}"/>
              </a:ext>
            </a:extLst>
          </p:cNvPr>
          <p:cNvSpPr txBox="1"/>
          <p:nvPr/>
        </p:nvSpPr>
        <p:spPr>
          <a:xfrm>
            <a:off x="-36512" y="4283804"/>
            <a:ext cx="943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FF0000"/>
                </a:solidFill>
              </a:rPr>
              <a:t>Chicago May/22</a:t>
            </a:r>
            <a:r>
              <a:rPr lang="en-US" sz="1800" dirty="0"/>
              <a:t>: 65 mins. V  good but over time. Need to work on summary slides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89E05B-4C83-652A-187B-564F6FDB1E8E}"/>
              </a:ext>
            </a:extLst>
          </p:cNvPr>
          <p:cNvSpPr txBox="1"/>
          <p:nvPr/>
        </p:nvSpPr>
        <p:spPr>
          <a:xfrm>
            <a:off x="-36512" y="3717032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FF0000"/>
                </a:solidFill>
              </a:rPr>
              <a:t>Vienna Aug/22</a:t>
            </a:r>
            <a:r>
              <a:rPr lang="en-US" sz="1800" dirty="0"/>
              <a:t>:  forgot to make notes!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461B6-C280-1337-A94E-E64739575B79}"/>
              </a:ext>
            </a:extLst>
          </p:cNvPr>
          <p:cNvSpPr txBox="1"/>
          <p:nvPr/>
        </p:nvSpPr>
        <p:spPr>
          <a:xfrm>
            <a:off x="0" y="3140968"/>
            <a:ext cx="925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FF0000"/>
                </a:solidFill>
              </a:rPr>
              <a:t>Stockholm/Aug/23</a:t>
            </a:r>
            <a:r>
              <a:rPr lang="en-US" sz="1800" dirty="0"/>
              <a:t>:  started from </a:t>
            </a:r>
            <a:r>
              <a:rPr lang="en-US" sz="1800" dirty="0" err="1"/>
              <a:t>Portsm</a:t>
            </a:r>
            <a:r>
              <a:rPr lang="en-US" sz="1800" dirty="0"/>
              <a:t>/</a:t>
            </a:r>
            <a:r>
              <a:rPr lang="en-US" sz="1800" dirty="0" err="1"/>
              <a:t>Donosia</a:t>
            </a:r>
            <a:r>
              <a:rPr lang="en-US" sz="1800" dirty="0"/>
              <a:t>; about 30 mins. V good; explain better VVV technique, biases in VVV </a:t>
            </a:r>
          </a:p>
        </p:txBody>
      </p:sp>
    </p:spTree>
    <p:extLst>
      <p:ext uri="{BB962C8B-B14F-4D97-AF65-F5344CB8AC3E}">
        <p14:creationId xmlns:p14="http://schemas.microsoft.com/office/powerpoint/2010/main" val="3689064953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2"/>
          <p:cNvSpPr txBox="1">
            <a:spLocks noChangeArrowheads="1"/>
          </p:cNvSpPr>
          <p:nvPr/>
        </p:nvSpPr>
        <p:spPr bwMode="auto">
          <a:xfrm>
            <a:off x="2781300" y="163513"/>
            <a:ext cx="5529263" cy="1098550"/>
          </a:xfrm>
          <a:prstGeom prst="rect">
            <a:avLst/>
          </a:prstGeom>
          <a:solidFill>
            <a:srgbClr val="FFCC00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Non-baryonic dark matter cosmologies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88900" y="4310063"/>
            <a:ext cx="2957513" cy="2387600"/>
            <a:chOff x="-89646" y="4310628"/>
            <a:chExt cx="2958352" cy="2387215"/>
          </a:xfrm>
        </p:grpSpPr>
        <p:sp>
          <p:nvSpPr>
            <p:cNvPr id="107539" name="Text Box 11"/>
            <p:cNvSpPr txBox="1">
              <a:spLocks noChangeArrowheads="1"/>
            </p:cNvSpPr>
            <p:nvPr/>
          </p:nvSpPr>
          <p:spPr bwMode="auto">
            <a:xfrm>
              <a:off x="-29882" y="5866846"/>
              <a:ext cx="289858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In CDM structure forms hierarchically</a:t>
              </a:r>
            </a:p>
          </p:txBody>
        </p:sp>
        <p:sp>
          <p:nvSpPr>
            <p:cNvPr id="107540" name="Text Box 12"/>
            <p:cNvSpPr txBox="1">
              <a:spLocks noChangeArrowheads="1"/>
            </p:cNvSpPr>
            <p:nvPr/>
          </p:nvSpPr>
          <p:spPr bwMode="auto">
            <a:xfrm>
              <a:off x="-89646" y="4310628"/>
              <a:ext cx="2913529" cy="120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Early CDM N-body simulations gave promising results</a:t>
              </a:r>
            </a:p>
          </p:txBody>
        </p:sp>
      </p:grpSp>
      <p:grpSp>
        <p:nvGrpSpPr>
          <p:cNvPr id="107523" name="Group 15"/>
          <p:cNvGrpSpPr>
            <a:grpSpLocks/>
          </p:cNvGrpSpPr>
          <p:nvPr/>
        </p:nvGrpSpPr>
        <p:grpSpPr bwMode="auto">
          <a:xfrm>
            <a:off x="2703600" y="1404938"/>
            <a:ext cx="6469063" cy="4959350"/>
            <a:chOff x="2608263" y="1441450"/>
            <a:chExt cx="6435725" cy="4922838"/>
          </a:xfrm>
        </p:grpSpPr>
        <p:sp>
          <p:nvSpPr>
            <p:cNvPr id="107529" name="Text Box 3"/>
            <p:cNvSpPr txBox="1">
              <a:spLocks noChangeArrowheads="1"/>
            </p:cNvSpPr>
            <p:nvPr/>
          </p:nvSpPr>
          <p:spPr bwMode="auto">
            <a:xfrm>
              <a:off x="6891338" y="5722938"/>
              <a:ext cx="21526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Davis, Efstathiou, Frenk &amp; White ‘85</a:t>
              </a:r>
            </a:p>
          </p:txBody>
        </p:sp>
        <p:sp>
          <p:nvSpPr>
            <p:cNvPr id="107530" name="Text Box 4"/>
            <p:cNvSpPr txBox="1">
              <a:spLocks noChangeArrowheads="1"/>
            </p:cNvSpPr>
            <p:nvPr/>
          </p:nvSpPr>
          <p:spPr bwMode="auto">
            <a:xfrm>
              <a:off x="7740650" y="4310063"/>
              <a:ext cx="1301750" cy="646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HDM 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charset="0"/>
                  <a:ea typeface="ＭＳ Ｐゴシック" charset="0"/>
                </a:rPr>
                <a:t>W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=1</a:t>
              </a:r>
            </a:p>
          </p:txBody>
        </p:sp>
        <p:grpSp>
          <p:nvGrpSpPr>
            <p:cNvPr id="107531" name="Group 5"/>
            <p:cNvGrpSpPr>
              <a:grpSpLocks/>
            </p:cNvGrpSpPr>
            <p:nvPr/>
          </p:nvGrpSpPr>
          <p:grpSpPr bwMode="auto">
            <a:xfrm>
              <a:off x="2608263" y="1441450"/>
              <a:ext cx="6370637" cy="4841875"/>
              <a:chOff x="1603" y="908"/>
              <a:chExt cx="4013" cy="3050"/>
            </a:xfrm>
          </p:grpSpPr>
          <p:pic>
            <p:nvPicPr>
              <p:cNvPr id="107534" name="Picture 6" descr="cdmhd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3" y="908"/>
                <a:ext cx="4013" cy="305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7535" name="Text Box 7"/>
              <p:cNvSpPr txBox="1">
                <a:spLocks noChangeArrowheads="1"/>
              </p:cNvSpPr>
              <p:nvPr/>
            </p:nvSpPr>
            <p:spPr bwMode="auto">
              <a:xfrm>
                <a:off x="1731" y="2921"/>
                <a:ext cx="1231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CfA redshift survey</a:t>
                </a:r>
              </a:p>
            </p:txBody>
          </p:sp>
          <p:sp>
            <p:nvSpPr>
              <p:cNvPr id="107536" name="Text Box 8"/>
              <p:cNvSpPr txBox="1">
                <a:spLocks noChangeArrowheads="1"/>
              </p:cNvSpPr>
              <p:nvPr/>
            </p:nvSpPr>
            <p:spPr bwMode="auto">
              <a:xfrm>
                <a:off x="3195" y="993"/>
                <a:ext cx="718" cy="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charset="0"/>
                    <a:ea typeface="ＭＳ Ｐゴシック" charset="0"/>
                    <a:cs typeface="Symbol" charset="0"/>
                  </a:rPr>
                  <a:t>L</a:t>
                </a: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Symbol" charset="0"/>
                  </a:rPr>
                  <a:t>CDM </a:t>
                </a: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charset="0"/>
                    <a:ea typeface="ＭＳ Ｐゴシック" charset="0"/>
                    <a:cs typeface="Symbol" charset="0"/>
                  </a:rPr>
                  <a:t>W</a:t>
                </a: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Symbol" charset="0"/>
                  </a:rPr>
                  <a:t>=0.2</a:t>
                </a:r>
              </a:p>
            </p:txBody>
          </p:sp>
          <p:sp>
            <p:nvSpPr>
              <p:cNvPr id="107537" name="Line 9"/>
              <p:cNvSpPr>
                <a:spLocks noChangeShapeType="1"/>
              </p:cNvSpPr>
              <p:nvPr/>
            </p:nvSpPr>
            <p:spPr bwMode="auto">
              <a:xfrm flipH="1">
                <a:off x="3187" y="1183"/>
                <a:ext cx="198" cy="8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7538" name="Line 10"/>
              <p:cNvSpPr>
                <a:spLocks noChangeShapeType="1"/>
              </p:cNvSpPr>
              <p:nvPr/>
            </p:nvSpPr>
            <p:spPr bwMode="auto">
              <a:xfrm flipH="1" flipV="1">
                <a:off x="5200" y="2501"/>
                <a:ext cx="55" cy="18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07532" name="Rectangle 14"/>
            <p:cNvSpPr>
              <a:spLocks noChangeArrowheads="1"/>
            </p:cNvSpPr>
            <p:nvPr/>
          </p:nvSpPr>
          <p:spPr bwMode="auto">
            <a:xfrm>
              <a:off x="7519988" y="4160838"/>
              <a:ext cx="1481137" cy="76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Neutrinos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charset="0"/>
                  <a:ea typeface="ＭＳ Ｐゴシック" charset="0"/>
                </a:rPr>
                <a:t>W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=1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07533" name="Rectangle 15"/>
            <p:cNvSpPr>
              <a:spLocks noChangeArrowheads="1"/>
            </p:cNvSpPr>
            <p:nvPr/>
          </p:nvSpPr>
          <p:spPr bwMode="auto">
            <a:xfrm>
              <a:off x="2638744" y="5556714"/>
              <a:ext cx="2461193" cy="641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324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Davis,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9324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Efstathiou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324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, Frenk &amp; White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324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‘</a:t>
              </a: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324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85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9324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07528" name="Text Box 14"/>
          <p:cNvSpPr txBox="1">
            <a:spLocks noChangeArrowheads="1"/>
          </p:cNvSpPr>
          <p:nvPr/>
        </p:nvSpPr>
        <p:spPr bwMode="auto">
          <a:xfrm>
            <a:off x="-15079" y="2303618"/>
            <a:ext cx="2660376" cy="156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Neutrinos cannot make appreciable contribution to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ymbol" charset="0"/>
                <a:ea typeface="ＭＳ Ｐゴシック" charset="0"/>
              </a:rPr>
              <a:t>W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charset="0"/>
              </a:rPr>
              <a:t>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</a:t>
            </a:r>
            <a:r>
              <a:rPr kumimoji="0" lang="en-GB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0"/>
                <a:ea typeface="ＭＳ Ｐゴシック" charset="0"/>
              </a:rPr>
              <a:t>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&lt;&lt; 30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ev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7404100" y="5588000"/>
            <a:ext cx="1516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Frenk, White &amp; Davis ‘83</a:t>
            </a:r>
          </a:p>
        </p:txBody>
      </p:sp>
      <p:sp>
        <p:nvSpPr>
          <p:cNvPr id="107526" name="Line 9"/>
          <p:cNvSpPr>
            <a:spLocks noChangeShapeType="1"/>
          </p:cNvSpPr>
          <p:nvPr/>
        </p:nvSpPr>
        <p:spPr bwMode="auto">
          <a:xfrm flipV="1">
            <a:off x="4251325" y="4511675"/>
            <a:ext cx="395288" cy="174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58738" y="1195388"/>
            <a:ext cx="3259137" cy="83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Neutrino DM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charset="0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 wrong clustering</a:t>
            </a:r>
          </a:p>
        </p:txBody>
      </p:sp>
    </p:spTree>
    <p:extLst>
      <p:ext uri="{BB962C8B-B14F-4D97-AF65-F5344CB8AC3E}">
        <p14:creationId xmlns:p14="http://schemas.microsoft.com/office/powerpoint/2010/main" val="151177163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566A9C-96CA-91DA-9490-15FD71D338A9}"/>
              </a:ext>
            </a:extLst>
          </p:cNvPr>
          <p:cNvSpPr txBox="1"/>
          <p:nvPr/>
        </p:nvSpPr>
        <p:spPr>
          <a:xfrm>
            <a:off x="539552" y="1085835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The properties of the dark matter distribution on all scales in CDM is a solved problem</a:t>
            </a:r>
          </a:p>
        </p:txBody>
      </p:sp>
    </p:spTree>
    <p:extLst>
      <p:ext uri="{BB962C8B-B14F-4D97-AF65-F5344CB8AC3E}">
        <p14:creationId xmlns:p14="http://schemas.microsoft.com/office/powerpoint/2010/main" val="207671429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8" descr="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4"/>
          <a:stretch/>
        </p:blipFill>
        <p:spPr bwMode="auto">
          <a:xfrm>
            <a:off x="0" y="0"/>
            <a:ext cx="9158766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02" y="3243263"/>
            <a:ext cx="4826000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dm_wdm_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51244"/>
          <a:stretch>
            <a:fillRect/>
          </a:stretch>
        </p:blipFill>
        <p:spPr bwMode="auto">
          <a:xfrm>
            <a:off x="3839148" y="4858752"/>
            <a:ext cx="1845858" cy="182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3853991" y="4386166"/>
            <a:ext cx="1550456" cy="4725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04447" y="4400935"/>
            <a:ext cx="265793" cy="5021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21420000">
            <a:off x="4267446" y="5065505"/>
            <a:ext cx="989339" cy="443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357798" y="4818168"/>
            <a:ext cx="860407" cy="276999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0.5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Mpc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/h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039323" y="49024"/>
            <a:ext cx="7146790" cy="46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7" tIns="45657" rIns="91307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Millennium/Aquarius/Phoenix simulation series</a:t>
            </a:r>
          </a:p>
        </p:txBody>
      </p:sp>
      <p:pic>
        <p:nvPicPr>
          <p:cNvPr id="24" name="Picture 3" descr="logo_virgo"/>
          <p:cNvPicPr>
            <a:picLocks noChangeAspect="1" noChangeArrowheads="1"/>
          </p:cNvPicPr>
          <p:nvPr/>
        </p:nvPicPr>
        <p:blipFill>
          <a:blip r:embed="rId6"/>
          <a:srcRect b="17460"/>
          <a:stretch>
            <a:fillRect/>
          </a:stretch>
        </p:blipFill>
        <p:spPr bwMode="auto">
          <a:xfrm>
            <a:off x="44428" y="-14288"/>
            <a:ext cx="1795462" cy="77628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-98777" y="6178856"/>
            <a:ext cx="2882723" cy="70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7" tIns="45657" rIns="91307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Springel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 ‘05,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08,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 ‘11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7CBA3-B43C-4E12-0AC3-AE0DA8FC9323}"/>
              </a:ext>
            </a:extLst>
          </p:cNvPr>
          <p:cNvSpPr txBox="1"/>
          <p:nvPr/>
        </p:nvSpPr>
        <p:spPr>
          <a:xfrm>
            <a:off x="539552" y="1085835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The properties of the dark matter distribution on all scales in CDM is a solved problem</a:t>
            </a:r>
          </a:p>
        </p:txBody>
      </p:sp>
    </p:spTree>
    <p:extLst>
      <p:ext uri="{BB962C8B-B14F-4D97-AF65-F5344CB8AC3E}">
        <p14:creationId xmlns:p14="http://schemas.microsoft.com/office/powerpoint/2010/main" val="4200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8" descr="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4"/>
          <a:stretch/>
        </p:blipFill>
        <p:spPr bwMode="auto">
          <a:xfrm>
            <a:off x="0" y="0"/>
            <a:ext cx="9158766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02" y="3243263"/>
            <a:ext cx="4826000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dm_wdm_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51244"/>
          <a:stretch>
            <a:fillRect/>
          </a:stretch>
        </p:blipFill>
        <p:spPr bwMode="auto">
          <a:xfrm>
            <a:off x="3839148" y="4858752"/>
            <a:ext cx="1845858" cy="182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3853991" y="4386166"/>
            <a:ext cx="1550456" cy="4725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04447" y="4400935"/>
            <a:ext cx="265793" cy="5021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21420000">
            <a:off x="4267446" y="5065505"/>
            <a:ext cx="989339" cy="443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357798" y="4818168"/>
            <a:ext cx="860407" cy="276999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0.5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Mpc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/h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039323" y="49024"/>
            <a:ext cx="7146790" cy="46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7" tIns="45657" rIns="91307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Millennium/Aquarius/Phoenix simulation series</a:t>
            </a:r>
          </a:p>
        </p:txBody>
      </p:sp>
      <p:pic>
        <p:nvPicPr>
          <p:cNvPr id="24" name="Picture 3" descr="logo_virgo"/>
          <p:cNvPicPr>
            <a:picLocks noChangeAspect="1" noChangeArrowheads="1"/>
          </p:cNvPicPr>
          <p:nvPr/>
        </p:nvPicPr>
        <p:blipFill>
          <a:blip r:embed="rId6"/>
          <a:srcRect b="17460"/>
          <a:stretch>
            <a:fillRect/>
          </a:stretch>
        </p:blipFill>
        <p:spPr bwMode="auto">
          <a:xfrm>
            <a:off x="44428" y="-14288"/>
            <a:ext cx="1795462" cy="77628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-98777" y="6178856"/>
            <a:ext cx="2882723" cy="70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7" tIns="45657" rIns="91307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Springel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 ‘05,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08,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 ‘11</a:t>
            </a:r>
          </a:p>
        </p:txBody>
      </p:sp>
      <p:pic>
        <p:nvPicPr>
          <p:cNvPr id="2" name="Picture 1" descr="sds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828" y="692696"/>
            <a:ext cx="5720556" cy="574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CBDC503-7B10-2E4E-A1F3-654043544B3C}"/>
              </a:ext>
            </a:extLst>
          </p:cNvPr>
          <p:cNvSpPr/>
          <p:nvPr/>
        </p:nvSpPr>
        <p:spPr bwMode="auto">
          <a:xfrm rot="2940000">
            <a:off x="2855714" y="3276828"/>
            <a:ext cx="268944" cy="3219644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54AD38-872C-8348-B79D-3CCF2FC3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681030"/>
            <a:ext cx="9904853" cy="656439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6" name="Picture 5" descr="desi.jpg">
            <a:extLst>
              <a:ext uri="{FF2B5EF4-FFF2-40B4-BE49-F238E27FC236}">
                <a16:creationId xmlns:a16="http://schemas.microsoft.com/office/drawing/2014/main" id="{B3970D8A-A6D7-D446-8DFE-521C8300D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4" y="5776904"/>
            <a:ext cx="5691594" cy="996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F1C03B-986F-304D-A305-FDA8A07B9700}"/>
              </a:ext>
            </a:extLst>
          </p:cNvPr>
          <p:cNvSpPr txBox="1"/>
          <p:nvPr/>
        </p:nvSpPr>
        <p:spPr>
          <a:xfrm rot="2507910">
            <a:off x="165470" y="3772334"/>
            <a:ext cx="1837362" cy="416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Lookback time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132E56-10EC-7643-8649-7CA3A2453B58}"/>
              </a:ext>
            </a:extLst>
          </p:cNvPr>
          <p:cNvSpPr/>
          <p:nvPr/>
        </p:nvSpPr>
        <p:spPr bwMode="auto">
          <a:xfrm rot="2940000">
            <a:off x="8023356" y="3713443"/>
            <a:ext cx="312826" cy="3219644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48DD79-E19B-554A-B973-E131CC9F78F1}"/>
              </a:ext>
            </a:extLst>
          </p:cNvPr>
          <p:cNvSpPr/>
          <p:nvPr/>
        </p:nvSpPr>
        <p:spPr bwMode="auto">
          <a:xfrm rot="2940000">
            <a:off x="3700418" y="2476071"/>
            <a:ext cx="351201" cy="296208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568C4C-AFE6-314A-A2B3-599F4A9E50F2}"/>
              </a:ext>
            </a:extLst>
          </p:cNvPr>
          <p:cNvSpPr txBox="1"/>
          <p:nvPr/>
        </p:nvSpPr>
        <p:spPr>
          <a:xfrm>
            <a:off x="4140725" y="3496181"/>
            <a:ext cx="287259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z</a:t>
            </a:r>
          </a:p>
        </p:txBody>
      </p:sp>
      <p:sp>
        <p:nvSpPr>
          <p:cNvPr id="25" name="Moon 24">
            <a:extLst>
              <a:ext uri="{FF2B5EF4-FFF2-40B4-BE49-F238E27FC236}">
                <a16:creationId xmlns:a16="http://schemas.microsoft.com/office/drawing/2014/main" id="{4FE36CBD-5ECE-454E-8EC5-05873679109C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5844287" y="956871"/>
            <a:ext cx="1596370" cy="4356000"/>
          </a:xfrm>
          <a:prstGeom prst="moon">
            <a:avLst>
              <a:gd name="adj" fmla="val 40156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62F900-586F-4544-AB56-3393FF69C7F5}"/>
              </a:ext>
            </a:extLst>
          </p:cNvPr>
          <p:cNvSpPr txBox="1"/>
          <p:nvPr/>
        </p:nvSpPr>
        <p:spPr>
          <a:xfrm>
            <a:off x="3381920" y="4139788"/>
            <a:ext cx="47000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0.2</a:t>
            </a:r>
          </a:p>
        </p:txBody>
      </p:sp>
      <p:sp>
        <p:nvSpPr>
          <p:cNvPr id="26" name="Moon 25">
            <a:extLst>
              <a:ext uri="{FF2B5EF4-FFF2-40B4-BE49-F238E27FC236}">
                <a16:creationId xmlns:a16="http://schemas.microsoft.com/office/drawing/2014/main" id="{45488A82-DC92-3849-B145-8BDD7ABCCBFD}"/>
              </a:ext>
            </a:extLst>
          </p:cNvPr>
          <p:cNvSpPr>
            <a:spLocks/>
          </p:cNvSpPr>
          <p:nvPr/>
        </p:nvSpPr>
        <p:spPr bwMode="auto">
          <a:xfrm rot="5681622">
            <a:off x="1877311" y="-296308"/>
            <a:ext cx="1614954" cy="4848380"/>
          </a:xfrm>
          <a:prstGeom prst="moon">
            <a:avLst>
              <a:gd name="adj" fmla="val 18740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774B32-1F09-3349-B15F-36312A1C32FF}"/>
              </a:ext>
            </a:extLst>
          </p:cNvPr>
          <p:cNvSpPr txBox="1"/>
          <p:nvPr/>
        </p:nvSpPr>
        <p:spPr>
          <a:xfrm>
            <a:off x="78992" y="1428684"/>
            <a:ext cx="1468672" cy="416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 billion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CC4477BC-6F4E-E74F-A352-C49F7F7D0D31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-144524" y="2068341"/>
            <a:ext cx="864098" cy="417065"/>
          </a:xfrm>
          <a:prstGeom prst="curvedConnector3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D0CECAA-AA89-1940-BA85-3CCC06437A01}"/>
              </a:ext>
            </a:extLst>
          </p:cNvPr>
          <p:cNvCxnSpPr/>
          <p:nvPr/>
        </p:nvCxnSpPr>
        <p:spPr bwMode="auto">
          <a:xfrm flipH="1" flipV="1">
            <a:off x="3381920" y="4149079"/>
            <a:ext cx="758805" cy="144017"/>
          </a:xfrm>
          <a:prstGeom prst="lin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25A9754-774B-7D4C-9E3C-804A39B3E9AE}"/>
              </a:ext>
            </a:extLst>
          </p:cNvPr>
          <p:cNvSpPr txBox="1"/>
          <p:nvPr/>
        </p:nvSpPr>
        <p:spPr>
          <a:xfrm>
            <a:off x="4894088" y="2708920"/>
            <a:ext cx="47000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C2858-C2E7-A848-BE1F-BB49F53D5622}"/>
              </a:ext>
            </a:extLst>
          </p:cNvPr>
          <p:cNvSpPr txBox="1"/>
          <p:nvPr/>
        </p:nvSpPr>
        <p:spPr>
          <a:xfrm>
            <a:off x="130089" y="5335596"/>
            <a:ext cx="5161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Image: Eleanor Dawning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(Durham undergrad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)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9E78E54-8BEA-314E-ACA6-050875E44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245" y="305469"/>
            <a:ext cx="2319838" cy="65881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2020s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9DB049-A986-C648-B2AE-BA9CEAF11D63}"/>
              </a:ext>
            </a:extLst>
          </p:cNvPr>
          <p:cNvSpPr txBox="1"/>
          <p:nvPr/>
        </p:nvSpPr>
        <p:spPr>
          <a:xfrm>
            <a:off x="4540079" y="1820984"/>
            <a:ext cx="4453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DESI already has &gt; 10 million spectra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876754-6202-894B-9098-37DF24DF0295}"/>
              </a:ext>
            </a:extLst>
          </p:cNvPr>
          <p:cNvSpPr txBox="1"/>
          <p:nvPr/>
        </p:nvSpPr>
        <p:spPr>
          <a:xfrm>
            <a:off x="851230" y="1137440"/>
            <a:ext cx="8142312" cy="416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Galaxy distribution encodes info about dark matter and dark energy 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1875230-E587-3D46-B84E-580CFA6F0CDD}"/>
              </a:ext>
            </a:extLst>
          </p:cNvPr>
          <p:cNvGrpSpPr/>
          <p:nvPr/>
        </p:nvGrpSpPr>
        <p:grpSpPr>
          <a:xfrm>
            <a:off x="5842863" y="5349124"/>
            <a:ext cx="1580828" cy="1063273"/>
            <a:chOff x="4850971" y="2264961"/>
            <a:chExt cx="1580828" cy="106327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499023A-BC78-8244-8722-FF9C4E7A7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815" t="12797" r="10688" b="2533"/>
            <a:stretch/>
          </p:blipFill>
          <p:spPr>
            <a:xfrm>
              <a:off x="4850971" y="2264961"/>
              <a:ext cx="1580828" cy="91165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879E45EF-B8CE-8947-BD7B-DE2C4EF8C7EC}"/>
                </a:ext>
              </a:extLst>
            </p:cNvPr>
            <p:cNvSpPr/>
            <p:nvPr/>
          </p:nvSpPr>
          <p:spPr bwMode="auto">
            <a:xfrm rot="7361193">
              <a:off x="4976870" y="2828096"/>
              <a:ext cx="422703" cy="577574"/>
            </a:xfrm>
            <a:prstGeom prst="chord">
              <a:avLst>
                <a:gd name="adj1" fmla="val 2700000"/>
                <a:gd name="adj2" fmla="val 15086751"/>
              </a:avLst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ＭＳ Ｐゴシック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4BE493-D061-DA41-BC30-1B345A9A6DF6}"/>
              </a:ext>
            </a:extLst>
          </p:cNvPr>
          <p:cNvCxnSpPr>
            <a:cxnSpLocks/>
            <a:endCxn id="21" idx="2"/>
          </p:cNvCxnSpPr>
          <p:nvPr/>
        </p:nvCxnSpPr>
        <p:spPr bwMode="auto">
          <a:xfrm>
            <a:off x="2495227" y="4881966"/>
            <a:ext cx="4138050" cy="1378812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4FB123-E22A-FA40-A0C6-AE24F8B4DC45}"/>
              </a:ext>
            </a:extLst>
          </p:cNvPr>
          <p:cNvCxnSpPr>
            <a:cxnSpLocks/>
          </p:cNvCxnSpPr>
          <p:nvPr/>
        </p:nvCxnSpPr>
        <p:spPr bwMode="auto">
          <a:xfrm>
            <a:off x="3378631" y="4107051"/>
            <a:ext cx="883403" cy="123986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7552519-1761-5547-8471-49813869B3F4}"/>
              </a:ext>
            </a:extLst>
          </p:cNvPr>
          <p:cNvSpPr/>
          <p:nvPr/>
        </p:nvSpPr>
        <p:spPr bwMode="auto">
          <a:xfrm>
            <a:off x="8570259" y="3567952"/>
            <a:ext cx="412376" cy="340659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95450D-87AC-D144-9221-3288CBBB5766}"/>
              </a:ext>
            </a:extLst>
          </p:cNvPr>
          <p:cNvSpPr/>
          <p:nvPr/>
        </p:nvSpPr>
        <p:spPr bwMode="auto">
          <a:xfrm>
            <a:off x="8839199" y="3783103"/>
            <a:ext cx="251011" cy="143434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CFB56D-A8C5-8242-970D-82CA1EC2CD68}"/>
              </a:ext>
            </a:extLst>
          </p:cNvPr>
          <p:cNvSpPr/>
          <p:nvPr/>
        </p:nvSpPr>
        <p:spPr bwMode="auto">
          <a:xfrm rot="19081660">
            <a:off x="4052045" y="3801035"/>
            <a:ext cx="286871" cy="233083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7203BDF-12A1-F94D-8381-83EE9D6DC0DC}"/>
              </a:ext>
            </a:extLst>
          </p:cNvPr>
          <p:cNvCxnSpPr>
            <a:cxnSpLocks/>
          </p:cNvCxnSpPr>
          <p:nvPr/>
        </p:nvCxnSpPr>
        <p:spPr bwMode="auto">
          <a:xfrm>
            <a:off x="3352800" y="4141695"/>
            <a:ext cx="806824" cy="143435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1284701-1DB5-3848-97EE-2498E2D1BC11}"/>
              </a:ext>
            </a:extLst>
          </p:cNvPr>
          <p:cNvSpPr txBox="1"/>
          <p:nvPr/>
        </p:nvSpPr>
        <p:spPr>
          <a:xfrm rot="20128470">
            <a:off x="1577623" y="3593365"/>
            <a:ext cx="4611978" cy="461665"/>
          </a:xfrm>
          <a:prstGeom prst="rect">
            <a:avLst/>
          </a:prstGeom>
          <a:solidFill>
            <a:srgbClr val="FFC000">
              <a:alpha val="80000"/>
            </a:srgb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1% accuracy!!!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4B4411-672D-33D3-AB88-5D6F299FABCC}"/>
              </a:ext>
            </a:extLst>
          </p:cNvPr>
          <p:cNvSpPr/>
          <p:nvPr/>
        </p:nvSpPr>
        <p:spPr bwMode="auto">
          <a:xfrm>
            <a:off x="4814477" y="2237988"/>
            <a:ext cx="316411" cy="463846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pitchFamily="-65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578E4CC-E0EC-A729-ACEC-48B599484655}"/>
              </a:ext>
            </a:extLst>
          </p:cNvPr>
          <p:cNvSpPr/>
          <p:nvPr/>
        </p:nvSpPr>
        <p:spPr bwMode="auto">
          <a:xfrm>
            <a:off x="6642472" y="6274918"/>
            <a:ext cx="425800" cy="178418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A6EFD1-D481-5DD5-0065-B10C38810EB1}"/>
              </a:ext>
            </a:extLst>
          </p:cNvPr>
          <p:cNvSpPr/>
          <p:nvPr/>
        </p:nvSpPr>
        <p:spPr bwMode="auto">
          <a:xfrm>
            <a:off x="8839199" y="3567952"/>
            <a:ext cx="219037" cy="412452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76020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nature_rev.jpeg                                                0005C3F3Macintosh HD                   BCFB972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3338"/>
            <a:ext cx="6584950" cy="676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12700" y="6092825"/>
            <a:ext cx="3028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9A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Springel, Frenk &amp; White  Nature, April 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9A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‘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9A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06</a:t>
            </a:r>
          </a:p>
        </p:txBody>
      </p:sp>
      <p:sp>
        <p:nvSpPr>
          <p:cNvPr id="183300" name="Oval 5"/>
          <p:cNvSpPr>
            <a:spLocks noChangeArrowheads="1"/>
          </p:cNvSpPr>
          <p:nvPr/>
        </p:nvSpPr>
        <p:spPr bwMode="auto">
          <a:xfrm>
            <a:off x="-727075" y="198438"/>
            <a:ext cx="3398838" cy="45370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0"/>
              <a:buChar char="è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084388" y="642938"/>
            <a:ext cx="4367212" cy="2073275"/>
            <a:chOff x="1313" y="405"/>
            <a:chExt cx="2751" cy="1306"/>
          </a:xfrm>
        </p:grpSpPr>
        <p:sp>
          <p:nvSpPr>
            <p:cNvPr id="183305" name="Rectangle 7"/>
            <p:cNvSpPr>
              <a:spLocks noChangeArrowheads="1"/>
            </p:cNvSpPr>
            <p:nvPr/>
          </p:nvSpPr>
          <p:spPr bwMode="auto">
            <a:xfrm>
              <a:off x="1313" y="1442"/>
              <a:ext cx="73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Pct val="100000"/>
                <a:buFont typeface="Wingdings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2dFGRS</a:t>
              </a:r>
            </a:p>
          </p:txBody>
        </p:sp>
        <p:sp>
          <p:nvSpPr>
            <p:cNvPr id="183306" name="Rectangle 8"/>
            <p:cNvSpPr>
              <a:spLocks noChangeArrowheads="1"/>
            </p:cNvSpPr>
            <p:nvPr/>
          </p:nvSpPr>
          <p:spPr bwMode="auto">
            <a:xfrm>
              <a:off x="3511" y="405"/>
              <a:ext cx="55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Pct val="100000"/>
                <a:buFont typeface="Wingdings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SDSS</a:t>
              </a:r>
            </a:p>
          </p:txBody>
        </p:sp>
        <p:sp>
          <p:nvSpPr>
            <p:cNvPr id="183307" name="Rectangle 9"/>
            <p:cNvSpPr>
              <a:spLocks noChangeArrowheads="1"/>
            </p:cNvSpPr>
            <p:nvPr/>
          </p:nvSpPr>
          <p:spPr bwMode="auto">
            <a:xfrm>
              <a:off x="3359" y="1211"/>
              <a:ext cx="38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Pct val="100000"/>
                <a:buFont typeface="Wingdings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CfA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773238" y="722313"/>
            <a:ext cx="6851650" cy="5006975"/>
            <a:chOff x="1773238" y="722313"/>
            <a:chExt cx="6851650" cy="5006975"/>
          </a:xfrm>
        </p:grpSpPr>
        <p:sp>
          <p:nvSpPr>
            <p:cNvPr id="183303" name="Rectangle 4"/>
            <p:cNvSpPr>
              <a:spLocks noChangeArrowheads="1"/>
            </p:cNvSpPr>
            <p:nvPr/>
          </p:nvSpPr>
          <p:spPr bwMode="auto">
            <a:xfrm>
              <a:off x="1773238" y="722313"/>
              <a:ext cx="898525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A1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real</a:t>
              </a:r>
            </a:p>
          </p:txBody>
        </p:sp>
        <p:sp>
          <p:nvSpPr>
            <p:cNvPr id="183304" name="Rectangle 6"/>
            <p:cNvSpPr>
              <a:spLocks noChangeArrowheads="1"/>
            </p:cNvSpPr>
            <p:nvPr/>
          </p:nvSpPr>
          <p:spPr bwMode="auto">
            <a:xfrm>
              <a:off x="6704013" y="5149850"/>
              <a:ext cx="192087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A1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simulated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269275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ck_power_spectrum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80728"/>
            <a:ext cx="9144000" cy="5449623"/>
          </a:xfrm>
          <a:prstGeom prst="rect">
            <a:avLst/>
          </a:prstGeom>
        </p:spPr>
      </p:pic>
      <p:pic>
        <p:nvPicPr>
          <p:cNvPr id="6" name="Picture 12" descr="planck_CMB_node_full_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914400"/>
            <a:ext cx="27130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020543" y="1907540"/>
            <a:ext cx="2378814" cy="369332"/>
          </a:xfrm>
          <a:prstGeom prst="rect">
            <a:avLst/>
          </a:prstGeom>
          <a:solidFill>
            <a:srgbClr val="FF6600">
              <a:alpha val="18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Fluctuation amplitude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051720" y="241484"/>
            <a:ext cx="727280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Planck: CMB temperature anisotropies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292080" y="2578918"/>
            <a:ext cx="2819400" cy="175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data confirm the theoretical predictions from the 1980s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52400" y="6272485"/>
            <a:ext cx="2205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Planck  coll. 2015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663598" y="2780928"/>
            <a:ext cx="1065025" cy="648072"/>
            <a:chOff x="3663598" y="2780928"/>
            <a:chExt cx="1065025" cy="648072"/>
          </a:xfrm>
        </p:grpSpPr>
        <p:sp>
          <p:nvSpPr>
            <p:cNvPr id="3" name="TextBox 2"/>
            <p:cNvSpPr txBox="1"/>
            <p:nvPr/>
          </p:nvSpPr>
          <p:spPr>
            <a:xfrm>
              <a:off x="3783908" y="2780928"/>
              <a:ext cx="9447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ymbol" charset="2"/>
                  <a:ea typeface="ＭＳ Ｐゴシック" charset="0"/>
                  <a:cs typeface="Symbol" charset="2"/>
                </a:rPr>
                <a:t>L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CDM</a:t>
              </a:r>
            </a:p>
          </p:txBody>
        </p:sp>
        <p:cxnSp>
          <p:nvCxnSpPr>
            <p:cNvPr id="5" name="Elbow Connector 4"/>
            <p:cNvCxnSpPr/>
            <p:nvPr/>
          </p:nvCxnSpPr>
          <p:spPr bwMode="auto">
            <a:xfrm rot="5400000">
              <a:off x="3849802" y="2994834"/>
              <a:ext cx="247962" cy="620370"/>
            </a:xfrm>
            <a:prstGeom prst="bentConnector2">
              <a:avLst/>
            </a:prstGeom>
            <a:noFill/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3608344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065095"/>
            <a:ext cx="5652120" cy="3876073"/>
            <a:chOff x="0" y="971601"/>
            <a:chExt cx="5652120" cy="3876073"/>
          </a:xfrm>
        </p:grpSpPr>
        <p:pic>
          <p:nvPicPr>
            <p:cNvPr id="2" name="Picture 1" descr="planck_power_spectrum_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39"/>
            <a:stretch/>
          </p:blipFill>
          <p:spPr>
            <a:xfrm>
              <a:off x="35496" y="1214129"/>
              <a:ext cx="5477863" cy="3366999"/>
            </a:xfrm>
            <a:prstGeom prst="rect">
              <a:avLst/>
            </a:prstGeom>
          </p:spPr>
        </p:pic>
        <p:pic>
          <p:nvPicPr>
            <p:cNvPr id="6" name="Picture 12" descr="planck_CMB_node_full_imag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71601"/>
              <a:ext cx="1727243" cy="873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 rot="16200000">
              <a:off x="-142656" y="2552253"/>
              <a:ext cx="2135020" cy="338554"/>
            </a:xfrm>
            <a:prstGeom prst="rect">
              <a:avLst/>
            </a:prstGeom>
            <a:solidFill>
              <a:srgbClr val="FF6600">
                <a:alpha val="18000"/>
              </a:srgbClr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Fluctuation amplitude</a:t>
              </a:r>
            </a:p>
          </p:txBody>
        </p:sp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827584" y="1588730"/>
              <a:ext cx="482453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CMB temperature anisotropies</a:t>
              </a:r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395536" y="4509120"/>
              <a:ext cx="220503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Planck  coll. 2015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059832" y="2060848"/>
              <a:ext cx="948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z=1000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75856" y="2060848"/>
            <a:ext cx="5701662" cy="4824536"/>
            <a:chOff x="3275856" y="2060848"/>
            <a:chExt cx="5701662" cy="4824536"/>
          </a:xfrm>
        </p:grpSpPr>
        <p:pic>
          <p:nvPicPr>
            <p:cNvPr id="8" name="Picture 2" descr="nature_rev.jpeg                                                0005C3F3Macintosh HD                   BCFB972B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2583780"/>
              <a:ext cx="4189494" cy="4301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5292080" y="2060848"/>
              <a:ext cx="324036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Galaxy clustering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32920" y="2492896"/>
              <a:ext cx="563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z=0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275856" y="6084584"/>
              <a:ext cx="2205038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Springel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, Frenk &amp; White 2006</a:t>
              </a:r>
            </a:p>
          </p:txBody>
        </p:sp>
      </p:grp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245047" y="206375"/>
            <a:ext cx="6431409" cy="584776"/>
          </a:xfrm>
          <a:prstGeom prst="rect">
            <a:avLst/>
          </a:prstGeom>
          <a:solidFill>
            <a:srgbClr val="FFCC00">
              <a:alpha val="70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ＭＳ Ｐゴシック" charset="0"/>
                <a:cs typeface="Symbol" charset="2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CDM model of cosmogony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6661" y="807095"/>
            <a:ext cx="300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Proposed in 1980s;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8024" y="807095"/>
            <a:ext cx="4238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now empirically supported by: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073899" y="3100898"/>
            <a:ext cx="3983048" cy="3064406"/>
            <a:chOff x="5073899" y="3100898"/>
            <a:chExt cx="3983048" cy="3064406"/>
          </a:xfrm>
        </p:grpSpPr>
        <p:sp>
          <p:nvSpPr>
            <p:cNvPr id="23" name="Rectangle 4"/>
            <p:cNvSpPr>
              <a:spLocks noChangeArrowheads="1"/>
            </p:cNvSpPr>
            <p:nvPr/>
          </p:nvSpPr>
          <p:spPr bwMode="auto">
            <a:xfrm>
              <a:off x="5073899" y="3100898"/>
              <a:ext cx="6502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A1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real</a:t>
              </a:r>
            </a:p>
          </p:txBody>
        </p:sp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7884368" y="5795972"/>
              <a:ext cx="11725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A1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simulated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748537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4"/>
          <p:cNvSpPr>
            <a:spLocks noChangeArrowheads="1"/>
          </p:cNvSpPr>
          <p:nvPr/>
        </p:nvSpPr>
        <p:spPr bwMode="auto">
          <a:xfrm>
            <a:off x="6408738" y="6453188"/>
            <a:ext cx="2735262" cy="404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40291" name="Picture 22" descr="delta2_lyalpha.jp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r="8105" b="4417"/>
          <a:stretch>
            <a:fillRect/>
          </a:stretch>
        </p:blipFill>
        <p:spPr bwMode="auto">
          <a:xfrm>
            <a:off x="3621088" y="1384300"/>
            <a:ext cx="515302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Text Box 3"/>
          <p:cNvSpPr txBox="1">
            <a:spLocks noChangeArrowheads="1"/>
          </p:cNvSpPr>
          <p:nvPr/>
        </p:nvSpPr>
        <p:spPr bwMode="auto">
          <a:xfrm>
            <a:off x="2203450" y="176213"/>
            <a:ext cx="6765925" cy="109537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cosmic power spectrum: from the CMB to the 2dFGRS</a:t>
            </a:r>
          </a:p>
        </p:txBody>
      </p:sp>
      <p:sp>
        <p:nvSpPr>
          <p:cNvPr id="140295" name="Rectangle 8"/>
          <p:cNvSpPr>
            <a:spLocks noChangeArrowheads="1"/>
          </p:cNvSpPr>
          <p:nvPr/>
        </p:nvSpPr>
        <p:spPr bwMode="auto">
          <a:xfrm>
            <a:off x="1601788" y="6321425"/>
            <a:ext cx="2076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9A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Sanchez et al 06</a:t>
            </a:r>
          </a:p>
        </p:txBody>
      </p:sp>
      <p:sp>
        <p:nvSpPr>
          <p:cNvPr id="140296" name="Rectangle 12"/>
          <p:cNvSpPr>
            <a:spLocks noChangeArrowheads="1"/>
          </p:cNvSpPr>
          <p:nvPr/>
        </p:nvSpPr>
        <p:spPr bwMode="auto">
          <a:xfrm>
            <a:off x="0" y="4679950"/>
            <a:ext cx="3516313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Symbol" charset="0"/>
              </a:rPr>
              <a:t>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Symbol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  <a:sym typeface="Symbol" charset="0"/>
              </a:rPr>
              <a:t>L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CDM provides an excellent description of mass power spectrum from 10-1000 Mpc</a:t>
            </a:r>
          </a:p>
        </p:txBody>
      </p:sp>
      <p:grpSp>
        <p:nvGrpSpPr>
          <p:cNvPr id="140298" name="Group 17"/>
          <p:cNvGrpSpPr>
            <a:grpSpLocks/>
          </p:cNvGrpSpPr>
          <p:nvPr/>
        </p:nvGrpSpPr>
        <p:grpSpPr bwMode="auto">
          <a:xfrm>
            <a:off x="6594475" y="3303588"/>
            <a:ext cx="933450" cy="731837"/>
            <a:chOff x="3771" y="1596"/>
            <a:chExt cx="588" cy="461"/>
          </a:xfrm>
        </p:grpSpPr>
        <p:sp>
          <p:nvSpPr>
            <p:cNvPr id="140312" name="Text Box 18"/>
            <p:cNvSpPr txBox="1">
              <a:spLocks noChangeArrowheads="1"/>
            </p:cNvSpPr>
            <p:nvPr/>
          </p:nvSpPr>
          <p:spPr bwMode="auto">
            <a:xfrm>
              <a:off x="3771" y="1766"/>
              <a:ext cx="58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190800" rIns="90000" bIns="118800" anchor="ctr" anchorCtr="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</a:rPr>
                <a:t>L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CDM</a:t>
              </a:r>
            </a:p>
          </p:txBody>
        </p:sp>
        <p:sp>
          <p:nvSpPr>
            <p:cNvPr id="140313" name="Line 19"/>
            <p:cNvSpPr>
              <a:spLocks noChangeShapeType="1"/>
            </p:cNvSpPr>
            <p:nvPr/>
          </p:nvSpPr>
          <p:spPr bwMode="auto">
            <a:xfrm flipH="1" flipV="1">
              <a:off x="3787" y="1596"/>
              <a:ext cx="179" cy="22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0000" tIns="190800" rIns="90000" bIns="11880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40299" name="Rectangle 20"/>
          <p:cNvSpPr>
            <a:spLocks noChangeArrowheads="1"/>
          </p:cNvSpPr>
          <p:nvPr/>
        </p:nvSpPr>
        <p:spPr bwMode="auto">
          <a:xfrm>
            <a:off x="4779963" y="6569075"/>
            <a:ext cx="3240087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0300" name="Rectangle 21"/>
          <p:cNvSpPr>
            <a:spLocks noChangeArrowheads="1"/>
          </p:cNvSpPr>
          <p:nvPr/>
        </p:nvSpPr>
        <p:spPr bwMode="auto">
          <a:xfrm>
            <a:off x="4652963" y="6419850"/>
            <a:ext cx="38179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wavenumber k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comoving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h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Mpc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)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0301" name="Rectangle 23"/>
          <p:cNvSpPr>
            <a:spLocks noChangeArrowheads="1"/>
          </p:cNvSpPr>
          <p:nvPr/>
        </p:nvSpPr>
        <p:spPr bwMode="auto">
          <a:xfrm>
            <a:off x="5043488" y="1363663"/>
            <a:ext cx="576262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1000</a:t>
            </a:r>
          </a:p>
        </p:txBody>
      </p:sp>
      <p:sp>
        <p:nvSpPr>
          <p:cNvPr id="140302" name="Rectangle 24"/>
          <p:cNvSpPr>
            <a:spLocks noChangeArrowheads="1"/>
          </p:cNvSpPr>
          <p:nvPr/>
        </p:nvSpPr>
        <p:spPr bwMode="auto">
          <a:xfrm>
            <a:off x="8156575" y="1354138"/>
            <a:ext cx="379413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10</a:t>
            </a:r>
          </a:p>
        </p:txBody>
      </p:sp>
      <p:sp>
        <p:nvSpPr>
          <p:cNvPr id="140303" name="Rectangle 25"/>
          <p:cNvSpPr>
            <a:spLocks noChangeArrowheads="1"/>
          </p:cNvSpPr>
          <p:nvPr/>
        </p:nvSpPr>
        <p:spPr bwMode="auto">
          <a:xfrm>
            <a:off x="3719513" y="2452688"/>
            <a:ext cx="247650" cy="3300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0304" name="Rectangle 26"/>
          <p:cNvSpPr>
            <a:spLocks noChangeArrowheads="1"/>
          </p:cNvSpPr>
          <p:nvPr/>
        </p:nvSpPr>
        <p:spPr bwMode="auto">
          <a:xfrm rot="-5400000">
            <a:off x="2072481" y="3837782"/>
            <a:ext cx="33734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Power spectrum P(k) (h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-1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Mpc)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40305" name="Picture 123" descr=" wedge.jpg                                                      0005C3F3Macintosh HD                   BCFB972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t="4816" r="2950"/>
          <a:stretch>
            <a:fillRect/>
          </a:stretch>
        </p:blipFill>
        <p:spPr bwMode="auto">
          <a:xfrm>
            <a:off x="14288" y="2908300"/>
            <a:ext cx="25241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6" name="Picture 1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1316038"/>
            <a:ext cx="2484438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7" name="Text Box 125"/>
          <p:cNvSpPr txBox="1">
            <a:spLocks noChangeArrowheads="1"/>
          </p:cNvSpPr>
          <p:nvPr/>
        </p:nvSpPr>
        <p:spPr bwMode="auto">
          <a:xfrm>
            <a:off x="2598738" y="1433513"/>
            <a:ext cx="9461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z~1000</a:t>
            </a:r>
          </a:p>
        </p:txBody>
      </p:sp>
      <p:sp>
        <p:nvSpPr>
          <p:cNvPr id="140308" name="Text Box 125"/>
          <p:cNvSpPr txBox="1">
            <a:spLocks noChangeArrowheads="1"/>
          </p:cNvSpPr>
          <p:nvPr/>
        </p:nvSpPr>
        <p:spPr bwMode="auto">
          <a:xfrm>
            <a:off x="2657475" y="3038475"/>
            <a:ext cx="56038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z~0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79207" y="1340768"/>
            <a:ext cx="4364768" cy="2449428"/>
            <a:chOff x="4579207" y="1340768"/>
            <a:chExt cx="4364768" cy="2449428"/>
          </a:xfrm>
        </p:grpSpPr>
        <p:sp>
          <p:nvSpPr>
            <p:cNvPr id="140293" name="Rectangle 6"/>
            <p:cNvSpPr>
              <a:spLocks noChangeArrowheads="1"/>
            </p:cNvSpPr>
            <p:nvPr/>
          </p:nvSpPr>
          <p:spPr bwMode="auto">
            <a:xfrm>
              <a:off x="5302250" y="2165350"/>
              <a:ext cx="1762125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Gal clustering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(2dFGRS)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40294" name="Rectangle 7"/>
            <p:cNvSpPr>
              <a:spLocks noChangeArrowheads="1"/>
            </p:cNvSpPr>
            <p:nvPr/>
          </p:nvSpPr>
          <p:spPr bwMode="auto">
            <a:xfrm>
              <a:off x="4579207" y="2043261"/>
              <a:ext cx="6842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z=0</a:t>
              </a:r>
            </a:p>
          </p:txBody>
        </p:sp>
        <p:sp>
          <p:nvSpPr>
            <p:cNvPr id="140297" name="Rectangle 16"/>
            <p:cNvSpPr>
              <a:spLocks noChangeArrowheads="1"/>
            </p:cNvSpPr>
            <p:nvPr/>
          </p:nvSpPr>
          <p:spPr bwMode="auto">
            <a:xfrm>
              <a:off x="4635500" y="3113088"/>
              <a:ext cx="1158875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CMB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(WMAP)</a:t>
              </a:r>
            </a:p>
          </p:txBody>
        </p:sp>
        <p:sp>
          <p:nvSpPr>
            <p:cNvPr id="140309" name="Rectangle 20"/>
            <p:cNvSpPr>
              <a:spLocks noChangeArrowheads="1"/>
            </p:cNvSpPr>
            <p:nvPr/>
          </p:nvSpPr>
          <p:spPr bwMode="auto">
            <a:xfrm>
              <a:off x="5135563" y="1340768"/>
              <a:ext cx="3612901" cy="4320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40310" name="Rectangle 22"/>
            <p:cNvSpPr>
              <a:spLocks noChangeArrowheads="1"/>
            </p:cNvSpPr>
            <p:nvPr/>
          </p:nvSpPr>
          <p:spPr bwMode="auto">
            <a:xfrm>
              <a:off x="5178425" y="1412776"/>
              <a:ext cx="376555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Pct val="100000"/>
                <a:buFont typeface="Wingdings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wavelength k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-1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(comoving h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-1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Mpc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)</a:t>
              </a:r>
            </a:p>
          </p:txBody>
        </p:sp>
      </p:grp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3592513" y="1433513"/>
            <a:ext cx="14351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Log k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P(k)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6732240" y="4221088"/>
            <a:ext cx="936104" cy="792088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228184" y="4005064"/>
            <a:ext cx="576064" cy="800800"/>
            <a:chOff x="6228184" y="4005064"/>
            <a:chExt cx="576064" cy="800800"/>
          </a:xfrm>
        </p:grpSpPr>
        <p:sp>
          <p:nvSpPr>
            <p:cNvPr id="3" name="TextBox 2"/>
            <p:cNvSpPr txBox="1"/>
            <p:nvPr/>
          </p:nvSpPr>
          <p:spPr>
            <a:xfrm>
              <a:off x="6228184" y="4221088"/>
              <a:ext cx="41289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?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V="1">
              <a:off x="6588224" y="4005064"/>
              <a:ext cx="216024" cy="288032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7092280" y="4005064"/>
            <a:ext cx="1063352" cy="944816"/>
            <a:chOff x="7092280" y="4005064"/>
            <a:chExt cx="1063352" cy="944816"/>
          </a:xfrm>
        </p:grpSpPr>
        <p:sp>
          <p:nvSpPr>
            <p:cNvPr id="31" name="TextBox 30"/>
            <p:cNvSpPr txBox="1"/>
            <p:nvPr/>
          </p:nvSpPr>
          <p:spPr>
            <a:xfrm>
              <a:off x="7164288" y="4365104"/>
              <a:ext cx="99134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?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H="1" flipV="1">
              <a:off x="7092280" y="4005064"/>
              <a:ext cx="360040" cy="36004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3637325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36"/>
          <p:cNvSpPr>
            <a:spLocks noChangeArrowheads="1"/>
          </p:cNvSpPr>
          <p:nvPr/>
        </p:nvSpPr>
        <p:spPr bwMode="auto">
          <a:xfrm>
            <a:off x="6408738" y="6453188"/>
            <a:ext cx="2735262" cy="404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44387" name="Picture 22" descr="delta2_lyalpha.jp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r="8105" b="4417"/>
          <a:stretch>
            <a:fillRect/>
          </a:stretch>
        </p:blipFill>
        <p:spPr bwMode="auto">
          <a:xfrm>
            <a:off x="3621088" y="1384300"/>
            <a:ext cx="515302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 Box 3"/>
          <p:cNvSpPr txBox="1">
            <a:spLocks noChangeArrowheads="1"/>
          </p:cNvSpPr>
          <p:nvPr/>
        </p:nvSpPr>
        <p:spPr bwMode="auto">
          <a:xfrm>
            <a:off x="2203450" y="176213"/>
            <a:ext cx="6765925" cy="109537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cosmic power spectrum: from the CMB to the 2dFGRS</a:t>
            </a:r>
          </a:p>
        </p:txBody>
      </p:sp>
      <p:grpSp>
        <p:nvGrpSpPr>
          <p:cNvPr id="144390" name="Group 17"/>
          <p:cNvGrpSpPr>
            <a:grpSpLocks/>
          </p:cNvGrpSpPr>
          <p:nvPr/>
        </p:nvGrpSpPr>
        <p:grpSpPr bwMode="auto">
          <a:xfrm>
            <a:off x="6594475" y="3303588"/>
            <a:ext cx="933450" cy="731837"/>
            <a:chOff x="3771" y="1596"/>
            <a:chExt cx="588" cy="461"/>
          </a:xfrm>
        </p:grpSpPr>
        <p:sp>
          <p:nvSpPr>
            <p:cNvPr id="144412" name="Text Box 18"/>
            <p:cNvSpPr txBox="1">
              <a:spLocks noChangeArrowheads="1"/>
            </p:cNvSpPr>
            <p:nvPr/>
          </p:nvSpPr>
          <p:spPr bwMode="auto">
            <a:xfrm>
              <a:off x="3771" y="1766"/>
              <a:ext cx="58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190800" rIns="90000" bIns="118800" anchor="ctr" anchorCtr="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</a:rPr>
                <a:t>L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CDM</a:t>
              </a:r>
            </a:p>
          </p:txBody>
        </p:sp>
        <p:sp>
          <p:nvSpPr>
            <p:cNvPr id="144413" name="Line 19"/>
            <p:cNvSpPr>
              <a:spLocks noChangeShapeType="1"/>
            </p:cNvSpPr>
            <p:nvPr/>
          </p:nvSpPr>
          <p:spPr bwMode="auto">
            <a:xfrm flipH="1" flipV="1">
              <a:off x="3787" y="1596"/>
              <a:ext cx="179" cy="22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0000" tIns="190800" rIns="90000" bIns="11880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44391" name="Rectangle 20"/>
          <p:cNvSpPr>
            <a:spLocks noChangeArrowheads="1"/>
          </p:cNvSpPr>
          <p:nvPr/>
        </p:nvSpPr>
        <p:spPr bwMode="auto">
          <a:xfrm>
            <a:off x="4883150" y="6540500"/>
            <a:ext cx="3240088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392" name="Rectangle 21"/>
          <p:cNvSpPr>
            <a:spLocks noChangeArrowheads="1"/>
          </p:cNvSpPr>
          <p:nvPr/>
        </p:nvSpPr>
        <p:spPr bwMode="auto">
          <a:xfrm>
            <a:off x="4764088" y="6464300"/>
            <a:ext cx="38179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wavenumber k (comoving h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-1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Mpc)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393" name="Rectangle 23"/>
          <p:cNvSpPr>
            <a:spLocks noChangeArrowheads="1"/>
          </p:cNvSpPr>
          <p:nvPr/>
        </p:nvSpPr>
        <p:spPr bwMode="auto">
          <a:xfrm>
            <a:off x="5043488" y="1363663"/>
            <a:ext cx="576262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1000</a:t>
            </a:r>
          </a:p>
        </p:txBody>
      </p:sp>
      <p:sp>
        <p:nvSpPr>
          <p:cNvPr id="144394" name="Rectangle 24"/>
          <p:cNvSpPr>
            <a:spLocks noChangeArrowheads="1"/>
          </p:cNvSpPr>
          <p:nvPr/>
        </p:nvSpPr>
        <p:spPr bwMode="auto">
          <a:xfrm>
            <a:off x="8156575" y="1354138"/>
            <a:ext cx="379413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10</a:t>
            </a:r>
          </a:p>
        </p:txBody>
      </p:sp>
      <p:sp>
        <p:nvSpPr>
          <p:cNvPr id="144395" name="Rectangle 25"/>
          <p:cNvSpPr>
            <a:spLocks noChangeArrowheads="1"/>
          </p:cNvSpPr>
          <p:nvPr/>
        </p:nvSpPr>
        <p:spPr bwMode="auto">
          <a:xfrm>
            <a:off x="3733800" y="2497138"/>
            <a:ext cx="247650" cy="3300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396" name="Rectangle 20"/>
          <p:cNvSpPr>
            <a:spLocks noChangeArrowheads="1"/>
          </p:cNvSpPr>
          <p:nvPr/>
        </p:nvSpPr>
        <p:spPr bwMode="auto">
          <a:xfrm>
            <a:off x="5135562" y="1412776"/>
            <a:ext cx="3612901" cy="3683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400" name="TextBox 14"/>
          <p:cNvSpPr txBox="1">
            <a:spLocks noChangeArrowheads="1"/>
          </p:cNvSpPr>
          <p:nvPr/>
        </p:nvSpPr>
        <p:spPr bwMode="auto">
          <a:xfrm>
            <a:off x="309563" y="1720850"/>
            <a:ext cx="3130550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75"/>
              </a:lnSpc>
              <a:spcBef>
                <a:spcPct val="50000"/>
              </a:spcBef>
              <a:spcAft>
                <a:spcPts val="60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Free streaming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  <a:sym typeface="Wingdings" charset="0"/>
              </a:rPr>
              <a:t>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Symbol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4175"/>
              </a:lnSpc>
              <a:spcBef>
                <a:spcPct val="50000"/>
              </a:spcBef>
              <a:spcAft>
                <a:spcPts val="600"/>
              </a:spcAft>
              <a:buClr>
                <a:srgbClr val="000000"/>
              </a:buClr>
              <a:buSzPct val="125000"/>
              <a:buFont typeface="Symbol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cut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x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for thermal relic</a:t>
            </a:r>
          </a:p>
          <a:p>
            <a:pPr marL="0" marR="0" lvl="0" indent="0" algn="l" defTabSz="914400" rtl="0" eaLnBrk="0" fontAlgn="base" latinLnBrk="0" hangingPunct="0">
              <a:lnSpc>
                <a:spcPts val="3075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Symbol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CDM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~ 100GeV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susy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cut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 ~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-6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ＭＳ Ｐゴシック" charset="0"/>
              <a:cs typeface="Symbol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075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WDM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~ few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keV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sterile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n;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cut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~10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o</a:t>
            </a:r>
          </a:p>
          <a:p>
            <a:pPr marL="0" marR="0" lvl="0" indent="0" algn="l" defTabSz="914400" rtl="0" eaLnBrk="0" fontAlgn="base" latinLnBrk="0" hangingPunct="0">
              <a:lnSpc>
                <a:spcPts val="3075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ＭＳ Ｐゴシック" charset="0"/>
              <a:cs typeface="Symbol" charset="0"/>
            </a:endParaRPr>
          </a:p>
        </p:txBody>
      </p:sp>
      <p:sp>
        <p:nvSpPr>
          <p:cNvPr id="144401" name="Rectangle 72"/>
          <p:cNvSpPr>
            <a:spLocks noChangeArrowheads="1"/>
          </p:cNvSpPr>
          <p:nvPr/>
        </p:nvSpPr>
        <p:spPr bwMode="auto">
          <a:xfrm>
            <a:off x="400050" y="2505075"/>
            <a:ext cx="1757363" cy="561975"/>
          </a:xfrm>
          <a:prstGeom prst="rect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402" name="Rectangle 26"/>
          <p:cNvSpPr>
            <a:spLocks noChangeArrowheads="1"/>
          </p:cNvSpPr>
          <p:nvPr/>
        </p:nvSpPr>
        <p:spPr bwMode="auto">
          <a:xfrm rot="-5400000">
            <a:off x="2072481" y="3837782"/>
            <a:ext cx="33734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Power spectrum P(k) (h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-1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Mpc)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3592513" y="1433513"/>
            <a:ext cx="14351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Log k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P(k)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579207" y="2043261"/>
            <a:ext cx="2485168" cy="1746935"/>
            <a:chOff x="4579207" y="2043261"/>
            <a:chExt cx="2485168" cy="1746935"/>
          </a:xfrm>
        </p:grpSpPr>
        <p:sp>
          <p:nvSpPr>
            <p:cNvPr id="32" name="Rectangle 6"/>
            <p:cNvSpPr>
              <a:spLocks noChangeArrowheads="1"/>
            </p:cNvSpPr>
            <p:nvPr/>
          </p:nvSpPr>
          <p:spPr bwMode="auto">
            <a:xfrm>
              <a:off x="5302250" y="2165350"/>
              <a:ext cx="1762125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Gal clustering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(2dFGRS)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4579207" y="2043261"/>
              <a:ext cx="6842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z=0</a:t>
              </a:r>
            </a:p>
          </p:txBody>
        </p:sp>
        <p:sp>
          <p:nvSpPr>
            <p:cNvPr id="34" name="Rectangle 16"/>
            <p:cNvSpPr>
              <a:spLocks noChangeArrowheads="1"/>
            </p:cNvSpPr>
            <p:nvPr/>
          </p:nvSpPr>
          <p:spPr bwMode="auto">
            <a:xfrm>
              <a:off x="4635500" y="3113088"/>
              <a:ext cx="1158875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CMB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(WMAP)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620000" y="2303463"/>
            <a:ext cx="1549400" cy="2643187"/>
            <a:chOff x="7620000" y="2303463"/>
            <a:chExt cx="1549400" cy="2643187"/>
          </a:xfrm>
        </p:grpSpPr>
        <p:sp>
          <p:nvSpPr>
            <p:cNvPr id="144399" name="TextBox 11"/>
            <p:cNvSpPr txBox="1">
              <a:spLocks noChangeArrowheads="1"/>
            </p:cNvSpPr>
            <p:nvPr/>
          </p:nvSpPr>
          <p:spPr bwMode="auto">
            <a:xfrm rot="4456567">
              <a:off x="7282423" y="3587868"/>
              <a:ext cx="138952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warm DM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7620000" y="2303463"/>
              <a:ext cx="1549400" cy="2643187"/>
              <a:chOff x="7620000" y="2303463"/>
              <a:chExt cx="1549400" cy="2643187"/>
            </a:xfrm>
          </p:grpSpPr>
          <p:grpSp>
            <p:nvGrpSpPr>
              <p:cNvPr id="4" name="Group 30"/>
              <p:cNvGrpSpPr>
                <a:grpSpLocks/>
              </p:cNvGrpSpPr>
              <p:nvPr/>
            </p:nvGrpSpPr>
            <p:grpSpPr bwMode="auto">
              <a:xfrm>
                <a:off x="7620000" y="2303463"/>
                <a:ext cx="1549400" cy="2643187"/>
                <a:chOff x="7619379" y="2303836"/>
                <a:chExt cx="1550456" cy="2643515"/>
              </a:xfrm>
            </p:grpSpPr>
            <p:sp>
              <p:nvSpPr>
                <p:cNvPr id="144407" name="Freeform 31"/>
                <p:cNvSpPr>
                  <a:spLocks noChangeArrowheads="1"/>
                </p:cNvSpPr>
                <p:nvPr/>
              </p:nvSpPr>
              <p:spPr bwMode="auto">
                <a:xfrm>
                  <a:off x="7619379" y="2303836"/>
                  <a:ext cx="1550456" cy="2643515"/>
                </a:xfrm>
                <a:custGeom>
                  <a:avLst/>
                  <a:gdLst>
                    <a:gd name="T0" fmla="*/ 0 w 1550456"/>
                    <a:gd name="T1" fmla="*/ 132914 h 2643515"/>
                    <a:gd name="T2" fmla="*/ 516819 w 1550456"/>
                    <a:gd name="T3" fmla="*/ 310133 h 2643515"/>
                    <a:gd name="T4" fmla="*/ 959806 w 1550456"/>
                    <a:gd name="T5" fmla="*/ 1993712 h 2643515"/>
                    <a:gd name="T6" fmla="*/ 959806 w 1550456"/>
                    <a:gd name="T7" fmla="*/ 1993712 h 2643515"/>
                    <a:gd name="T8" fmla="*/ 1314196 w 1550456"/>
                    <a:gd name="T9" fmla="*/ 2185699 h 2643515"/>
                    <a:gd name="T10" fmla="*/ 1314196 w 1550456"/>
                    <a:gd name="T11" fmla="*/ 2185699 h 2643515"/>
                    <a:gd name="T12" fmla="*/ 1550456 w 1550456"/>
                    <a:gd name="T13" fmla="*/ 2643515 h 2643515"/>
                    <a:gd name="T14" fmla="*/ 1550456 w 1550456"/>
                    <a:gd name="T15" fmla="*/ 2643515 h 2643515"/>
                    <a:gd name="T16" fmla="*/ 1550456 w 1550456"/>
                    <a:gd name="T17" fmla="*/ 2643515 h 26435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50456"/>
                    <a:gd name="T28" fmla="*/ 0 h 2643515"/>
                    <a:gd name="T29" fmla="*/ 1550456 w 1550456"/>
                    <a:gd name="T30" fmla="*/ 2643515 h 26435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50456" h="2643515">
                      <a:moveTo>
                        <a:pt x="0" y="132914"/>
                      </a:moveTo>
                      <a:cubicBezTo>
                        <a:pt x="178425" y="66457"/>
                        <a:pt x="356851" y="0"/>
                        <a:pt x="516819" y="310133"/>
                      </a:cubicBezTo>
                      <a:cubicBezTo>
                        <a:pt x="676787" y="620266"/>
                        <a:pt x="959806" y="1993712"/>
                        <a:pt x="959806" y="1993712"/>
                      </a:cubicBezTo>
                      <a:lnTo>
                        <a:pt x="1314196" y="2185699"/>
                      </a:lnTo>
                      <a:lnTo>
                        <a:pt x="1550456" y="2643515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Char char="•"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44408" name="TextBox 33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8256055" y="3193991"/>
                  <a:ext cx="1251514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25000"/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25000"/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25000"/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25000"/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</a:rPr>
                    <a:t>sterile </a:t>
                  </a:r>
                  <a:r>
                    <a: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ymbol" charset="0"/>
                      <a:ea typeface="ＭＳ Ｐゴシック" charset="0"/>
                      <a:cs typeface="Symbol" charset="0"/>
                    </a:rPr>
                    <a:t>n</a:t>
                  </a: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Symbol" charset="0"/>
                  </a:endParaRPr>
                </a:p>
              </p:txBody>
            </p:sp>
          </p:grpSp>
          <p:sp>
            <p:nvSpPr>
              <p:cNvPr id="38" name="Line 19"/>
              <p:cNvSpPr>
                <a:spLocks noChangeShapeType="1"/>
              </p:cNvSpPr>
              <p:nvPr/>
            </p:nvSpPr>
            <p:spPr bwMode="auto">
              <a:xfrm flipV="1">
                <a:off x="8028384" y="3212975"/>
                <a:ext cx="216024" cy="3600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190800" rIns="90000" bIns="11880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6660232" y="1988840"/>
            <a:ext cx="1698490" cy="1224136"/>
            <a:chOff x="6660232" y="1988840"/>
            <a:chExt cx="1698490" cy="1224136"/>
          </a:xfrm>
        </p:grpSpPr>
        <p:grpSp>
          <p:nvGrpSpPr>
            <p:cNvPr id="40" name="Group 39"/>
            <p:cNvGrpSpPr/>
            <p:nvPr/>
          </p:nvGrpSpPr>
          <p:grpSpPr>
            <a:xfrm>
              <a:off x="6660232" y="1988840"/>
              <a:ext cx="1698490" cy="1224136"/>
              <a:chOff x="5344493" y="1988840"/>
              <a:chExt cx="1698490" cy="1224136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5704533" y="2843644"/>
                <a:ext cx="13097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~ 5×10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9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M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o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344493" y="1988840"/>
                <a:ext cx="16984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Dwarf galaxies</a:t>
                </a:r>
              </a:p>
            </p:txBody>
          </p:sp>
        </p:grpSp>
        <p:cxnSp>
          <p:nvCxnSpPr>
            <p:cNvPr id="41" name="Straight Arrow Connector 40"/>
            <p:cNvCxnSpPr/>
            <p:nvPr/>
          </p:nvCxnSpPr>
          <p:spPr bwMode="auto">
            <a:xfrm flipV="1">
              <a:off x="7668344" y="2492896"/>
              <a:ext cx="0" cy="360040"/>
            </a:xfrm>
            <a:prstGeom prst="straightConnector1">
              <a:avLst/>
            </a:prstGeom>
            <a:noFill/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4" name="Rectangle 22">
            <a:extLst>
              <a:ext uri="{FF2B5EF4-FFF2-40B4-BE49-F238E27FC236}">
                <a16:creationId xmlns:a16="http://schemas.microsoft.com/office/drawing/2014/main" id="{A9B13FCC-F09C-FD40-A5AF-E8136E764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425" y="1412776"/>
            <a:ext cx="37655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wavelength k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(comoving h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Mpc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393291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2" descr="cath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8850" name="Object 2"/>
          <p:cNvGraphicFramePr>
            <a:graphicFrameLocks noChangeAspect="1"/>
          </p:cNvGraphicFramePr>
          <p:nvPr/>
        </p:nvGraphicFramePr>
        <p:xfrm>
          <a:off x="46038" y="265113"/>
          <a:ext cx="1063625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4038600" imgH="4219575" progId="CorelDRAW.Graphic.9">
                  <p:embed/>
                </p:oleObj>
              </mc:Choice>
              <mc:Fallback>
                <p:oleObj name="CorelDRAW" r:id="rId4" imgW="4038600" imgH="4219575" progId="CorelDRAW.Graphic.9">
                  <p:embed/>
                  <p:pic>
                    <p:nvPicPr>
                      <p:cNvPr id="788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8" y="265113"/>
                        <a:ext cx="1063625" cy="122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4852988" y="4648200"/>
            <a:ext cx="39385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1" rIns="91421" bIns="4571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6600"/>
              </a:buClr>
              <a:buSzPct val="200000"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8853" name="Text Box 6"/>
          <p:cNvSpPr txBox="1">
            <a:spLocks noChangeArrowheads="1"/>
          </p:cNvSpPr>
          <p:nvPr/>
        </p:nvSpPr>
        <p:spPr bwMode="auto">
          <a:xfrm>
            <a:off x="1506538" y="3238500"/>
            <a:ext cx="7259637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7088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8588" algn="l"/>
                <a:tab pos="4594225" algn="l"/>
                <a:tab pos="5251450" algn="l"/>
                <a:tab pos="5908675" algn="l"/>
                <a:tab pos="6564313" algn="l"/>
                <a:tab pos="72215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27088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8588" algn="l"/>
                <a:tab pos="4594225" algn="l"/>
                <a:tab pos="5251450" algn="l"/>
                <a:tab pos="5908675" algn="l"/>
                <a:tab pos="6564313" algn="l"/>
                <a:tab pos="72215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8588" algn="l"/>
                <a:tab pos="4594225" algn="l"/>
                <a:tab pos="5251450" algn="l"/>
                <a:tab pos="5908675" algn="l"/>
                <a:tab pos="6564313" algn="l"/>
                <a:tab pos="72215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8588" algn="l"/>
                <a:tab pos="4594225" algn="l"/>
                <a:tab pos="5251450" algn="l"/>
                <a:tab pos="5908675" algn="l"/>
                <a:tab pos="6564313" algn="l"/>
                <a:tab pos="72215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8588" algn="l"/>
                <a:tab pos="4594225" algn="l"/>
                <a:tab pos="5251450" algn="l"/>
                <a:tab pos="5908675" algn="l"/>
                <a:tab pos="6564313" algn="l"/>
                <a:tab pos="72215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8588" algn="l"/>
                <a:tab pos="4594225" algn="l"/>
                <a:tab pos="5251450" algn="l"/>
                <a:tab pos="5908675" algn="l"/>
                <a:tab pos="6564313" algn="l"/>
                <a:tab pos="72215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8588" algn="l"/>
                <a:tab pos="4594225" algn="l"/>
                <a:tab pos="5251450" algn="l"/>
                <a:tab pos="5908675" algn="l"/>
                <a:tab pos="6564313" algn="l"/>
                <a:tab pos="72215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8588" algn="l"/>
                <a:tab pos="4594225" algn="l"/>
                <a:tab pos="5251450" algn="l"/>
                <a:tab pos="5908675" algn="l"/>
                <a:tab pos="6564313" algn="l"/>
                <a:tab pos="72215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8588" algn="l"/>
                <a:tab pos="4594225" algn="l"/>
                <a:tab pos="5251450" algn="l"/>
                <a:tab pos="5908675" algn="l"/>
                <a:tab pos="6564313" algn="l"/>
                <a:tab pos="72215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827088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8588" algn="l"/>
                <a:tab pos="4594225" algn="l"/>
                <a:tab pos="5251450" algn="l"/>
                <a:tab pos="5908675" algn="l"/>
                <a:tab pos="6564313" algn="l"/>
                <a:tab pos="7221538" algn="l"/>
              </a:tabLst>
              <a:defRPr/>
            </a:pPr>
            <a:r>
              <a:rPr kumimoji="0" lang="en-GB" sz="2900" b="0" i="1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Carlos S.  Frenk</a:t>
            </a:r>
          </a:p>
          <a:p>
            <a:pPr marL="0" marR="0" lvl="0" indent="0" algn="ctr" defTabSz="827088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8588" algn="l"/>
                <a:tab pos="4594225" algn="l"/>
                <a:tab pos="5251450" algn="l"/>
                <a:tab pos="5908675" algn="l"/>
                <a:tab pos="6564313" algn="l"/>
                <a:tab pos="7221538" algn="l"/>
              </a:tabLst>
              <a:defRPr/>
            </a:pPr>
            <a:r>
              <a:rPr kumimoji="0" lang="en-GB" sz="2900" b="0" i="1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 Institute for Computational Cosmology, Durham</a:t>
            </a:r>
          </a:p>
        </p:txBody>
      </p:sp>
      <p:pic>
        <p:nvPicPr>
          <p:cNvPr id="78855" name="Picture 8" descr="icc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214313"/>
            <a:ext cx="212248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9611B93B-5846-814F-80E4-210CFA6D0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772816"/>
            <a:ext cx="8244408" cy="1031803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773" tIns="72000" rIns="95773" bIns="72000" anchor="ctr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FF0000"/>
                </a:solidFill>
              </a:rPr>
              <a:t>A definitive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test of the cold dark matter hypothesis </a:t>
            </a:r>
          </a:p>
        </p:txBody>
      </p:sp>
    </p:spTree>
    <p:extLst>
      <p:ext uri="{BB962C8B-B14F-4D97-AF65-F5344CB8AC3E}">
        <p14:creationId xmlns:p14="http://schemas.microsoft.com/office/powerpoint/2010/main" val="193219104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cdm+wdm.mov" descr="/Users/csf/Movies/lovell/cdm+wdm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5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TextBox 2"/>
          <p:cNvSpPr txBox="1">
            <a:spLocks noChangeArrowheads="1"/>
          </p:cNvSpPr>
          <p:nvPr/>
        </p:nvSpPr>
        <p:spPr bwMode="auto">
          <a:xfrm>
            <a:off x="1195388" y="358775"/>
            <a:ext cx="2390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cold dark matter</a:t>
            </a:r>
          </a:p>
        </p:txBody>
      </p:sp>
      <p:sp>
        <p:nvSpPr>
          <p:cNvPr id="179204" name="TextBox 3"/>
          <p:cNvSpPr txBox="1">
            <a:spLocks noChangeArrowheads="1"/>
          </p:cNvSpPr>
          <p:nvPr/>
        </p:nvSpPr>
        <p:spPr bwMode="auto">
          <a:xfrm>
            <a:off x="5257800" y="363538"/>
            <a:ext cx="3017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warm dark matter </a:t>
            </a:r>
          </a:p>
        </p:txBody>
      </p:sp>
      <p:sp>
        <p:nvSpPr>
          <p:cNvPr id="179205" name="TextBox 4"/>
          <p:cNvSpPr txBox="1">
            <a:spLocks noChangeArrowheads="1"/>
          </p:cNvSpPr>
          <p:nvPr/>
        </p:nvSpPr>
        <p:spPr bwMode="auto">
          <a:xfrm>
            <a:off x="1009650" y="6102350"/>
            <a:ext cx="7026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Lovell, Eke, Frenk, Gao, Jenkins, Wang, White, Theuns, Boyarski &amp; Ruchayskiy  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‘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12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79207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6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6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3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613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4948" y="2514226"/>
            <a:ext cx="1391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</a:rPr>
              <a:t>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mins</a:t>
            </a:r>
          </a:p>
        </p:txBody>
      </p:sp>
    </p:spTree>
    <p:extLst>
      <p:ext uri="{BB962C8B-B14F-4D97-AF65-F5344CB8AC3E}">
        <p14:creationId xmlns:p14="http://schemas.microsoft.com/office/powerpoint/2010/main" val="644690635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8" descr="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4"/>
          <a:stretch/>
        </p:blipFill>
        <p:spPr bwMode="auto">
          <a:xfrm>
            <a:off x="0" y="0"/>
            <a:ext cx="9158766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02" y="3243263"/>
            <a:ext cx="4826000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dm_wdm_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51244"/>
          <a:stretch>
            <a:fillRect/>
          </a:stretch>
        </p:blipFill>
        <p:spPr bwMode="auto">
          <a:xfrm>
            <a:off x="3839148" y="4858752"/>
            <a:ext cx="1845858" cy="182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3853991" y="4386166"/>
            <a:ext cx="1550456" cy="4725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04447" y="4400935"/>
            <a:ext cx="265793" cy="5021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21420000">
            <a:off x="4267446" y="5065505"/>
            <a:ext cx="989339" cy="443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357798" y="4818168"/>
            <a:ext cx="860407" cy="276999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0.5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Mpc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/h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039323" y="49024"/>
            <a:ext cx="7146790" cy="46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7" tIns="45657" rIns="91307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Millennium/Aquarius/Phoenix simulation series</a:t>
            </a:r>
          </a:p>
        </p:txBody>
      </p:sp>
      <p:pic>
        <p:nvPicPr>
          <p:cNvPr id="24" name="Picture 3" descr="logo_virgo"/>
          <p:cNvPicPr>
            <a:picLocks noChangeAspect="1" noChangeArrowheads="1"/>
          </p:cNvPicPr>
          <p:nvPr/>
        </p:nvPicPr>
        <p:blipFill>
          <a:blip r:embed="rId6"/>
          <a:srcRect b="17460"/>
          <a:stretch>
            <a:fillRect/>
          </a:stretch>
        </p:blipFill>
        <p:spPr bwMode="auto">
          <a:xfrm>
            <a:off x="44428" y="-14288"/>
            <a:ext cx="1795462" cy="77628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-98777" y="6178856"/>
            <a:ext cx="2882723" cy="70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7" tIns="45657" rIns="91307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Springel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 ‘05,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08,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 ‘11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7CBA3-B43C-4E12-0AC3-AE0DA8FC9323}"/>
              </a:ext>
            </a:extLst>
          </p:cNvPr>
          <p:cNvSpPr txBox="1"/>
          <p:nvPr/>
        </p:nvSpPr>
        <p:spPr>
          <a:xfrm>
            <a:off x="539552" y="1085835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properties of the dark matter distribution on all scales in CDM is a solved problem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F867F69-26C4-98DA-C9F1-BAF7E94F7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492896"/>
            <a:ext cx="7704855" cy="2123658"/>
          </a:xfrm>
          <a:prstGeom prst="rect">
            <a:avLst/>
          </a:prstGeom>
          <a:solidFill>
            <a:schemeClr val="bg1">
              <a:alpha val="59999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4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    We now know: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84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à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halo mass function down to the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cutoff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 mas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84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à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the internal structure of halos of all masses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84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à"/>
              <a:tabLst/>
              <a:defRPr/>
            </a:pPr>
            <a:r>
              <a:rPr lang="en-GB" sz="2800" noProof="0" dirty="0">
                <a:solidFill>
                  <a:srgbClr val="0070C0"/>
                </a:solidFill>
                <a:sym typeface="Wingdings" pitchFamily="2" charset="2"/>
              </a:rPr>
              <a:t>the spatial distribution of halos &amp; diffuse DM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090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1" descr="CATBwhite2_Page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29607" r="40196" b="1469"/>
          <a:stretch>
            <a:fillRect/>
          </a:stretch>
        </p:blipFill>
        <p:spPr bwMode="auto">
          <a:xfrm>
            <a:off x="3749675" y="1673225"/>
            <a:ext cx="539432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Rectangle 2"/>
          <p:cNvSpPr>
            <a:spLocks noChangeArrowheads="1"/>
          </p:cNvSpPr>
          <p:nvPr/>
        </p:nvSpPr>
        <p:spPr bwMode="auto">
          <a:xfrm>
            <a:off x="2574925" y="188913"/>
            <a:ext cx="5875338" cy="120015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cold dark matter power spectrum</a:t>
            </a:r>
          </a:p>
        </p:txBody>
      </p:sp>
      <p:sp>
        <p:nvSpPr>
          <p:cNvPr id="156676" name="Rectangle 5"/>
          <p:cNvSpPr>
            <a:spLocks noChangeArrowheads="1"/>
          </p:cNvSpPr>
          <p:nvPr/>
        </p:nvSpPr>
        <p:spPr bwMode="auto">
          <a:xfrm>
            <a:off x="3765550" y="3227388"/>
            <a:ext cx="373063" cy="1209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6677" name="Rectangle 6"/>
          <p:cNvSpPr>
            <a:spLocks noChangeArrowheads="1"/>
          </p:cNvSpPr>
          <p:nvPr/>
        </p:nvSpPr>
        <p:spPr bwMode="auto">
          <a:xfrm>
            <a:off x="6184900" y="6096000"/>
            <a:ext cx="1285875" cy="193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6678" name="TextBox 4"/>
          <p:cNvSpPr txBox="1">
            <a:spLocks noChangeArrowheads="1"/>
          </p:cNvSpPr>
          <p:nvPr/>
        </p:nvSpPr>
        <p:spPr bwMode="auto">
          <a:xfrm>
            <a:off x="6453867" y="5992812"/>
            <a:ext cx="8114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Log k</a:t>
            </a:r>
          </a:p>
        </p:txBody>
      </p:sp>
      <p:sp>
        <p:nvSpPr>
          <p:cNvPr id="156679" name="Rectangle 7"/>
          <p:cNvSpPr>
            <a:spLocks noChangeArrowheads="1"/>
          </p:cNvSpPr>
          <p:nvPr/>
        </p:nvSpPr>
        <p:spPr bwMode="auto">
          <a:xfrm>
            <a:off x="-373063" y="2038350"/>
            <a:ext cx="4572001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ts val="720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linear power spectrum (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“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power per octave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ts val="720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 Assumes a 100GeV wimp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Green et al  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‘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401283" y="2514595"/>
            <a:ext cx="1223412" cy="880683"/>
            <a:chOff x="6085246" y="2947193"/>
            <a:chExt cx="1223412" cy="880683"/>
          </a:xfrm>
        </p:grpSpPr>
        <p:sp>
          <p:nvSpPr>
            <p:cNvPr id="156686" name="TextBox 8"/>
            <p:cNvSpPr txBox="1">
              <a:spLocks noChangeArrowheads="1"/>
            </p:cNvSpPr>
            <p:nvPr/>
          </p:nvSpPr>
          <p:spPr bwMode="auto">
            <a:xfrm>
              <a:off x="6085246" y="3489322"/>
              <a:ext cx="12234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Earth mass</a:t>
              </a:r>
            </a:p>
          </p:txBody>
        </p:sp>
        <p:cxnSp>
          <p:nvCxnSpPr>
            <p:cNvPr id="156687" name="Straight Arrow Connector 10"/>
            <p:cNvCxnSpPr>
              <a:cxnSpLocks noChangeShapeType="1"/>
            </p:cNvCxnSpPr>
            <p:nvPr/>
          </p:nvCxnSpPr>
          <p:spPr bwMode="auto">
            <a:xfrm flipV="1">
              <a:off x="6962775" y="2947193"/>
              <a:ext cx="7145" cy="534196"/>
            </a:xfrm>
            <a:prstGeom prst="straightConnector1">
              <a:avLst/>
            </a:prstGeom>
            <a:noFill/>
            <a:ln w="28575">
              <a:solidFill>
                <a:srgbClr val="009A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6681" name="Rectangle 8"/>
          <p:cNvSpPr>
            <a:spLocks noChangeArrowheads="1"/>
          </p:cNvSpPr>
          <p:nvPr/>
        </p:nvSpPr>
        <p:spPr bwMode="auto">
          <a:xfrm>
            <a:off x="4781550" y="1851025"/>
            <a:ext cx="9810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z~1000</a:t>
            </a:r>
          </a:p>
        </p:txBody>
      </p:sp>
      <p:sp>
        <p:nvSpPr>
          <p:cNvPr id="156682" name="Text Box 7"/>
          <p:cNvSpPr txBox="1">
            <a:spLocks noChangeArrowheads="1"/>
          </p:cNvSpPr>
          <p:nvPr/>
        </p:nvSpPr>
        <p:spPr bwMode="auto">
          <a:xfrm>
            <a:off x="3725863" y="1828800"/>
            <a:ext cx="908050" cy="376238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P(k)</a:t>
            </a:r>
          </a:p>
        </p:txBody>
      </p:sp>
      <p:sp>
        <p:nvSpPr>
          <p:cNvPr id="156683" name="Rectangle 6"/>
          <p:cNvSpPr>
            <a:spLocks noChangeArrowheads="1"/>
          </p:cNvSpPr>
          <p:nvPr/>
        </p:nvSpPr>
        <p:spPr bwMode="auto">
          <a:xfrm rot="-5400000">
            <a:off x="2493963" y="3768725"/>
            <a:ext cx="2987675" cy="384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9A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Fluctuation amplitude</a:t>
            </a:r>
          </a:p>
        </p:txBody>
      </p:sp>
      <p:sp>
        <p:nvSpPr>
          <p:cNvPr id="156684" name="Text Box 4"/>
          <p:cNvSpPr txBox="1">
            <a:spLocks noChangeArrowheads="1"/>
          </p:cNvSpPr>
          <p:nvPr/>
        </p:nvSpPr>
        <p:spPr bwMode="auto">
          <a:xfrm>
            <a:off x="4032250" y="6073778"/>
            <a:ext cx="17716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Large scales</a:t>
            </a:r>
          </a:p>
        </p:txBody>
      </p:sp>
      <p:sp>
        <p:nvSpPr>
          <p:cNvPr id="156685" name="Text Box 23"/>
          <p:cNvSpPr txBox="1">
            <a:spLocks noChangeArrowheads="1"/>
          </p:cNvSpPr>
          <p:nvPr/>
        </p:nvSpPr>
        <p:spPr bwMode="auto">
          <a:xfrm>
            <a:off x="7453313" y="6048375"/>
            <a:ext cx="16906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Small scales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23C1BC-FCC2-D341-A9F1-9C66E7468CD3}"/>
              </a:ext>
            </a:extLst>
          </p:cNvPr>
          <p:cNvSpPr/>
          <p:nvPr/>
        </p:nvSpPr>
        <p:spPr bwMode="auto">
          <a:xfrm>
            <a:off x="4032250" y="5926131"/>
            <a:ext cx="5111750" cy="17939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786166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2300288" y="101600"/>
            <a:ext cx="5875337" cy="120015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cold dark matter linear power spectrum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3A2AA2-D9C6-7D4B-84BD-5DC1A05F04EE}"/>
              </a:ext>
            </a:extLst>
          </p:cNvPr>
          <p:cNvGrpSpPr/>
          <p:nvPr/>
        </p:nvGrpSpPr>
        <p:grpSpPr>
          <a:xfrm>
            <a:off x="3073096" y="1500188"/>
            <a:ext cx="5747378" cy="5018912"/>
            <a:chOff x="2422525" y="1500188"/>
            <a:chExt cx="5503354" cy="4715359"/>
          </a:xfrm>
        </p:grpSpPr>
        <p:pic>
          <p:nvPicPr>
            <p:cNvPr id="155652" name="Picture 1" descr="CATBwhite2_Page_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" t="29607" r="40196" b="1469"/>
            <a:stretch>
              <a:fillRect/>
            </a:stretch>
          </p:blipFill>
          <p:spPr bwMode="auto">
            <a:xfrm>
              <a:off x="2547725" y="1500188"/>
              <a:ext cx="5281825" cy="4622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653" name="Rectangle 5"/>
            <p:cNvSpPr>
              <a:spLocks noChangeArrowheads="1"/>
            </p:cNvSpPr>
            <p:nvPr/>
          </p:nvSpPr>
          <p:spPr bwMode="auto">
            <a:xfrm>
              <a:off x="2422525" y="3025775"/>
              <a:ext cx="373063" cy="12096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5654" name="Rectangle 6"/>
            <p:cNvSpPr>
              <a:spLocks noChangeArrowheads="1"/>
            </p:cNvSpPr>
            <p:nvPr/>
          </p:nvSpPr>
          <p:spPr bwMode="auto">
            <a:xfrm>
              <a:off x="4841875" y="5815497"/>
              <a:ext cx="1285875" cy="1936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5655" name="TextBox 4"/>
            <p:cNvSpPr txBox="1">
              <a:spLocks noChangeArrowheads="1"/>
            </p:cNvSpPr>
            <p:nvPr/>
          </p:nvSpPr>
          <p:spPr bwMode="auto">
            <a:xfrm>
              <a:off x="4841875" y="5815497"/>
              <a:ext cx="13779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k [h Mpc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-1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]</a:t>
              </a:r>
            </a:p>
          </p:txBody>
        </p:sp>
        <p:sp>
          <p:nvSpPr>
            <p:cNvPr id="155656" name="Text Box 4"/>
            <p:cNvSpPr txBox="1">
              <a:spLocks noChangeArrowheads="1"/>
            </p:cNvSpPr>
            <p:nvPr/>
          </p:nvSpPr>
          <p:spPr bwMode="auto">
            <a:xfrm>
              <a:off x="2941638" y="5837238"/>
              <a:ext cx="177165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Large scales</a:t>
              </a:r>
            </a:p>
          </p:txBody>
        </p:sp>
        <p:sp>
          <p:nvSpPr>
            <p:cNvPr id="155657" name="Rectangle 6"/>
            <p:cNvSpPr>
              <a:spLocks noChangeArrowheads="1"/>
            </p:cNvSpPr>
            <p:nvPr/>
          </p:nvSpPr>
          <p:spPr bwMode="auto">
            <a:xfrm rot="16200000">
              <a:off x="1275503" y="3531647"/>
              <a:ext cx="2987675" cy="38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A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Fluctuation amplitude</a:t>
              </a:r>
            </a:p>
          </p:txBody>
        </p:sp>
        <p:sp>
          <p:nvSpPr>
            <p:cNvPr id="155658" name="Text Box 7"/>
            <p:cNvSpPr txBox="1">
              <a:spLocks noChangeArrowheads="1"/>
            </p:cNvSpPr>
            <p:nvPr/>
          </p:nvSpPr>
          <p:spPr bwMode="auto">
            <a:xfrm>
              <a:off x="2478775" y="1500188"/>
              <a:ext cx="908050" cy="37623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k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3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P(k)</a:t>
              </a:r>
            </a:p>
          </p:txBody>
        </p:sp>
        <p:sp>
          <p:nvSpPr>
            <p:cNvPr id="155659" name="Rectangle 8"/>
            <p:cNvSpPr>
              <a:spLocks noChangeArrowheads="1"/>
            </p:cNvSpPr>
            <p:nvPr/>
          </p:nvSpPr>
          <p:spPr bwMode="auto">
            <a:xfrm>
              <a:off x="3481388" y="1657350"/>
              <a:ext cx="981075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4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z~1000</a:t>
              </a:r>
            </a:p>
          </p:txBody>
        </p:sp>
        <p:sp>
          <p:nvSpPr>
            <p:cNvPr id="155660" name="Text Box 23"/>
            <p:cNvSpPr txBox="1">
              <a:spLocks noChangeArrowheads="1"/>
            </p:cNvSpPr>
            <p:nvPr/>
          </p:nvSpPr>
          <p:spPr bwMode="auto">
            <a:xfrm>
              <a:off x="6110288" y="5824538"/>
              <a:ext cx="1690687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Small scales</a:t>
              </a:r>
            </a:p>
          </p:txBody>
        </p:sp>
        <p:grpSp>
          <p:nvGrpSpPr>
            <p:cNvPr id="155661" name="Group 43"/>
            <p:cNvGrpSpPr>
              <a:grpSpLocks/>
            </p:cNvGrpSpPr>
            <p:nvPr/>
          </p:nvGrpSpPr>
          <p:grpSpPr bwMode="auto">
            <a:xfrm>
              <a:off x="3406030" y="2420888"/>
              <a:ext cx="4519849" cy="3171874"/>
              <a:chOff x="3531085" y="2294916"/>
              <a:chExt cx="4520581" cy="3172447"/>
            </a:xfrm>
          </p:grpSpPr>
          <p:grpSp>
            <p:nvGrpSpPr>
              <p:cNvPr id="155664" name="Group 40"/>
              <p:cNvGrpSpPr>
                <a:grpSpLocks/>
              </p:cNvGrpSpPr>
              <p:nvPr/>
            </p:nvGrpSpPr>
            <p:grpSpPr bwMode="auto">
              <a:xfrm>
                <a:off x="3531085" y="2645211"/>
                <a:ext cx="2313800" cy="2822152"/>
                <a:chOff x="3531085" y="2587491"/>
                <a:chExt cx="2313800" cy="2822152"/>
              </a:xfrm>
            </p:grpSpPr>
            <p:sp>
              <p:nvSpPr>
                <p:cNvPr id="155667" name="Text Box 9"/>
                <p:cNvSpPr txBox="1">
                  <a:spLocks noChangeArrowheads="1"/>
                </p:cNvSpPr>
                <p:nvPr/>
              </p:nvSpPr>
              <p:spPr bwMode="auto">
                <a:xfrm rot="17535432">
                  <a:off x="3351872" y="3919826"/>
                  <a:ext cx="953571" cy="3826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</a:rPr>
                    <a:t>n=1</a:t>
                  </a:r>
                </a:p>
              </p:txBody>
            </p:sp>
            <p:sp>
              <p:nvSpPr>
                <p:cNvPr id="155668" name="Rectangle 11"/>
                <p:cNvSpPr>
                  <a:spLocks noChangeArrowheads="1"/>
                </p:cNvSpPr>
                <p:nvPr/>
              </p:nvSpPr>
              <p:spPr bwMode="auto">
                <a:xfrm>
                  <a:off x="3531085" y="5002355"/>
                  <a:ext cx="786933" cy="407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</a:rPr>
                    <a:t>CMB</a:t>
                  </a:r>
                </a:p>
              </p:txBody>
            </p:sp>
            <p:sp>
              <p:nvSpPr>
                <p:cNvPr id="155670" name="Rectangle 13"/>
                <p:cNvSpPr>
                  <a:spLocks noChangeArrowheads="1"/>
                </p:cNvSpPr>
                <p:nvPr/>
              </p:nvSpPr>
              <p:spPr bwMode="auto">
                <a:xfrm>
                  <a:off x="4179864" y="3605454"/>
                  <a:ext cx="1174601" cy="407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</a:rPr>
                    <a:t>Clusters </a:t>
                  </a:r>
                </a:p>
              </p:txBody>
            </p:sp>
            <p:sp>
              <p:nvSpPr>
                <p:cNvPr id="155671" name="Rectangle 14"/>
                <p:cNvSpPr>
                  <a:spLocks noChangeArrowheads="1"/>
                </p:cNvSpPr>
                <p:nvPr/>
              </p:nvSpPr>
              <p:spPr bwMode="auto">
                <a:xfrm>
                  <a:off x="4610643" y="3195179"/>
                  <a:ext cx="1234242" cy="407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</a:rPr>
                    <a:t>Galaxies</a:t>
                  </a:r>
                </a:p>
              </p:txBody>
            </p:sp>
            <p:sp>
              <p:nvSpPr>
                <p:cNvPr id="155673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4672534" y="2958965"/>
                  <a:ext cx="0" cy="646489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Char char="•"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55674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948382" y="2587491"/>
                  <a:ext cx="0" cy="608985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Char char="•"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55675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793990" y="4474743"/>
                  <a:ext cx="0" cy="43153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Char char="•"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55665" name="TextBox 38"/>
              <p:cNvSpPr txBox="1">
                <a:spLocks noChangeArrowheads="1"/>
              </p:cNvSpPr>
              <p:nvPr/>
            </p:nvSpPr>
            <p:spPr bwMode="auto">
              <a:xfrm>
                <a:off x="6628057" y="2956247"/>
                <a:ext cx="1423609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720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10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-6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M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o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for 100 GeV wimp   </a:t>
                </a:r>
              </a:p>
            </p:txBody>
          </p:sp>
          <p:cxnSp>
            <p:nvCxnSpPr>
              <p:cNvPr id="155666" name="Straight Arrow Connector 42"/>
              <p:cNvCxnSpPr>
                <a:cxnSpLocks noChangeShapeType="1"/>
              </p:cNvCxnSpPr>
              <p:nvPr/>
            </p:nvCxnSpPr>
            <p:spPr bwMode="auto">
              <a:xfrm flipV="1">
                <a:off x="7132195" y="2294916"/>
                <a:ext cx="98144" cy="416117"/>
              </a:xfrm>
              <a:prstGeom prst="straightConnector1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" name="Group 10">
              <a:extLst>
                <a:ext uri="{FF2B5EF4-FFF2-40B4-BE49-F238E27FC236}">
                  <a16:creationId xmlns:a16="http://schemas.microsoft.com/office/drawing/2014/main" id="{B62D81EE-5D87-0E4C-804C-0B2317E452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43653" y="2434697"/>
              <a:ext cx="452073" cy="3216532"/>
              <a:chOff x="6370753" y="1082222"/>
              <a:chExt cx="452073" cy="3216532"/>
            </a:xfrm>
          </p:grpSpPr>
          <p:sp>
            <p:nvSpPr>
              <p:cNvPr id="29" name="TextBox 8">
                <a:extLst>
                  <a:ext uri="{FF2B5EF4-FFF2-40B4-BE49-F238E27FC236}">
                    <a16:creationId xmlns:a16="http://schemas.microsoft.com/office/drawing/2014/main" id="{6E885C74-1C9D-8445-90BC-3784020E46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5123558" y="2599486"/>
                <a:ext cx="3015414" cy="383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Aquarius resolution 10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3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M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o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cxnSp>
            <p:nvCxnSpPr>
              <p:cNvPr id="30" name="Straight Arrow Connector 10">
                <a:extLst>
                  <a:ext uri="{FF2B5EF4-FFF2-40B4-BE49-F238E27FC236}">
                    <a16:creationId xmlns:a16="http://schemas.microsoft.com/office/drawing/2014/main" id="{685DD181-24F2-254A-A374-A6743FCD46B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370753" y="1082222"/>
                <a:ext cx="7070" cy="404075"/>
              </a:xfrm>
              <a:prstGeom prst="straightConnector1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2" name="Rectangle 7">
            <a:extLst>
              <a:ext uri="{FF2B5EF4-FFF2-40B4-BE49-F238E27FC236}">
                <a16:creationId xmlns:a16="http://schemas.microsoft.com/office/drawing/2014/main" id="{ECAE4E1F-DB08-E84F-8EAD-3DAEFF98F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4544" y="1412776"/>
            <a:ext cx="367240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ts val="720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linear power spectrum (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“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power per octave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ts val="720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 Assumes a 100GeV wimp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Green et al  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‘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5EDC6D55-42CE-4551-BB49-801A85027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2348880"/>
            <a:ext cx="1614786" cy="49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cut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x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281F233-C296-D1E3-C2F4-76EC5879C4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" y="4005064"/>
            <a:ext cx="320087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606519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8" descr="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4"/>
          <a:stretch/>
        </p:blipFill>
        <p:spPr bwMode="auto">
          <a:xfrm>
            <a:off x="0" y="0"/>
            <a:ext cx="9158766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02" y="3243263"/>
            <a:ext cx="4826000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dm_wdm_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51244"/>
          <a:stretch>
            <a:fillRect/>
          </a:stretch>
        </p:blipFill>
        <p:spPr bwMode="auto">
          <a:xfrm>
            <a:off x="3839148" y="4858752"/>
            <a:ext cx="1845858" cy="182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3853991" y="4386166"/>
            <a:ext cx="1550456" cy="4725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04447" y="4400935"/>
            <a:ext cx="265793" cy="5021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21420000">
            <a:off x="4267446" y="5065505"/>
            <a:ext cx="989339" cy="443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357798" y="4818168"/>
            <a:ext cx="860407" cy="276999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0.5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Mpc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/h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039323" y="49024"/>
            <a:ext cx="7146790" cy="46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7" tIns="45657" rIns="91307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Millennium/Aquarius/Phoenix simulation series</a:t>
            </a:r>
          </a:p>
        </p:txBody>
      </p:sp>
      <p:pic>
        <p:nvPicPr>
          <p:cNvPr id="24" name="Picture 3" descr="logo_virgo"/>
          <p:cNvPicPr>
            <a:picLocks noChangeAspect="1" noChangeArrowheads="1"/>
          </p:cNvPicPr>
          <p:nvPr/>
        </p:nvPicPr>
        <p:blipFill>
          <a:blip r:embed="rId6"/>
          <a:srcRect b="17460"/>
          <a:stretch>
            <a:fillRect/>
          </a:stretch>
        </p:blipFill>
        <p:spPr bwMode="auto">
          <a:xfrm>
            <a:off x="44428" y="-14288"/>
            <a:ext cx="1795462" cy="77628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-98777" y="6178856"/>
            <a:ext cx="2882723" cy="70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7" tIns="45657" rIns="91307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Springel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 ‘05,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08,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FF1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 ‘11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8CEA11-656C-454D-9A67-45E535E77DE2}"/>
              </a:ext>
            </a:extLst>
          </p:cNvPr>
          <p:cNvSpPr txBox="1"/>
          <p:nvPr/>
        </p:nvSpPr>
        <p:spPr>
          <a:xfrm>
            <a:off x="289346" y="1119221"/>
            <a:ext cx="81369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To resolve Earth-mass halos in a cosmological simulation would require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27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particles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F0FD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impossible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F0F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8F0FD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1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19C05-68BD-ED48-BEA3-62BCA729F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9"/>
            <a:ext cx="9144000" cy="68522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CD36CB-A3DB-6043-A505-5923E88A02F5}"/>
              </a:ext>
            </a:extLst>
          </p:cNvPr>
          <p:cNvSpPr/>
          <p:nvPr/>
        </p:nvSpPr>
        <p:spPr>
          <a:xfrm>
            <a:off x="-252536" y="116632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Wang, Bose,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Frenk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, Gao, Jenkins,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Springel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 &amp; White 2020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BFFF99-775F-D44B-886D-449833D0B8EC}"/>
              </a:ext>
            </a:extLst>
          </p:cNvPr>
          <p:cNvCxnSpPr/>
          <p:nvPr/>
        </p:nvCxnSpPr>
        <p:spPr bwMode="auto">
          <a:xfrm>
            <a:off x="0" y="0"/>
            <a:ext cx="687625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53D991-1171-E44F-92E1-1D5151AFAF8A}"/>
              </a:ext>
            </a:extLst>
          </p:cNvPr>
          <p:cNvSpPr txBox="1"/>
          <p:nvPr/>
        </p:nvSpPr>
        <p:spPr>
          <a:xfrm>
            <a:off x="6898659" y="3861048"/>
            <a:ext cx="2244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char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=10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M</a:t>
            </a: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6A5A09-79C5-DDE8-D4B9-9A834BEFB2E1}"/>
              </a:ext>
            </a:extLst>
          </p:cNvPr>
          <p:cNvSpPr txBox="1"/>
          <p:nvPr/>
        </p:nvSpPr>
        <p:spPr>
          <a:xfrm>
            <a:off x="7236296" y="635301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76DE"/>
                </a:solidFill>
              </a:rPr>
              <a:t>Nature</a:t>
            </a:r>
          </a:p>
        </p:txBody>
      </p:sp>
    </p:spTree>
    <p:extLst>
      <p:ext uri="{BB962C8B-B14F-4D97-AF65-F5344CB8AC3E}">
        <p14:creationId xmlns:p14="http://schemas.microsoft.com/office/powerpoint/2010/main" val="3684586681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497516-F3CF-5C4B-8549-E3908D0D0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9"/>
            <a:ext cx="9144000" cy="685224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9B3436-3432-804E-9652-215AACADD6BB}"/>
              </a:ext>
            </a:extLst>
          </p:cNvPr>
          <p:cNvCxnSpPr/>
          <p:nvPr/>
        </p:nvCxnSpPr>
        <p:spPr bwMode="auto">
          <a:xfrm>
            <a:off x="0" y="0"/>
            <a:ext cx="687625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70C9D0B-27D2-2748-B7D0-5E3122110AD1}"/>
              </a:ext>
            </a:extLst>
          </p:cNvPr>
          <p:cNvSpPr txBox="1"/>
          <p:nvPr/>
        </p:nvSpPr>
        <p:spPr>
          <a:xfrm>
            <a:off x="6898659" y="3861048"/>
            <a:ext cx="2244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char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=10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M</a:t>
            </a: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2859274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68D98-B1D5-9547-8BB3-7CC7A4165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9"/>
            <a:ext cx="9144000" cy="685224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AB14B3-37CE-F544-AA77-62184D4EF30A}"/>
              </a:ext>
            </a:extLst>
          </p:cNvPr>
          <p:cNvCxnSpPr/>
          <p:nvPr/>
        </p:nvCxnSpPr>
        <p:spPr bwMode="auto">
          <a:xfrm>
            <a:off x="0" y="0"/>
            <a:ext cx="687625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5933953-97A0-ED4E-9E71-3DC954F182B6}"/>
              </a:ext>
            </a:extLst>
          </p:cNvPr>
          <p:cNvSpPr txBox="1"/>
          <p:nvPr/>
        </p:nvSpPr>
        <p:spPr>
          <a:xfrm>
            <a:off x="6955565" y="3861048"/>
            <a:ext cx="213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char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=10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M</a:t>
            </a: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3423921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CB8F1-5B82-EA4D-8AAC-6F73229C9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9"/>
            <a:ext cx="9144000" cy="685224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67396A-9352-4742-8E59-A17D9A68A39C}"/>
              </a:ext>
            </a:extLst>
          </p:cNvPr>
          <p:cNvCxnSpPr/>
          <p:nvPr/>
        </p:nvCxnSpPr>
        <p:spPr bwMode="auto">
          <a:xfrm>
            <a:off x="0" y="0"/>
            <a:ext cx="687625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7E2E73-239F-444A-BE14-C8BF502E5215}"/>
              </a:ext>
            </a:extLst>
          </p:cNvPr>
          <p:cNvSpPr txBox="1"/>
          <p:nvPr/>
        </p:nvSpPr>
        <p:spPr>
          <a:xfrm>
            <a:off x="6969191" y="3861048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char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=10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6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</a:t>
            </a: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2249603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4E98ACFB-4524-6B4D-BF86-20EE80338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5" y="212725"/>
            <a:ext cx="5589588" cy="109537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Non-baryonic dark matter candidates 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22427CF8-C76D-0440-8810-3CF64D20AD7C}"/>
              </a:ext>
            </a:extLst>
          </p:cNvPr>
          <p:cNvGraphicFramePr>
            <a:graphicFrameLocks noGrp="1"/>
          </p:cNvGraphicFramePr>
          <p:nvPr/>
        </p:nvGraphicFramePr>
        <p:xfrm>
          <a:off x="971600" y="2348880"/>
          <a:ext cx="7920880" cy="3625180"/>
        </p:xfrm>
        <a:graphic>
          <a:graphicData uri="http://schemas.openxmlformats.org/drawingml/2006/table">
            <a:tbl>
              <a:tblPr/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494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hot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neutrino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few tens of </a:t>
                      </a:r>
                      <a:r>
                        <a:rPr kumimoji="0" lang="en-GB" sz="3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eV</a:t>
                      </a:r>
                      <a:endParaRPr kumimoji="0" lang="en-GB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22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warm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   sterile </a:t>
                      </a:r>
                      <a:r>
                        <a:rPr kumimoji="0" lang="en-GB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Symbol" charset="0"/>
                        </a:rPr>
                        <a:t>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ymbol" charset="0"/>
                          <a:cs typeface="Symbol" charset="0"/>
                        </a:rPr>
                        <a:t>     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keV</a:t>
                      </a:r>
                      <a:r>
                        <a:rPr kumimoji="0" lang="en-GB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-MeV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34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cold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</a:t>
                      </a:r>
                      <a:r>
                        <a:rPr kumimoji="0" lang="en-GB" sz="3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axion</a:t>
                      </a:r>
                      <a:endParaRPr kumimoji="0" lang="en-GB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neutralino</a:t>
                      </a:r>
                      <a:endParaRPr kumimoji="0" lang="en-GB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5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GB" sz="3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-5</a:t>
                      </a:r>
                      <a:r>
                        <a:rPr kumimoji="0" lang="en-GB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eV - 100 </a:t>
                      </a:r>
                      <a:r>
                        <a:rPr kumimoji="0" lang="en-GB" sz="3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GeV</a:t>
                      </a:r>
                      <a:endParaRPr kumimoji="0" lang="en-GB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21">
            <a:extLst>
              <a:ext uri="{FF2B5EF4-FFF2-40B4-BE49-F238E27FC236}">
                <a16:creationId xmlns:a16="http://schemas.microsoft.com/office/drawing/2014/main" id="{A8306769-8F53-F749-9963-D3AD47661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1700808"/>
            <a:ext cx="71358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    Type             example                mass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13AF26-0BD4-E749-92EB-F4D60C727411}"/>
              </a:ext>
            </a:extLst>
          </p:cNvPr>
          <p:cNvSpPr txBox="1"/>
          <p:nvPr/>
        </p:nvSpPr>
        <p:spPr>
          <a:xfrm>
            <a:off x="179111" y="1268760"/>
            <a:ext cx="3179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From the early 1980s:</a:t>
            </a:r>
          </a:p>
        </p:txBody>
      </p:sp>
    </p:spTree>
    <p:extLst>
      <p:ext uri="{BB962C8B-B14F-4D97-AF65-F5344CB8AC3E}">
        <p14:creationId xmlns:p14="http://schemas.microsoft.com/office/powerpoint/2010/main" val="2562279439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315E53-B2A9-0842-9979-AD542C8D7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9"/>
            <a:ext cx="9144000" cy="685224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DA5908-ACDF-664F-A250-1C0CA73A4D7C}"/>
              </a:ext>
            </a:extLst>
          </p:cNvPr>
          <p:cNvCxnSpPr/>
          <p:nvPr/>
        </p:nvCxnSpPr>
        <p:spPr bwMode="auto">
          <a:xfrm>
            <a:off x="0" y="0"/>
            <a:ext cx="687625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EF25A5C-897D-904E-BB09-80071A3A1BA7}"/>
              </a:ext>
            </a:extLst>
          </p:cNvPr>
          <p:cNvSpPr txBox="1"/>
          <p:nvPr/>
        </p:nvSpPr>
        <p:spPr>
          <a:xfrm>
            <a:off x="6955565" y="3861048"/>
            <a:ext cx="213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char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=10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M</a:t>
            </a: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2332838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51AAEA-2C15-8C47-ACC5-5F5598AEF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9"/>
            <a:ext cx="9144000" cy="685224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DD83FA-C83F-984A-AB3E-9303FE4250A0}"/>
              </a:ext>
            </a:extLst>
          </p:cNvPr>
          <p:cNvCxnSpPr/>
          <p:nvPr/>
        </p:nvCxnSpPr>
        <p:spPr bwMode="auto">
          <a:xfrm>
            <a:off x="0" y="0"/>
            <a:ext cx="687625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4F1B4A8-DFA9-5643-8A75-9AEA5C883695}"/>
              </a:ext>
            </a:extLst>
          </p:cNvPr>
          <p:cNvSpPr txBox="1"/>
          <p:nvPr/>
        </p:nvSpPr>
        <p:spPr>
          <a:xfrm>
            <a:off x="7012472" y="3861048"/>
            <a:ext cx="2016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char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=10 M</a:t>
            </a: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744474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07213D-30DB-744E-82C9-9E541B396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9"/>
            <a:ext cx="9144000" cy="685224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B64EF7-BDF1-5349-B2D1-B940DC679936}"/>
              </a:ext>
            </a:extLst>
          </p:cNvPr>
          <p:cNvCxnSpPr/>
          <p:nvPr/>
        </p:nvCxnSpPr>
        <p:spPr bwMode="auto">
          <a:xfrm>
            <a:off x="0" y="0"/>
            <a:ext cx="687625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E46059-E3AB-7747-80B0-282FBF5F364D}"/>
              </a:ext>
            </a:extLst>
          </p:cNvPr>
          <p:cNvSpPr txBox="1"/>
          <p:nvPr/>
        </p:nvSpPr>
        <p:spPr>
          <a:xfrm>
            <a:off x="6921101" y="3861048"/>
            <a:ext cx="2199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char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=10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M</a:t>
            </a: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3914688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9A66AC-1528-D146-8631-95A80442F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9"/>
            <a:ext cx="9144000" cy="685224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9F3AA2-7C85-AF4E-9DFE-A618D3B73BA0}"/>
              </a:ext>
            </a:extLst>
          </p:cNvPr>
          <p:cNvCxnSpPr/>
          <p:nvPr/>
        </p:nvCxnSpPr>
        <p:spPr bwMode="auto">
          <a:xfrm>
            <a:off x="0" y="0"/>
            <a:ext cx="687625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7E35978-6FF1-0E48-8F67-DC826D13F357}"/>
              </a:ext>
            </a:extLst>
          </p:cNvPr>
          <p:cNvSpPr txBox="1"/>
          <p:nvPr/>
        </p:nvSpPr>
        <p:spPr>
          <a:xfrm>
            <a:off x="6921101" y="3861048"/>
            <a:ext cx="2199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char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=10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M</a:t>
            </a: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4020863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096B18-8C88-7249-9E66-D864063DF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9"/>
            <a:ext cx="9144000" cy="6852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DFAEA3-653F-344B-A1D6-F8D51871BBC2}"/>
              </a:ext>
            </a:extLst>
          </p:cNvPr>
          <p:cNvSpPr txBox="1"/>
          <p:nvPr/>
        </p:nvSpPr>
        <p:spPr>
          <a:xfrm>
            <a:off x="6921101" y="3861048"/>
            <a:ext cx="2199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char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=10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M</a:t>
            </a: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7A7C55-505D-E742-8CC3-946352A5E47D}"/>
              </a:ext>
            </a:extLst>
          </p:cNvPr>
          <p:cNvCxnSpPr/>
          <p:nvPr/>
        </p:nvCxnSpPr>
        <p:spPr bwMode="auto">
          <a:xfrm>
            <a:off x="0" y="0"/>
            <a:ext cx="687625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73814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17314C-8D10-5A47-9A2B-BAA0BC9BC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2" t="30000" b="2754"/>
          <a:stretch/>
        </p:blipFill>
        <p:spPr>
          <a:xfrm>
            <a:off x="1763688" y="378105"/>
            <a:ext cx="6510280" cy="6570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F6A68-A850-9B46-BB72-B5811E5B67EA}"/>
              </a:ext>
            </a:extLst>
          </p:cNvPr>
          <p:cNvSpPr txBox="1"/>
          <p:nvPr/>
        </p:nvSpPr>
        <p:spPr>
          <a:xfrm>
            <a:off x="3563888" y="620688"/>
            <a:ext cx="4349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Mass function of CDM halos over 25 orders of magnitude in mass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A8254B-3445-D14E-B406-F003FC93BB97}"/>
              </a:ext>
            </a:extLst>
          </p:cNvPr>
          <p:cNvSpPr txBox="1"/>
          <p:nvPr/>
        </p:nvSpPr>
        <p:spPr>
          <a:xfrm>
            <a:off x="107504" y="602128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Wang, Bose, CSF,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Jenkins,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Springel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White ‘20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980C27-CEC3-23CF-1DFD-C7131C0F45E1}"/>
              </a:ext>
            </a:extLst>
          </p:cNvPr>
          <p:cNvSpPr txBox="1"/>
          <p:nvPr/>
        </p:nvSpPr>
        <p:spPr>
          <a:xfrm rot="19644059">
            <a:off x="2431090" y="3097926"/>
            <a:ext cx="5798383" cy="461665"/>
          </a:xfrm>
          <a:prstGeom prst="rect">
            <a:avLst/>
          </a:prstGeom>
          <a:solidFill>
            <a:srgbClr val="F2B35D">
              <a:alpha val="75000"/>
            </a:srgb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The most fundamental prediction of CDM</a:t>
            </a:r>
          </a:p>
        </p:txBody>
      </p:sp>
    </p:spTree>
    <p:extLst>
      <p:ext uri="{BB962C8B-B14F-4D97-AF65-F5344CB8AC3E}">
        <p14:creationId xmlns:p14="http://schemas.microsoft.com/office/powerpoint/2010/main" val="57069863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cdm+wdm.mov" descr="/Users/csf/Movies/lovell/cdm+wdm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5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TextBox 2"/>
          <p:cNvSpPr txBox="1">
            <a:spLocks noChangeArrowheads="1"/>
          </p:cNvSpPr>
          <p:nvPr/>
        </p:nvSpPr>
        <p:spPr bwMode="auto">
          <a:xfrm>
            <a:off x="1195388" y="358775"/>
            <a:ext cx="2390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cold dark matter</a:t>
            </a:r>
          </a:p>
        </p:txBody>
      </p:sp>
      <p:sp>
        <p:nvSpPr>
          <p:cNvPr id="179204" name="TextBox 3"/>
          <p:cNvSpPr txBox="1">
            <a:spLocks noChangeArrowheads="1"/>
          </p:cNvSpPr>
          <p:nvPr/>
        </p:nvSpPr>
        <p:spPr bwMode="auto">
          <a:xfrm>
            <a:off x="5257800" y="363538"/>
            <a:ext cx="3017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warm dark matter </a:t>
            </a:r>
          </a:p>
        </p:txBody>
      </p:sp>
      <p:sp>
        <p:nvSpPr>
          <p:cNvPr id="179205" name="TextBox 4"/>
          <p:cNvSpPr txBox="1">
            <a:spLocks noChangeArrowheads="1"/>
          </p:cNvSpPr>
          <p:nvPr/>
        </p:nvSpPr>
        <p:spPr bwMode="auto">
          <a:xfrm>
            <a:off x="1009650" y="6102350"/>
            <a:ext cx="7026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Lovell, Eke, Frenk, Gao, Jenkins, Wang, White, Theuns, Boyarski &amp; Ruchayskiy  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‘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12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8955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6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6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3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6130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17314C-8D10-5A47-9A2B-BAA0BC9BC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2" t="30000" b="2754"/>
          <a:stretch/>
        </p:blipFill>
        <p:spPr>
          <a:xfrm>
            <a:off x="1763688" y="44624"/>
            <a:ext cx="6510280" cy="6570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F6A68-A850-9B46-BB72-B5811E5B67EA}"/>
              </a:ext>
            </a:extLst>
          </p:cNvPr>
          <p:cNvSpPr txBox="1"/>
          <p:nvPr/>
        </p:nvSpPr>
        <p:spPr>
          <a:xfrm>
            <a:off x="3563888" y="620688"/>
            <a:ext cx="4349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Mass function of CDM halos over 25 orders of magnitude in mass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A8254B-3445-D14E-B406-F003FC93BB97}"/>
              </a:ext>
            </a:extLst>
          </p:cNvPr>
          <p:cNvSpPr txBox="1"/>
          <p:nvPr/>
        </p:nvSpPr>
        <p:spPr>
          <a:xfrm>
            <a:off x="107504" y="602128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Wang, Bose, CSF,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Jenkins,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Springel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White ‘20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76274-1168-0646-8C18-44F7480E02B7}"/>
              </a:ext>
            </a:extLst>
          </p:cNvPr>
          <p:cNvSpPr txBox="1"/>
          <p:nvPr/>
        </p:nvSpPr>
        <p:spPr>
          <a:xfrm>
            <a:off x="4910318" y="2082333"/>
            <a:ext cx="769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CDM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93DFBF-C2E6-AE41-9500-0B662B8691F1}"/>
              </a:ext>
            </a:extLst>
          </p:cNvPr>
          <p:cNvGrpSpPr/>
          <p:nvPr/>
        </p:nvGrpSpPr>
        <p:grpSpPr>
          <a:xfrm>
            <a:off x="3940161" y="4130821"/>
            <a:ext cx="3841472" cy="2889815"/>
            <a:chOff x="3940161" y="4130821"/>
            <a:chExt cx="3841472" cy="28898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24F590-7A28-C84D-B8A3-B909B13D92DD}"/>
                </a:ext>
              </a:extLst>
            </p:cNvPr>
            <p:cNvSpPr txBox="1"/>
            <p:nvPr/>
          </p:nvSpPr>
          <p:spPr>
            <a:xfrm>
              <a:off x="3940161" y="4130821"/>
              <a:ext cx="2340705" cy="1003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m</a:t>
              </a:r>
              <a:r>
                <a:rPr kumimoji="0" lang="en-US" sz="16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2"/>
                  <a:ea typeface="ＭＳ Ｐゴシック" charset="0"/>
                  <a:cs typeface="Symbol" charset="2"/>
                </a:rPr>
                <a:t>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 = 7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keV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, L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6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= 10</a:t>
              </a:r>
            </a:p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“coldest” 7keV sterile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2"/>
                  <a:ea typeface="ＭＳ Ｐゴシック" charset="0"/>
                  <a:cs typeface="Symbol" charset="2"/>
                </a:rPr>
                <a:t> n </a:t>
              </a:r>
            </a:p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       (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m</a:t>
              </a:r>
              <a:r>
                <a:rPr kumimoji="0" lang="en-US" sz="16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thermal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= 3.3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keV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) 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1617C4C-C2BA-134A-9455-28521B4C49E6}"/>
                </a:ext>
              </a:extLst>
            </p:cNvPr>
            <p:cNvGrpSpPr/>
            <p:nvPr/>
          </p:nvGrpSpPr>
          <p:grpSpPr>
            <a:xfrm>
              <a:off x="5522403" y="4221088"/>
              <a:ext cx="2259230" cy="2799548"/>
              <a:chOff x="5522403" y="4221088"/>
              <a:chExt cx="2259230" cy="279954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DAD1B83-F5C7-EC40-981A-34993BAC16E6}"/>
                  </a:ext>
                </a:extLst>
              </p:cNvPr>
              <p:cNvGrpSpPr/>
              <p:nvPr/>
            </p:nvGrpSpPr>
            <p:grpSpPr>
              <a:xfrm>
                <a:off x="5522403" y="4221088"/>
                <a:ext cx="2131122" cy="2799548"/>
                <a:chOff x="5522403" y="4445876"/>
                <a:chExt cx="2131122" cy="2799548"/>
              </a:xfrm>
            </p:grpSpPr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E0C8CF30-FF8D-9045-9FF4-4058C9E4B70C}"/>
                    </a:ext>
                  </a:extLst>
                </p:cNvPr>
                <p:cNvSpPr txBox="1"/>
                <p:nvPr/>
              </p:nvSpPr>
              <p:spPr>
                <a:xfrm>
                  <a:off x="5522403" y="6339570"/>
                  <a:ext cx="54694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</a:rPr>
                    <a:t>/ M</a:t>
                  </a:r>
                  <a:r>
                    <a:rPr kumimoji="0" lang="en-US" sz="16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</a:rPr>
                    <a:t>o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4" name="Freeform 3">
                  <a:extLst>
                    <a:ext uri="{FF2B5EF4-FFF2-40B4-BE49-F238E27FC236}">
                      <a16:creationId xmlns:a16="http://schemas.microsoft.com/office/drawing/2014/main" id="{F078C319-9083-3E48-881B-C826D855D296}"/>
                    </a:ext>
                  </a:extLst>
                </p:cNvPr>
                <p:cNvSpPr/>
                <p:nvPr/>
              </p:nvSpPr>
              <p:spPr bwMode="auto">
                <a:xfrm>
                  <a:off x="6286331" y="4445876"/>
                  <a:ext cx="508607" cy="1490530"/>
                </a:xfrm>
                <a:custGeom>
                  <a:avLst/>
                  <a:gdLst>
                    <a:gd name="connsiteX0" fmla="*/ 508607 w 508607"/>
                    <a:gd name="connsiteY0" fmla="*/ 0 h 1490530"/>
                    <a:gd name="connsiteX1" fmla="*/ 4110 w 508607"/>
                    <a:gd name="connsiteY1" fmla="*/ 1481958 h 1490530"/>
                    <a:gd name="connsiteX2" fmla="*/ 256359 w 508607"/>
                    <a:gd name="connsiteY2" fmla="*/ 646386 h 1490530"/>
                    <a:gd name="connsiteX3" fmla="*/ 224828 w 508607"/>
                    <a:gd name="connsiteY3" fmla="*/ 646386 h 1490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8607" h="1490530">
                      <a:moveTo>
                        <a:pt x="508607" y="0"/>
                      </a:moveTo>
                      <a:cubicBezTo>
                        <a:pt x="277379" y="687113"/>
                        <a:pt x="46151" y="1374227"/>
                        <a:pt x="4110" y="1481958"/>
                      </a:cubicBezTo>
                      <a:cubicBezTo>
                        <a:pt x="-37931" y="1589689"/>
                        <a:pt x="256359" y="646386"/>
                        <a:pt x="256359" y="646386"/>
                      </a:cubicBezTo>
                      <a:cubicBezTo>
                        <a:pt x="293145" y="507124"/>
                        <a:pt x="258986" y="576755"/>
                        <a:pt x="224828" y="646386"/>
                      </a:cubicBezTo>
                    </a:path>
                  </a:pathLst>
                </a:custGeom>
                <a:noFill/>
                <a:ln w="381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Char char="•"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-65" charset="0"/>
                    <a:ea typeface="ＭＳ Ｐゴシック" charset="0"/>
                  </a:endParaRPr>
                </a:p>
              </p:txBody>
            </p:sp>
            <p:sp>
              <p:nvSpPr>
                <p:cNvPr id="8" name="Arc 7">
                  <a:extLst>
                    <a:ext uri="{FF2B5EF4-FFF2-40B4-BE49-F238E27FC236}">
                      <a16:creationId xmlns:a16="http://schemas.microsoft.com/office/drawing/2014/main" id="{4152AF29-FA5C-DE48-B675-AE02558A241E}"/>
                    </a:ext>
                  </a:extLst>
                </p:cNvPr>
                <p:cNvSpPr/>
                <p:nvPr/>
              </p:nvSpPr>
              <p:spPr bwMode="auto">
                <a:xfrm rot="1240197" flipH="1">
                  <a:off x="6207839" y="4762316"/>
                  <a:ext cx="609792" cy="1636053"/>
                </a:xfrm>
                <a:prstGeom prst="arc">
                  <a:avLst>
                    <a:gd name="adj1" fmla="val 16200000"/>
                    <a:gd name="adj2" fmla="val 4202409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Char char="•"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-65" charset="0"/>
                    <a:ea typeface="ＭＳ Ｐゴシック" charset="0"/>
                  </a:endParaRPr>
                </a:p>
              </p:txBody>
            </p:sp>
            <p:sp>
              <p:nvSpPr>
                <p:cNvPr id="9" name="Arc 8">
                  <a:extLst>
                    <a:ext uri="{FF2B5EF4-FFF2-40B4-BE49-F238E27FC236}">
                      <a16:creationId xmlns:a16="http://schemas.microsoft.com/office/drawing/2014/main" id="{23D2317D-7FE2-F443-BE1F-16891EF52C52}"/>
                    </a:ext>
                  </a:extLst>
                </p:cNvPr>
                <p:cNvSpPr/>
                <p:nvPr/>
              </p:nvSpPr>
              <p:spPr bwMode="auto">
                <a:xfrm>
                  <a:off x="5580112" y="4779357"/>
                  <a:ext cx="2073413" cy="2466067"/>
                </a:xfrm>
                <a:prstGeom prst="arc">
                  <a:avLst>
                    <a:gd name="adj1" fmla="val 16656476"/>
                    <a:gd name="adj2" fmla="val 280818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Char char="•"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-65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D0C3373-C572-F347-B9C4-D6EF945A02D3}"/>
                  </a:ext>
                </a:extLst>
              </p:cNvPr>
              <p:cNvSpPr txBox="1"/>
              <p:nvPr/>
            </p:nvSpPr>
            <p:spPr>
              <a:xfrm>
                <a:off x="6955766" y="4232387"/>
                <a:ext cx="8258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WDM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915009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19672" y="2420888"/>
            <a:ext cx="6624736" cy="1200329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structure of dark matter halos of all masses</a:t>
            </a:r>
          </a:p>
        </p:txBody>
      </p:sp>
    </p:spTree>
    <p:extLst>
      <p:ext uri="{BB962C8B-B14F-4D97-AF65-F5344CB8AC3E}">
        <p14:creationId xmlns:p14="http://schemas.microsoft.com/office/powerpoint/2010/main" val="3987325509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 descr="cdm_wdm_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51244"/>
          <a:stretch>
            <a:fillRect/>
          </a:stretch>
        </p:blipFill>
        <p:spPr bwMode="auto">
          <a:xfrm>
            <a:off x="1207983" y="15299"/>
            <a:ext cx="6875814" cy="679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471613" y="0"/>
            <a:ext cx="6743700" cy="9779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Density Profile of Cold Dark Matter Halos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46075" y="1282700"/>
            <a:ext cx="8940800" cy="5603875"/>
            <a:chOff x="346075" y="1282700"/>
            <a:chExt cx="8940800" cy="5603875"/>
          </a:xfrm>
        </p:grpSpPr>
        <p:pic>
          <p:nvPicPr>
            <p:cNvPr id="120838" name="Picture 6" descr="nfwprof"/>
            <p:cNvPicPr>
              <a:picLocks noChangeAspect="1" noChangeArrowheads="1"/>
            </p:cNvPicPr>
            <p:nvPr/>
          </p:nvPicPr>
          <p:blipFill>
            <a:blip r:embed="rId4">
              <a:lum bright="-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" y="1282700"/>
              <a:ext cx="5334000" cy="5224463"/>
            </a:xfrm>
            <a:prstGeom prst="rect">
              <a:avLst/>
            </a:prstGeom>
            <a:solidFill>
              <a:srgbClr val="FFFFFF">
                <a:alpha val="52000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39" name="Text Box 7"/>
            <p:cNvSpPr txBox="1">
              <a:spLocks noChangeArrowheads="1"/>
            </p:cNvSpPr>
            <p:nvPr/>
          </p:nvSpPr>
          <p:spPr bwMode="auto">
            <a:xfrm>
              <a:off x="5647999" y="1447800"/>
              <a:ext cx="3632200" cy="4647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Shape of halo profiles ~independent of halo mass &amp; cosmological parameters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Density profiles are “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cuspy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” - no `core’ near the centre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Fitted by simple formula: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CC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(Navarro, Frenk &amp; White </a:t>
              </a: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CC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’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CC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97)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0840" name="Text Box 8"/>
            <p:cNvSpPr txBox="1">
              <a:spLocks noChangeArrowheads="1"/>
            </p:cNvSpPr>
            <p:nvPr/>
          </p:nvSpPr>
          <p:spPr bwMode="auto">
            <a:xfrm>
              <a:off x="965200" y="3244850"/>
              <a:ext cx="16827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Dwarf galaxies</a:t>
              </a:r>
            </a:p>
          </p:txBody>
        </p:sp>
        <p:sp>
          <p:nvSpPr>
            <p:cNvPr id="120841" name="Text Box 9"/>
            <p:cNvSpPr txBox="1">
              <a:spLocks noChangeArrowheads="1"/>
            </p:cNvSpPr>
            <p:nvPr/>
          </p:nvSpPr>
          <p:spPr bwMode="auto">
            <a:xfrm>
              <a:off x="3205163" y="2563813"/>
              <a:ext cx="17462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Galaxy clusters</a:t>
              </a:r>
            </a:p>
          </p:txBody>
        </p:sp>
        <p:sp>
          <p:nvSpPr>
            <p:cNvPr id="120842" name="Rectangle 10"/>
            <p:cNvSpPr>
              <a:spLocks noChangeArrowheads="1"/>
            </p:cNvSpPr>
            <p:nvPr/>
          </p:nvSpPr>
          <p:spPr bwMode="auto">
            <a:xfrm>
              <a:off x="5857875" y="5657850"/>
              <a:ext cx="3429000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marL="0" marR="0" lvl="0" indent="0" algn="ctr" defTabSz="9144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Times New Roman" charset="0"/>
                </a:rPr>
                <a:t>More massive halos and halos that form earlier have</a:t>
              </a:r>
            </a:p>
            <a:p>
              <a:pPr marL="0" marR="0" lvl="0" indent="0" algn="ctr" defTabSz="9144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Times New Roman" charset="0"/>
                </a:rPr>
                <a:t>higher densities (bigger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Times New Roman" charset="0"/>
                </a:rPr>
                <a:t>d)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Times New Roman" charset="0"/>
                </a:rPr>
                <a:t>  </a:t>
              </a:r>
            </a:p>
            <a:p>
              <a:pPr marL="0" marR="0" lvl="0" indent="0" algn="ctr" defTabSz="9144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0843" name="Rectangle 11"/>
            <p:cNvSpPr>
              <a:spLocks noChangeArrowheads="1"/>
            </p:cNvSpPr>
            <p:nvPr/>
          </p:nvSpPr>
          <p:spPr bwMode="auto">
            <a:xfrm>
              <a:off x="2600325" y="6200775"/>
              <a:ext cx="1389063" cy="20955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0844" name="Text Box 12"/>
            <p:cNvSpPr txBox="1">
              <a:spLocks noChangeArrowheads="1"/>
            </p:cNvSpPr>
            <p:nvPr/>
          </p:nvSpPr>
          <p:spPr bwMode="auto">
            <a:xfrm>
              <a:off x="2146300" y="6083300"/>
              <a:ext cx="254793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Log radius (kpc)</a:t>
              </a:r>
            </a:p>
          </p:txBody>
        </p:sp>
        <p:sp>
          <p:nvSpPr>
            <p:cNvPr id="120845" name="Rectangle 13"/>
            <p:cNvSpPr>
              <a:spLocks noChangeArrowheads="1"/>
            </p:cNvSpPr>
            <p:nvPr/>
          </p:nvSpPr>
          <p:spPr bwMode="auto">
            <a:xfrm>
              <a:off x="447675" y="2973388"/>
              <a:ext cx="239713" cy="176371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0846" name="Text Box 14"/>
            <p:cNvSpPr txBox="1">
              <a:spLocks noChangeArrowheads="1"/>
            </p:cNvSpPr>
            <p:nvPr/>
          </p:nvSpPr>
          <p:spPr bwMode="auto">
            <a:xfrm rot="-5400000">
              <a:off x="-1352550" y="3424238"/>
              <a:ext cx="3854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Log density (10</a:t>
              </a:r>
              <a:r>
                <a:rPr kumimoji="0" lang="en-GB" sz="24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10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M</a:t>
              </a:r>
              <a:r>
                <a:rPr kumimoji="0" lang="en-GB" sz="24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o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kpc</a:t>
              </a:r>
              <a:r>
                <a:rPr kumimoji="0" lang="en-GB" sz="24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3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)</a:t>
              </a:r>
            </a:p>
          </p:txBody>
        </p:sp>
        <p:pic>
          <p:nvPicPr>
            <p:cNvPr id="120847" name="Picture 16" descr="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2" t="6392" r="4665" b="9587"/>
            <a:stretch>
              <a:fillRect/>
            </a:stretch>
          </p:blipFill>
          <p:spPr bwMode="auto">
            <a:xfrm>
              <a:off x="6370638" y="3948800"/>
              <a:ext cx="2493962" cy="100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0837" name="Rectangle 18"/>
          <p:cNvSpPr>
            <a:spLocks noChangeArrowheads="1"/>
          </p:cNvSpPr>
          <p:nvPr/>
        </p:nvSpPr>
        <p:spPr bwMode="auto">
          <a:xfrm>
            <a:off x="-992188" y="3413125"/>
            <a:ext cx="31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3" name="Picture 2" descr="nfw_scal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532859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5975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2106613" y="188913"/>
            <a:ext cx="6886575" cy="64611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dark matter power spectrum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14A502-C63D-D34F-A910-FCFD56769F56}"/>
              </a:ext>
            </a:extLst>
          </p:cNvPr>
          <p:cNvGrpSpPr/>
          <p:nvPr/>
        </p:nvGrpSpPr>
        <p:grpSpPr>
          <a:xfrm>
            <a:off x="-357201" y="1508968"/>
            <a:ext cx="6843713" cy="5232400"/>
            <a:chOff x="2568575" y="1381125"/>
            <a:chExt cx="6843713" cy="5232400"/>
          </a:xfrm>
        </p:grpSpPr>
        <p:grpSp>
          <p:nvGrpSpPr>
            <p:cNvPr id="92164" name="Group 31"/>
            <p:cNvGrpSpPr>
              <a:grpSpLocks/>
            </p:cNvGrpSpPr>
            <p:nvPr/>
          </p:nvGrpSpPr>
          <p:grpSpPr bwMode="auto">
            <a:xfrm>
              <a:off x="2568575" y="1381125"/>
              <a:ext cx="6843713" cy="5232400"/>
              <a:chOff x="3346823" y="1425306"/>
              <a:chExt cx="6081059" cy="4620688"/>
            </a:xfrm>
          </p:grpSpPr>
          <p:pic>
            <p:nvPicPr>
              <p:cNvPr id="92180" name="Picture 9" descr="Power_Spectra_2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7"/>
              <a:stretch>
                <a:fillRect/>
              </a:stretch>
            </p:blipFill>
            <p:spPr bwMode="auto">
              <a:xfrm>
                <a:off x="3684114" y="1532729"/>
                <a:ext cx="5487796" cy="4513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181" name="Rectangle 5"/>
              <p:cNvSpPr>
                <a:spLocks noChangeArrowheads="1"/>
              </p:cNvSpPr>
              <p:nvPr/>
            </p:nvSpPr>
            <p:spPr bwMode="auto">
              <a:xfrm>
                <a:off x="3684114" y="3045951"/>
                <a:ext cx="231219" cy="12096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92182" name="Rectangle 6"/>
              <p:cNvSpPr>
                <a:spLocks noChangeArrowheads="1"/>
              </p:cNvSpPr>
              <p:nvPr/>
            </p:nvSpPr>
            <p:spPr bwMode="auto">
              <a:xfrm>
                <a:off x="5947666" y="5680400"/>
                <a:ext cx="1285875" cy="2743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92183" name="Rectangle 7"/>
              <p:cNvSpPr>
                <a:spLocks noChangeArrowheads="1"/>
              </p:cNvSpPr>
              <p:nvPr/>
            </p:nvSpPr>
            <p:spPr bwMode="auto">
              <a:xfrm>
                <a:off x="3346823" y="1425306"/>
                <a:ext cx="6081059" cy="35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720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The linear power spectrum (</a:t>
                </a:r>
                <a:r>
                  <a:rPr kumimoji="0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“</a:t>
                </a:r>
                <a:r>
                  <a:rPr kumimoji="0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power per octave</a:t>
                </a:r>
                <a:r>
                  <a:rPr kumimoji="0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”</a:t>
                </a:r>
                <a:r>
                  <a:rPr kumimoji="0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</a:t>
                </a:r>
                <a:r>
                  <a:rPr kumimoji="0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)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92184" name="TextBox 11"/>
              <p:cNvSpPr txBox="1">
                <a:spLocks noChangeArrowheads="1"/>
              </p:cNvSpPr>
              <p:nvPr/>
            </p:nvSpPr>
            <p:spPr bwMode="auto">
              <a:xfrm>
                <a:off x="7771584" y="3377535"/>
                <a:ext cx="824414" cy="35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warm </a:t>
                </a:r>
              </a:p>
            </p:txBody>
          </p:sp>
          <p:sp>
            <p:nvSpPr>
              <p:cNvPr id="92185" name="TextBox 12"/>
              <p:cNvSpPr txBox="1">
                <a:spLocks noChangeArrowheads="1"/>
              </p:cNvSpPr>
              <p:nvPr/>
            </p:nvSpPr>
            <p:spPr bwMode="auto">
              <a:xfrm>
                <a:off x="8078378" y="1936720"/>
                <a:ext cx="655172" cy="35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cold</a:t>
                </a:r>
              </a:p>
            </p:txBody>
          </p:sp>
          <p:sp>
            <p:nvSpPr>
              <p:cNvPr id="92186" name="Text Box 9"/>
              <p:cNvSpPr txBox="1">
                <a:spLocks noChangeArrowheads="1"/>
              </p:cNvSpPr>
              <p:nvPr/>
            </p:nvSpPr>
            <p:spPr bwMode="auto">
              <a:xfrm rot="-3532234">
                <a:off x="4316713" y="4254290"/>
                <a:ext cx="953399" cy="328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n≈1</a:t>
                </a:r>
              </a:p>
            </p:txBody>
          </p:sp>
          <p:sp>
            <p:nvSpPr>
              <p:cNvPr id="92187" name="Rectangle 14"/>
              <p:cNvSpPr>
                <a:spLocks noChangeArrowheads="1"/>
              </p:cNvSpPr>
              <p:nvPr/>
            </p:nvSpPr>
            <p:spPr bwMode="auto">
              <a:xfrm>
                <a:off x="6885616" y="2959412"/>
                <a:ext cx="962104" cy="625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dwarf gals</a:t>
                </a:r>
              </a:p>
            </p:txBody>
          </p:sp>
          <p:sp>
            <p:nvSpPr>
              <p:cNvPr id="92188" name="Line 17"/>
              <p:cNvSpPr>
                <a:spLocks noChangeShapeType="1"/>
              </p:cNvSpPr>
              <p:nvPr/>
            </p:nvSpPr>
            <p:spPr bwMode="auto">
              <a:xfrm flipV="1">
                <a:off x="7282169" y="2271244"/>
                <a:ext cx="13254" cy="61567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92165" name="Rectangle 14"/>
            <p:cNvSpPr>
              <a:spLocks noChangeArrowheads="1"/>
            </p:cNvSpPr>
            <p:nvPr/>
          </p:nvSpPr>
          <p:spPr bwMode="auto">
            <a:xfrm>
              <a:off x="5359400" y="3652838"/>
              <a:ext cx="1535113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galaxy clusters</a:t>
              </a:r>
            </a:p>
          </p:txBody>
        </p:sp>
        <p:grpSp>
          <p:nvGrpSpPr>
            <p:cNvPr id="92166" name="Group 26"/>
            <p:cNvGrpSpPr>
              <a:grpSpLocks/>
            </p:cNvGrpSpPr>
            <p:nvPr/>
          </p:nvGrpSpPr>
          <p:grpSpPr bwMode="auto">
            <a:xfrm>
              <a:off x="5995988" y="2316163"/>
              <a:ext cx="968375" cy="3605212"/>
              <a:chOff x="6236810" y="2286000"/>
              <a:chExt cx="861066" cy="3183515"/>
            </a:xfrm>
          </p:grpSpPr>
          <p:sp>
            <p:nvSpPr>
              <p:cNvPr id="92176" name="Freeform 17"/>
              <p:cNvSpPr>
                <a:spLocks noChangeArrowheads="1"/>
              </p:cNvSpPr>
              <p:nvPr/>
            </p:nvSpPr>
            <p:spPr bwMode="auto">
              <a:xfrm>
                <a:off x="6730989" y="2455334"/>
                <a:ext cx="366887" cy="3014181"/>
              </a:xfrm>
              <a:custGeom>
                <a:avLst/>
                <a:gdLst>
                  <a:gd name="T0" fmla="*/ 0 w 366889"/>
                  <a:gd name="T1" fmla="*/ 0 h 3005666"/>
                  <a:gd name="T2" fmla="*/ 366820 w 366889"/>
                  <a:gd name="T3" fmla="*/ 2596811 h 3005666"/>
                  <a:gd name="T4" fmla="*/ 366820 w 366889"/>
                  <a:gd name="T5" fmla="*/ 2596811 h 3005666"/>
                  <a:gd name="T6" fmla="*/ 366820 w 366889"/>
                  <a:gd name="T7" fmla="*/ 2584622 h 3005666"/>
                  <a:gd name="T8" fmla="*/ 366820 w 366889"/>
                  <a:gd name="T9" fmla="*/ 2584622 h 30056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6889"/>
                  <a:gd name="T16" fmla="*/ 0 h 3005666"/>
                  <a:gd name="T17" fmla="*/ 366889 w 366889"/>
                  <a:gd name="T18" fmla="*/ 3005666 h 30056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6889" h="3005666">
                    <a:moveTo>
                      <a:pt x="0" y="0"/>
                    </a:moveTo>
                    <a:lnTo>
                      <a:pt x="366889" y="3005666"/>
                    </a:lnTo>
                    <a:lnTo>
                      <a:pt x="366889" y="2991555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 bwMode="auto">
              <a:xfrm>
                <a:off x="6236810" y="2286000"/>
                <a:ext cx="494054" cy="351854"/>
              </a:xfrm>
              <a:prstGeom prst="arc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-65" charset="0"/>
                  <a:ea typeface="ＭＳ Ｐゴシック" charset="0"/>
                </a:endParaRPr>
              </a:p>
            </p:txBody>
          </p:sp>
          <p:sp>
            <p:nvSpPr>
              <p:cNvPr id="92178" name="TextBox 22"/>
              <p:cNvSpPr txBox="1">
                <a:spLocks noChangeArrowheads="1"/>
              </p:cNvSpPr>
              <p:nvPr/>
            </p:nvSpPr>
            <p:spPr bwMode="auto">
              <a:xfrm>
                <a:off x="6450740" y="4543778"/>
                <a:ext cx="541209" cy="353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hot </a:t>
                </a:r>
              </a:p>
            </p:txBody>
          </p:sp>
          <p:sp>
            <p:nvSpPr>
              <p:cNvPr id="92179" name="Line 17"/>
              <p:cNvSpPr>
                <a:spLocks noChangeShapeType="1"/>
              </p:cNvSpPr>
              <p:nvPr/>
            </p:nvSpPr>
            <p:spPr bwMode="auto">
              <a:xfrm flipV="1">
                <a:off x="6336779" y="2758856"/>
                <a:ext cx="13252" cy="6155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2917318" y="1772791"/>
              <a:ext cx="908050" cy="37623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k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3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P(k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)</a:t>
              </a:r>
            </a:p>
          </p:txBody>
        </p:sp>
        <p:sp>
          <p:nvSpPr>
            <p:cNvPr id="92168" name="TextBox 22"/>
            <p:cNvSpPr txBox="1">
              <a:spLocks noChangeArrowheads="1"/>
            </p:cNvSpPr>
            <p:nvPr/>
          </p:nvSpPr>
          <p:spPr bwMode="auto">
            <a:xfrm>
              <a:off x="3879850" y="1757363"/>
              <a:ext cx="6524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HDM</a:t>
              </a:r>
            </a:p>
          </p:txBody>
        </p:sp>
        <p:sp>
          <p:nvSpPr>
            <p:cNvPr id="92170" name="Text Box 4"/>
            <p:cNvSpPr txBox="1">
              <a:spLocks noChangeArrowheads="1"/>
            </p:cNvSpPr>
            <p:nvPr/>
          </p:nvSpPr>
          <p:spPr bwMode="auto">
            <a:xfrm>
              <a:off x="3275013" y="6215063"/>
              <a:ext cx="177165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Large scales</a:t>
              </a:r>
            </a:p>
          </p:txBody>
        </p:sp>
        <p:sp>
          <p:nvSpPr>
            <p:cNvPr id="92171" name="Text Box 4"/>
            <p:cNvSpPr txBox="1">
              <a:spLocks noChangeArrowheads="1"/>
            </p:cNvSpPr>
            <p:nvPr/>
          </p:nvSpPr>
          <p:spPr bwMode="auto">
            <a:xfrm>
              <a:off x="7372350" y="6154738"/>
              <a:ext cx="177165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small scales</a:t>
              </a:r>
            </a:p>
          </p:txBody>
        </p:sp>
        <p:sp>
          <p:nvSpPr>
            <p:cNvPr id="92172" name="Rectangle 6"/>
            <p:cNvSpPr>
              <a:spLocks noChangeArrowheads="1"/>
            </p:cNvSpPr>
            <p:nvPr/>
          </p:nvSpPr>
          <p:spPr bwMode="auto">
            <a:xfrm rot="-5400000">
              <a:off x="2282825" y="3481388"/>
              <a:ext cx="2987675" cy="38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009A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Fluctuation amplitude</a:t>
              </a:r>
            </a:p>
          </p:txBody>
        </p:sp>
        <p:sp>
          <p:nvSpPr>
            <p:cNvPr id="92173" name="TextBox 4"/>
            <p:cNvSpPr txBox="1">
              <a:spLocks noChangeArrowheads="1"/>
            </p:cNvSpPr>
            <p:nvPr/>
          </p:nvSpPr>
          <p:spPr bwMode="auto">
            <a:xfrm>
              <a:off x="5516563" y="6069013"/>
              <a:ext cx="18938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Log k [h Mpc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-1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]</a:t>
              </a:r>
            </a:p>
          </p:txBody>
        </p:sp>
        <p:sp>
          <p:nvSpPr>
            <p:cNvPr id="92174" name="TextBox 3"/>
            <p:cNvSpPr txBox="1">
              <a:spLocks noChangeArrowheads="1"/>
            </p:cNvSpPr>
            <p:nvPr/>
          </p:nvSpPr>
          <p:spPr bwMode="auto">
            <a:xfrm rot="-5400000">
              <a:off x="2382838" y="3595688"/>
              <a:ext cx="14351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Log k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3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P(k)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C236D7F-7E61-C340-93B8-0970AA7336F8}"/>
              </a:ext>
            </a:extLst>
          </p:cNvPr>
          <p:cNvGrpSpPr/>
          <p:nvPr/>
        </p:nvGrpSpPr>
        <p:grpSpPr>
          <a:xfrm>
            <a:off x="6300192" y="4242468"/>
            <a:ext cx="3130551" cy="1778820"/>
            <a:chOff x="-396552" y="1789113"/>
            <a:chExt cx="3130551" cy="1778820"/>
          </a:xfrm>
        </p:grpSpPr>
        <p:sp>
          <p:nvSpPr>
            <p:cNvPr id="92163" name="TextBox 14"/>
            <p:cNvSpPr txBox="1">
              <a:spLocks noChangeArrowheads="1"/>
            </p:cNvSpPr>
            <p:nvPr/>
          </p:nvSpPr>
          <p:spPr bwMode="auto">
            <a:xfrm>
              <a:off x="-396552" y="1789113"/>
              <a:ext cx="3130551" cy="177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ts val="3075"/>
                </a:lnSpc>
                <a:spcBef>
                  <a:spcPct val="50000"/>
                </a:spcBef>
                <a:spcAft>
                  <a:spcPts val="60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Symbol" charset="0"/>
                </a:rPr>
                <a:t>Free streaming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Symbol" charset="0"/>
                  <a:sym typeface="Wingdings" charset="0"/>
                </a:rPr>
                <a:t>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ts val="3075"/>
                </a:lnSpc>
                <a:spcBef>
                  <a:spcPct val="50000"/>
                </a:spcBef>
                <a:spcAft>
                  <a:spcPts val="600"/>
                </a:spcAft>
                <a:buClr>
                  <a:srgbClr val="000000"/>
                </a:buClr>
                <a:buSzPct val="125000"/>
                <a:buFont typeface="Symbol" charset="0"/>
                <a:buChar char=" 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Symbol" charset="0"/>
                </a:rPr>
                <a:t>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Symbol" charset="0"/>
                </a:rPr>
                <a:t>l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cut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α m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x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-1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   </a:t>
              </a:r>
            </a:p>
            <a:p>
              <a:pPr marL="0" marR="0" lvl="0" indent="0" algn="l" defTabSz="914400" rtl="0" eaLnBrk="0" fontAlgn="base" latinLnBrk="0" hangingPunct="0">
                <a:lnSpc>
                  <a:spcPts val="3075"/>
                </a:lnSpc>
                <a:spcBef>
                  <a:spcPct val="50000"/>
                </a:spcBef>
                <a:spcAft>
                  <a:spcPts val="600"/>
                </a:spcAft>
                <a:buClr>
                  <a:srgbClr val="000000"/>
                </a:buClr>
                <a:buSzPct val="12500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for a thermal relic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endParaRPr>
            </a:p>
          </p:txBody>
        </p:sp>
        <p:sp>
          <p:nvSpPr>
            <p:cNvPr id="92175" name="Rectangle 27"/>
            <p:cNvSpPr>
              <a:spLocks noChangeArrowheads="1"/>
            </p:cNvSpPr>
            <p:nvPr/>
          </p:nvSpPr>
          <p:spPr bwMode="auto">
            <a:xfrm>
              <a:off x="-254959" y="2414397"/>
              <a:ext cx="1757363" cy="561975"/>
            </a:xfrm>
            <a:prstGeom prst="rect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cxnSp>
        <p:nvCxnSpPr>
          <p:cNvPr id="92169" name="Straight Connector 25"/>
          <p:cNvCxnSpPr>
            <a:cxnSpLocks noChangeShapeType="1"/>
          </p:cNvCxnSpPr>
          <p:nvPr/>
        </p:nvCxnSpPr>
        <p:spPr bwMode="auto">
          <a:xfrm rot="5400000" flipH="1" flipV="1">
            <a:off x="1940362" y="1467086"/>
            <a:ext cx="2259013" cy="1227138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60E6F7C-EA78-9343-B898-6697176286E5}"/>
              </a:ext>
            </a:extLst>
          </p:cNvPr>
          <p:cNvSpPr/>
          <p:nvPr/>
        </p:nvSpPr>
        <p:spPr bwMode="auto">
          <a:xfrm>
            <a:off x="6041351" y="6228368"/>
            <a:ext cx="3205214" cy="585008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B499E4-785F-DA4C-9CCA-BEEC7BEFCBDA}"/>
              </a:ext>
            </a:extLst>
          </p:cNvPr>
          <p:cNvGrpSpPr/>
          <p:nvPr/>
        </p:nvGrpSpPr>
        <p:grpSpPr>
          <a:xfrm>
            <a:off x="5463781" y="908720"/>
            <a:ext cx="3499030" cy="3010947"/>
            <a:chOff x="5420942" y="908720"/>
            <a:chExt cx="3499030" cy="301094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8FDF334-320D-204F-8D58-896421B5CB3F}"/>
                </a:ext>
              </a:extLst>
            </p:cNvPr>
            <p:cNvGrpSpPr/>
            <p:nvPr/>
          </p:nvGrpSpPr>
          <p:grpSpPr>
            <a:xfrm>
              <a:off x="5420942" y="908720"/>
              <a:ext cx="3499030" cy="3010947"/>
              <a:chOff x="5420942" y="809833"/>
              <a:chExt cx="3499030" cy="3010947"/>
            </a:xfrm>
          </p:grpSpPr>
          <p:pic>
            <p:nvPicPr>
              <p:cNvPr id="33" name="Picture 1" descr="CATBwhite2_Page_02.jpg">
                <a:extLst>
                  <a:ext uri="{FF2B5EF4-FFF2-40B4-BE49-F238E27FC236}">
                    <a16:creationId xmlns:a16="http://schemas.microsoft.com/office/drawing/2014/main" id="{63863125-5F39-7546-A31E-2AC6D1B59B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31" t="29607" r="40196" b="1469"/>
              <a:stretch/>
            </p:blipFill>
            <p:spPr bwMode="auto">
              <a:xfrm>
                <a:off x="7212470" y="1076827"/>
                <a:ext cx="1672753" cy="2743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2DDCB32-587D-A84B-B616-88AB20EFA4D9}"/>
                  </a:ext>
                </a:extLst>
              </p:cNvPr>
              <p:cNvSpPr/>
              <p:nvPr/>
            </p:nvSpPr>
            <p:spPr bwMode="auto">
              <a:xfrm>
                <a:off x="7740352" y="1122955"/>
                <a:ext cx="1179620" cy="253998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2D9846CD-AE40-974A-B853-4A08C3D9CF2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476381" y="1531725"/>
                <a:ext cx="1573060" cy="39236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2AFD4B2-79D9-1F47-99FF-3A5DFE7BAB1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20942" y="1957902"/>
                <a:ext cx="1772515" cy="25069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902448-42DD-494F-B494-94A1452387CD}"/>
                  </a:ext>
                </a:extLst>
              </p:cNvPr>
              <p:cNvSpPr txBox="1"/>
              <p:nvPr/>
            </p:nvSpPr>
            <p:spPr>
              <a:xfrm>
                <a:off x="5864300" y="809833"/>
                <a:ext cx="209207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rgbClr val="00B050"/>
                    </a:solidFill>
                  </a:rPr>
                  <a:t>Free-streaming cutoff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B83204-2DAF-274F-8338-021F273D6C41}"/>
                  </a:ext>
                </a:extLst>
              </p:cNvPr>
              <p:cNvSpPr txBox="1"/>
              <p:nvPr/>
            </p:nvSpPr>
            <p:spPr>
              <a:xfrm>
                <a:off x="7896741" y="1729047"/>
                <a:ext cx="682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rgbClr val="0070C0"/>
                    </a:solidFill>
                  </a:rPr>
                  <a:t>Earth mass</a:t>
                </a:r>
              </a:p>
            </p:txBody>
          </p:sp>
        </p:grp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B9D2C51B-8559-E843-8A0B-6DC1D90F639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97513" y="1124744"/>
              <a:ext cx="786745" cy="368751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0" name="Text Box 2">
            <a:extLst>
              <a:ext uri="{FF2B5EF4-FFF2-40B4-BE49-F238E27FC236}">
                <a16:creationId xmlns:a16="http://schemas.microsoft.com/office/drawing/2014/main" id="{E271F078-44A3-104C-904F-037F79E5F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6165304"/>
            <a:ext cx="8604448" cy="52322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These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possibilites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can be tested with astrophysics</a:t>
            </a:r>
          </a:p>
        </p:txBody>
      </p:sp>
    </p:spTree>
    <p:extLst>
      <p:ext uri="{BB962C8B-B14F-4D97-AF65-F5344CB8AC3E}">
        <p14:creationId xmlns:p14="http://schemas.microsoft.com/office/powerpoint/2010/main" val="103850548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2EE791-74E3-674F-B677-BA276F535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31" r="38242" b="10367"/>
          <a:stretch/>
        </p:blipFill>
        <p:spPr>
          <a:xfrm>
            <a:off x="3322328" y="1268760"/>
            <a:ext cx="5907016" cy="4909944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ECC6D7B4-7CD0-1743-A760-8D93F6AA3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116632"/>
            <a:ext cx="6624736" cy="5909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Universal halo density profiles</a:t>
            </a:r>
          </a:p>
        </p:txBody>
      </p:sp>
      <p:pic>
        <p:nvPicPr>
          <p:cNvPr id="6" name="Picture 16" descr="a">
            <a:extLst>
              <a:ext uri="{FF2B5EF4-FFF2-40B4-BE49-F238E27FC236}">
                <a16:creationId xmlns:a16="http://schemas.microsoft.com/office/drawing/2014/main" id="{028C0CEC-BDCC-5A4C-928E-916DCC9B3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6392" r="4665" b="9587"/>
          <a:stretch>
            <a:fillRect/>
          </a:stretch>
        </p:blipFill>
        <p:spPr bwMode="auto">
          <a:xfrm>
            <a:off x="539552" y="1196752"/>
            <a:ext cx="2493962" cy="1001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2CF89B-3161-434C-938F-8F1CEDB46C56}"/>
              </a:ext>
            </a:extLst>
          </p:cNvPr>
          <p:cNvSpPr txBox="1"/>
          <p:nvPr/>
        </p:nvSpPr>
        <p:spPr>
          <a:xfrm>
            <a:off x="398636" y="5525118"/>
            <a:ext cx="2650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Gao, N, F, W +  2008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D61FDB-873C-F741-973B-9DB2AC768FDB}"/>
              </a:ext>
            </a:extLst>
          </p:cNvPr>
          <p:cNvGrpSpPr/>
          <p:nvPr/>
        </p:nvGrpSpPr>
        <p:grpSpPr>
          <a:xfrm>
            <a:off x="-14448" y="3174067"/>
            <a:ext cx="3880880" cy="2127141"/>
            <a:chOff x="-14448" y="2924944"/>
            <a:chExt cx="3880880" cy="21271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AABAB8-6D32-0644-ACCB-CDBDDCB0A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097" t="88193" b="6313"/>
            <a:stretch/>
          </p:blipFill>
          <p:spPr>
            <a:xfrm>
              <a:off x="0" y="3621024"/>
              <a:ext cx="3866432" cy="456048"/>
            </a:xfrm>
            <a:prstGeom prst="rect">
              <a:avLst/>
            </a:prstGeom>
            <a:solidFill>
              <a:srgbClr val="F2B35D"/>
            </a:solidFill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47F38F-09D7-7642-8D68-0C531B10C781}"/>
                </a:ext>
              </a:extLst>
            </p:cNvPr>
            <p:cNvSpPr txBox="1"/>
            <p:nvPr/>
          </p:nvSpPr>
          <p:spPr>
            <a:xfrm>
              <a:off x="34712" y="2924944"/>
              <a:ext cx="3127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The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Einasto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” formula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ABC04A-6DE5-B54F-988C-B76F5DE728D5}"/>
                </a:ext>
              </a:extLst>
            </p:cNvPr>
            <p:cNvSpPr txBox="1"/>
            <p:nvPr/>
          </p:nvSpPr>
          <p:spPr>
            <a:xfrm>
              <a:off x="-14448" y="4221088"/>
              <a:ext cx="32403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Fits mean profiles even better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D95650-9229-C747-8151-02E3CCD3ED72}"/>
                </a:ext>
              </a:extLst>
            </p:cNvPr>
            <p:cNvSpPr/>
            <p:nvPr/>
          </p:nvSpPr>
          <p:spPr bwMode="auto">
            <a:xfrm>
              <a:off x="0" y="3429000"/>
              <a:ext cx="3779912" cy="648072"/>
            </a:xfrm>
            <a:prstGeom prst="rect">
              <a:avLst/>
            </a:prstGeom>
            <a:solidFill>
              <a:srgbClr val="F2B35D">
                <a:alpha val="14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ＭＳ Ｐゴシック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48EDA66-7D11-FC40-80FD-5FC01A340023}"/>
              </a:ext>
            </a:extLst>
          </p:cNvPr>
          <p:cNvSpPr/>
          <p:nvPr/>
        </p:nvSpPr>
        <p:spPr bwMode="auto">
          <a:xfrm>
            <a:off x="3275856" y="1916113"/>
            <a:ext cx="288032" cy="1152847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18E022-E5B0-1540-AEFC-0D3B7811F35B}"/>
              </a:ext>
            </a:extLst>
          </p:cNvPr>
          <p:cNvSpPr/>
          <p:nvPr/>
        </p:nvSpPr>
        <p:spPr bwMode="auto">
          <a:xfrm>
            <a:off x="3347864" y="4365104"/>
            <a:ext cx="288032" cy="1152847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5B3804-6514-A844-883C-6D0C690E3E52}"/>
              </a:ext>
            </a:extLst>
          </p:cNvPr>
          <p:cNvSpPr txBox="1"/>
          <p:nvPr/>
        </p:nvSpPr>
        <p:spPr>
          <a:xfrm rot="16200000">
            <a:off x="2873950" y="2223891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Log r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5720B8-CA80-8E47-A1EB-5A1F2575D63B}"/>
              </a:ext>
            </a:extLst>
          </p:cNvPr>
          <p:cNvSpPr txBox="1"/>
          <p:nvPr/>
        </p:nvSpPr>
        <p:spPr>
          <a:xfrm rot="16200000">
            <a:off x="2945958" y="4911027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Log r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976C90-D390-ED42-980F-16BC8FAE5DDA}"/>
              </a:ext>
            </a:extLst>
          </p:cNvPr>
          <p:cNvSpPr/>
          <p:nvPr/>
        </p:nvSpPr>
        <p:spPr bwMode="auto">
          <a:xfrm>
            <a:off x="4716016" y="5949280"/>
            <a:ext cx="864096" cy="28803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724005-5610-264C-BEA6-C2C4FF1926D7}"/>
              </a:ext>
            </a:extLst>
          </p:cNvPr>
          <p:cNvSpPr/>
          <p:nvPr/>
        </p:nvSpPr>
        <p:spPr bwMode="auto">
          <a:xfrm>
            <a:off x="7524328" y="5949280"/>
            <a:ext cx="864096" cy="28803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6C9C6C66-D38A-E243-B4E9-71AF51359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976" y="5949280"/>
            <a:ext cx="12961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Log r/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</a:t>
            </a:r>
            <a:r>
              <a:rPr kumimoji="0" lang="en-GB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vir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AA646D1F-3211-B141-B225-BCC3FBA34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304" y="5981218"/>
            <a:ext cx="12961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Log r/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</a:t>
            </a:r>
            <a:r>
              <a:rPr kumimoji="0" lang="en-GB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vir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5688BB-D1A6-8F46-AC9D-457387114171}"/>
              </a:ext>
            </a:extLst>
          </p:cNvPr>
          <p:cNvSpPr/>
          <p:nvPr/>
        </p:nvSpPr>
        <p:spPr bwMode="auto">
          <a:xfrm>
            <a:off x="6228184" y="2132856"/>
            <a:ext cx="216024" cy="936104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7AE087-C952-CA4D-8FBB-B728EFE23B9A}"/>
              </a:ext>
            </a:extLst>
          </p:cNvPr>
          <p:cNvSpPr/>
          <p:nvPr/>
        </p:nvSpPr>
        <p:spPr bwMode="auto">
          <a:xfrm>
            <a:off x="6300192" y="4437112"/>
            <a:ext cx="216024" cy="936104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88DA7D-D563-6A49-A55D-C904DD0E7B83}"/>
              </a:ext>
            </a:extLst>
          </p:cNvPr>
          <p:cNvSpPr txBox="1"/>
          <p:nvPr/>
        </p:nvSpPr>
        <p:spPr>
          <a:xfrm rot="16200000">
            <a:off x="5550014" y="2378259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r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NFW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96755D-BC7F-6C4E-8DD1-6A7B70D7810B}"/>
              </a:ext>
            </a:extLst>
          </p:cNvPr>
          <p:cNvSpPr txBox="1"/>
          <p:nvPr/>
        </p:nvSpPr>
        <p:spPr>
          <a:xfrm rot="16200000">
            <a:off x="5836697" y="4755242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r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39186389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404B5-75C0-4D40-9A79-F2A71EC93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1" t="20555" r="7284" b="2036"/>
          <a:stretch/>
        </p:blipFill>
        <p:spPr>
          <a:xfrm>
            <a:off x="4259156" y="980728"/>
            <a:ext cx="4878980" cy="58772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622A18-DB27-F64B-B0E0-B513313A0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190381"/>
            <a:ext cx="5184576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Density profile shapes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F07C6-6FD6-1A4D-980A-61749F0F55B3}"/>
              </a:ext>
            </a:extLst>
          </p:cNvPr>
          <p:cNvSpPr txBox="1"/>
          <p:nvPr/>
        </p:nvSpPr>
        <p:spPr>
          <a:xfrm>
            <a:off x="0" y="2119496"/>
            <a:ext cx="4139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Over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 orders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of magnitude in halo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4 orders of magnitude in density, the mean density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profiles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of halos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by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NFW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to within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20%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Einasto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(a 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0.16) to within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7%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648C34-1651-FA49-9411-C4DE09392CF0}"/>
              </a:ext>
            </a:extLst>
          </p:cNvPr>
          <p:cNvSpPr txBox="1"/>
          <p:nvPr/>
        </p:nvSpPr>
        <p:spPr>
          <a:xfrm>
            <a:off x="5724128" y="119675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Slope of density profile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C3FF2-A9E7-8B40-B504-A908D6D5D1D1}"/>
              </a:ext>
            </a:extLst>
          </p:cNvPr>
          <p:cNvSpPr txBox="1"/>
          <p:nvPr/>
        </p:nvSpPr>
        <p:spPr>
          <a:xfrm>
            <a:off x="611560" y="6381328"/>
            <a:ext cx="2593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Wang, Bose, CSF + ‘20</a:t>
            </a:r>
          </a:p>
        </p:txBody>
      </p:sp>
    </p:spTree>
    <p:extLst>
      <p:ext uri="{BB962C8B-B14F-4D97-AF65-F5344CB8AC3E}">
        <p14:creationId xmlns:p14="http://schemas.microsoft.com/office/powerpoint/2010/main" val="3753670157"/>
      </p:ext>
    </p:extLst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6A0124-CD48-E44F-8407-DC1156474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9" t="18112" r="7289" b="17073"/>
          <a:stretch/>
        </p:blipFill>
        <p:spPr>
          <a:xfrm>
            <a:off x="3598826" y="836712"/>
            <a:ext cx="5518699" cy="59249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D4191B-89D8-AB44-9DBC-C802FFC13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190381"/>
            <a:ext cx="6480720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Concentration-mass relation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A233B9-FD7F-6C4F-B92B-4188320D2C7C}"/>
              </a:ext>
            </a:extLst>
          </p:cNvPr>
          <p:cNvSpPr txBox="1"/>
          <p:nvPr/>
        </p:nvSpPr>
        <p:spPr>
          <a:xfrm>
            <a:off x="-252536" y="1988840"/>
            <a:ext cx="4032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Concentrations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at small mass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lower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than all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previous extrapolations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by up to factors of tens.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turndown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at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Earth masses is due to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free-streaming limit.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scatter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depends only  weakly on halo mass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324314-5A1E-CB4E-BE30-E35A91564C8D}"/>
              </a:ext>
            </a:extLst>
          </p:cNvPr>
          <p:cNvSpPr txBox="1"/>
          <p:nvPr/>
        </p:nvSpPr>
        <p:spPr>
          <a:xfrm rot="16200000">
            <a:off x="3279068" y="3425790"/>
            <a:ext cx="117532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 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Einasto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B4788-2109-9F4E-9A15-56A9BC0DE097}"/>
              </a:ext>
            </a:extLst>
          </p:cNvPr>
          <p:cNvSpPr txBox="1"/>
          <p:nvPr/>
        </p:nvSpPr>
        <p:spPr>
          <a:xfrm>
            <a:off x="611560" y="6381328"/>
            <a:ext cx="2593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Wang, Bose, CSF + ‘20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A5FFA6-40B8-6260-6D59-E1921D0F1B14}"/>
              </a:ext>
            </a:extLst>
          </p:cNvPr>
          <p:cNvGrpSpPr/>
          <p:nvPr/>
        </p:nvGrpSpPr>
        <p:grpSpPr>
          <a:xfrm>
            <a:off x="6395245" y="3933056"/>
            <a:ext cx="1368152" cy="1080120"/>
            <a:chOff x="6395245" y="3933056"/>
            <a:chExt cx="1368152" cy="108012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2F54C3-E0F1-88D6-01FA-8C40C5393A5E}"/>
                </a:ext>
              </a:extLst>
            </p:cNvPr>
            <p:cNvSpPr txBox="1"/>
            <p:nvPr/>
          </p:nvSpPr>
          <p:spPr>
            <a:xfrm>
              <a:off x="6395245" y="4366845"/>
              <a:ext cx="136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800" dirty="0"/>
                <a:t>Previous resolution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1C2F7CC-21BB-7935-BB5C-BBB8E9B2754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948264" y="3933056"/>
              <a:ext cx="0" cy="50405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38950144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1135" y="2514226"/>
            <a:ext cx="161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</a:t>
            </a:r>
            <a:r>
              <a:rPr lang="en-US" sz="3200" dirty="0">
                <a:solidFill>
                  <a:srgbClr val="000000"/>
                </a:solidFill>
              </a:rPr>
              <a:t>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mins</a:t>
            </a:r>
          </a:p>
        </p:txBody>
      </p:sp>
    </p:spTree>
    <p:extLst>
      <p:ext uri="{BB962C8B-B14F-4D97-AF65-F5344CB8AC3E}">
        <p14:creationId xmlns:p14="http://schemas.microsoft.com/office/powerpoint/2010/main" val="2602976149"/>
      </p:ext>
    </p:extLst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FC606EFB-0DF3-FBF9-00A5-B2385EA75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385504"/>
            <a:ext cx="5914107" cy="954103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 digression: </a:t>
            </a:r>
            <a:r>
              <a:rPr lang="en-GB" sz="2800" dirty="0">
                <a:solidFill>
                  <a:srgbClr val="FF0000"/>
                </a:solidFill>
              </a:rPr>
              <a:t>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he cosmic neutrino 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6488E-C371-7D8E-348A-C10546ED06CF}"/>
              </a:ext>
            </a:extLst>
          </p:cNvPr>
          <p:cNvSpPr txBox="1"/>
          <p:nvPr/>
        </p:nvSpPr>
        <p:spPr>
          <a:xfrm>
            <a:off x="-78234" y="2276872"/>
            <a:ext cx="88104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Neutrinos </a:t>
            </a:r>
            <a:r>
              <a:rPr lang="en-US" dirty="0"/>
              <a:t>are the only non-baryonic form of </a:t>
            </a:r>
            <a:r>
              <a:rPr lang="en-US" dirty="0">
                <a:solidFill>
                  <a:srgbClr val="FF0000"/>
                </a:solidFill>
              </a:rPr>
              <a:t>dark matter </a:t>
            </a:r>
            <a:r>
              <a:rPr lang="en-US" dirty="0"/>
              <a:t>known!</a:t>
            </a:r>
          </a:p>
          <a:p>
            <a:pPr>
              <a:buNone/>
            </a:pPr>
            <a:r>
              <a:rPr lang="en-US" dirty="0"/>
              <a:t>The make on a small contribution, </a:t>
            </a:r>
            <a:r>
              <a:rPr lang="en-US" dirty="0">
                <a:solidFill>
                  <a:srgbClr val="FF0000"/>
                </a:solidFill>
              </a:rPr>
              <a:t>~ 1%</a:t>
            </a:r>
            <a:r>
              <a:rPr lang="en-US" dirty="0"/>
              <a:t>, to the dark matter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4C265-E165-DFA1-354B-129F7E73FDE7}"/>
              </a:ext>
            </a:extLst>
          </p:cNvPr>
          <p:cNvSpPr txBox="1"/>
          <p:nvPr/>
        </p:nvSpPr>
        <p:spPr>
          <a:xfrm>
            <a:off x="-108520" y="4005064"/>
            <a:ext cx="9324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Cosmic neutrinos were produced a few seconds after the Big Bang and produce a </a:t>
            </a:r>
            <a:r>
              <a:rPr lang="en-US" dirty="0">
                <a:solidFill>
                  <a:srgbClr val="FF0000"/>
                </a:solidFill>
              </a:rPr>
              <a:t>cosmic background </a:t>
            </a:r>
            <a:r>
              <a:rPr lang="en-US" dirty="0"/>
              <a:t>today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3BBC28-188A-CC06-BA37-B0DBE1E422F2}"/>
              </a:ext>
            </a:extLst>
          </p:cNvPr>
          <p:cNvSpPr txBox="1"/>
          <p:nvPr/>
        </p:nvSpPr>
        <p:spPr>
          <a:xfrm>
            <a:off x="45971" y="5548590"/>
            <a:ext cx="567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May be detected by </a:t>
            </a:r>
            <a:r>
              <a:rPr lang="en-US" dirty="0" err="1">
                <a:solidFill>
                  <a:srgbClr val="0070C0"/>
                </a:solidFill>
              </a:rPr>
              <a:t>Ptolomy</a:t>
            </a:r>
            <a:r>
              <a:rPr lang="en-US" dirty="0">
                <a:solidFill>
                  <a:srgbClr val="0070C0"/>
                </a:solidFill>
              </a:rPr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77678023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Freeform 1">
            <a:extLst>
              <a:ext uri="{FF2B5EF4-FFF2-40B4-BE49-F238E27FC236}">
                <a16:creationId xmlns:a16="http://schemas.microsoft.com/office/drawing/2014/main" id="{AA309857-6117-894F-B3BF-5BCD88E9D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93"/>
            <a:ext cx="9144001" cy="6857214"/>
          </a:xfrm>
          <a:custGeom>
            <a:avLst/>
            <a:gdLst>
              <a:gd name="T0" fmla="*/ 0 w 12802"/>
              <a:gd name="T1" fmla="*/ 9601 h 9602"/>
              <a:gd name="T2" fmla="*/ 12801 w 12802"/>
              <a:gd name="T3" fmla="*/ 9601 h 9602"/>
              <a:gd name="T4" fmla="*/ 12801 w 12802"/>
              <a:gd name="T5" fmla="*/ 0 h 9602"/>
              <a:gd name="T6" fmla="*/ 0 w 12802"/>
              <a:gd name="T7" fmla="*/ 0 h 9602"/>
              <a:gd name="T8" fmla="*/ 0 w 12802"/>
              <a:gd name="T9" fmla="*/ 9601 h 9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02" h="9602">
                <a:moveTo>
                  <a:pt x="0" y="9601"/>
                </a:moveTo>
                <a:lnTo>
                  <a:pt x="12801" y="9601"/>
                </a:lnTo>
                <a:lnTo>
                  <a:pt x="12801" y="0"/>
                </a:lnTo>
                <a:lnTo>
                  <a:pt x="0" y="0"/>
                </a:lnTo>
                <a:lnTo>
                  <a:pt x="0" y="9601"/>
                </a:lnTo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476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11EA2C87-056C-4A43-B49F-B5514F035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8838" y="-4623579"/>
            <a:ext cx="9644827" cy="16105158"/>
          </a:xfrm>
          <a:custGeom>
            <a:avLst/>
            <a:gdLst>
              <a:gd name="T0" fmla="*/ 0 w 13502"/>
              <a:gd name="T1" fmla="*/ 0 h 22547"/>
              <a:gd name="T2" fmla="*/ 13501 w 13502"/>
              <a:gd name="T3" fmla="*/ 0 h 22547"/>
              <a:gd name="T4" fmla="*/ 13501 w 13502"/>
              <a:gd name="T5" fmla="*/ 22546 h 22547"/>
              <a:gd name="T6" fmla="*/ 0 w 13502"/>
              <a:gd name="T7" fmla="*/ 22546 h 22547"/>
              <a:gd name="T8" fmla="*/ 0 w 13502"/>
              <a:gd name="T9" fmla="*/ 0 h 22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02" h="22547">
                <a:moveTo>
                  <a:pt x="0" y="0"/>
                </a:moveTo>
                <a:lnTo>
                  <a:pt x="13501" y="0"/>
                </a:lnTo>
                <a:lnTo>
                  <a:pt x="13501" y="22546"/>
                </a:lnTo>
                <a:lnTo>
                  <a:pt x="0" y="22546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476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A9232820-A3E3-3F4F-8D57-DE51CCD1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39" y="-4623579"/>
            <a:ext cx="9641677" cy="1610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Freeform 4">
            <a:extLst>
              <a:ext uri="{FF2B5EF4-FFF2-40B4-BE49-F238E27FC236}">
                <a16:creationId xmlns:a16="http://schemas.microsoft.com/office/drawing/2014/main" id="{7EE6614D-9A1C-A747-8BA3-1B85BB031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6635" y="3430577"/>
            <a:ext cx="9714124" cy="3571924"/>
          </a:xfrm>
          <a:custGeom>
            <a:avLst/>
            <a:gdLst>
              <a:gd name="T0" fmla="*/ 0 w 14003"/>
              <a:gd name="T1" fmla="*/ 0 h 5002"/>
              <a:gd name="T2" fmla="*/ 0 w 14003"/>
              <a:gd name="T3" fmla="*/ 5001 h 5002"/>
              <a:gd name="T4" fmla="*/ 14002 w 14003"/>
              <a:gd name="T5" fmla="*/ 5001 h 5002"/>
              <a:gd name="T6" fmla="*/ 14002 w 14003"/>
              <a:gd name="T7" fmla="*/ 0 h 5002"/>
              <a:gd name="T8" fmla="*/ 0 w 14003"/>
              <a:gd name="T9" fmla="*/ 0 h 50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03" h="5002">
                <a:moveTo>
                  <a:pt x="0" y="0"/>
                </a:moveTo>
                <a:lnTo>
                  <a:pt x="0" y="5001"/>
                </a:lnTo>
                <a:lnTo>
                  <a:pt x="14002" y="5001"/>
                </a:lnTo>
                <a:lnTo>
                  <a:pt x="14002" y="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50000"/>
            </a:srgbClr>
          </a:solidFill>
          <a:ln w="504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476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DB5E0CC8-B45C-B54D-A5DE-6594D4030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1918303"/>
            <a:ext cx="1874159" cy="31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5714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8000"/>
              </a:lnSpc>
              <a:spcBef>
                <a:spcPct val="50000"/>
              </a:spcBef>
              <a:spcAft>
                <a:spcPct val="0"/>
              </a:spcAft>
              <a:buClrTx/>
              <a:buSzPct val="12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</a:tabLst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tstream Charter" charset="0"/>
              </a:rPr>
              <a:t>Willem </a:t>
            </a:r>
            <a:r>
              <a:rPr kumimoji="0" lang="en-GB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tstream Charter" charset="0"/>
              </a:rPr>
              <a:t>Elbers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tstream Charter" charset="0"/>
            </a:endParaRP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C251AE85-7D17-3B46-BD1F-A923A516D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5500726"/>
            <a:ext cx="6557977" cy="29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50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8000"/>
              </a:lnSpc>
              <a:spcBef>
                <a:spcPct val="5000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tstream Charter" charset="0"/>
              </a:rPr>
              <a:t>Elbers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tstream Charter" charset="0"/>
              </a:rPr>
              <a:t>, CSF,  Jenkins, Li,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tstream Charter" charset="0"/>
                <a:ea typeface="ＭＳ Ｐゴシック" charset="0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tstream Charter" charset="0"/>
                <a:ea typeface="ＭＳ Ｐゴシック" charset="0"/>
              </a:rPr>
              <a:t>Pascoli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tstream Charter" charset="0"/>
                <a:ea typeface="ＭＳ Ｐゴシック" charset="0"/>
              </a:rPr>
              <a:t>, 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tstream Charter" charset="0"/>
                <a:ea typeface="ＭＳ Ｐゴシック" charset="0"/>
              </a:rPr>
              <a:t>Lavaux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tstream Charter" charset="0"/>
                <a:ea typeface="ＭＳ Ｐゴシック" charset="0"/>
              </a:rPr>
              <a:t>,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tstream Charter" charset="0"/>
                <a:ea typeface="ＭＳ Ｐゴシック" charset="0"/>
              </a:rPr>
              <a:t>Jasche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tstream Charter" charset="0"/>
                <a:ea typeface="ＭＳ Ｐゴシック" charset="0"/>
              </a:rPr>
              <a:t>,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tstream Charter" charset="0"/>
                <a:ea typeface="ＭＳ Ｐゴシック" charset="0"/>
              </a:rPr>
              <a:t>Springel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tstream Charter" charset="0"/>
                <a:ea typeface="ＭＳ Ｐゴシック" charset="0"/>
              </a:rPr>
              <a:t> ‘23</a:t>
            </a:r>
          </a:p>
          <a:p>
            <a:pPr marL="0" marR="0" lvl="0" indent="0" algn="ctr" defTabSz="914400" rtl="0" eaLnBrk="0" fontAlgn="base" latinLnBrk="0" hangingPunct="0">
              <a:lnSpc>
                <a:spcPct val="98000"/>
              </a:lnSpc>
              <a:spcBef>
                <a:spcPct val="50000"/>
              </a:spcBef>
              <a:spcAft>
                <a:spcPct val="0"/>
              </a:spcAft>
              <a:buClrTx/>
              <a:buSzPct val="12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itstream Charter" charset="0"/>
            </a:endParaRP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F3D5733C-C7F1-394D-8028-D5A1B933E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385504"/>
            <a:ext cx="5914107" cy="523216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cosmic neutrino background</a:t>
            </a:r>
          </a:p>
        </p:txBody>
      </p:sp>
    </p:spTree>
    <p:extLst>
      <p:ext uri="{BB962C8B-B14F-4D97-AF65-F5344CB8AC3E}">
        <p14:creationId xmlns:p14="http://schemas.microsoft.com/office/powerpoint/2010/main" val="39303789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3403E0-8403-E248-BB02-6F05B79B0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190381"/>
            <a:ext cx="5904656" cy="1200329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Constraine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 realization simulations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2F1D71-CEF2-B24D-A899-1E19A3AF0226}"/>
              </a:ext>
            </a:extLst>
          </p:cNvPr>
          <p:cNvSpPr txBox="1"/>
          <p:nvPr/>
        </p:nvSpPr>
        <p:spPr>
          <a:xfrm>
            <a:off x="539552" y="180244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Simulations from CDM initial conditions, with phases adjusted to reproduce the local observed galaxy clustering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CF3806-7569-904F-A6D7-0A9A22DA1641}"/>
              </a:ext>
            </a:extLst>
          </p:cNvPr>
          <p:cNvSpPr txBox="1"/>
          <p:nvPr/>
        </p:nvSpPr>
        <p:spPr>
          <a:xfrm>
            <a:off x="-16439" y="6413266"/>
            <a:ext cx="6115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Sawala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CSF+ 2022;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MaAlpine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Sawala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CSF+ 2022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B1E15F-94D6-D8F3-C960-49A4D31DB54B}"/>
              </a:ext>
            </a:extLst>
          </p:cNvPr>
          <p:cNvSpPr txBox="1"/>
          <p:nvPr/>
        </p:nvSpPr>
        <p:spPr>
          <a:xfrm>
            <a:off x="2123728" y="3730071"/>
            <a:ext cx="4692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Constrained by 2MASS++ survey</a:t>
            </a:r>
          </a:p>
        </p:txBody>
      </p:sp>
    </p:spTree>
    <p:extLst>
      <p:ext uri="{BB962C8B-B14F-4D97-AF65-F5344CB8AC3E}">
        <p14:creationId xmlns:p14="http://schemas.microsoft.com/office/powerpoint/2010/main" val="29358142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DB28CA-F9A0-A541-8673-1C76841F1B81}"/>
              </a:ext>
            </a:extLst>
          </p:cNvPr>
          <p:cNvSpPr/>
          <p:nvPr/>
        </p:nvSpPr>
        <p:spPr bwMode="auto">
          <a:xfrm>
            <a:off x="5436096" y="6381328"/>
            <a:ext cx="3672408" cy="64807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pic>
        <p:nvPicPr>
          <p:cNvPr id="65" name="Picture 64"/>
          <p:cNvPicPr/>
          <p:nvPr/>
        </p:nvPicPr>
        <p:blipFill>
          <a:blip r:embed="rId2"/>
          <a:stretch/>
        </p:blipFill>
        <p:spPr>
          <a:xfrm>
            <a:off x="2267745" y="1603656"/>
            <a:ext cx="6840760" cy="5254344"/>
          </a:xfrm>
          <a:prstGeom prst="rect">
            <a:avLst/>
          </a:prstGeom>
          <a:ln>
            <a:noFill/>
          </a:ln>
        </p:spPr>
      </p:pic>
      <p:sp>
        <p:nvSpPr>
          <p:cNvPr id="66" name="TextShape 2"/>
          <p:cNvSpPr txBox="1"/>
          <p:nvPr/>
        </p:nvSpPr>
        <p:spPr>
          <a:xfrm>
            <a:off x="-22326" y="1844824"/>
            <a:ext cx="2388217" cy="381642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Grey: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dark matter in SIBELIUS DARK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Red: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galaxies in 2M++ survey, used for reconstruction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47B017-E7A1-CD49-8329-ECBE203A7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0023" y="118193"/>
            <a:ext cx="5650369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Constrained simulations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DE0A0D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206926-7E55-F641-916D-FF8A9EAA9FEC}"/>
              </a:ext>
            </a:extLst>
          </p:cNvPr>
          <p:cNvSpPr txBox="1"/>
          <p:nvPr/>
        </p:nvSpPr>
        <p:spPr>
          <a:xfrm>
            <a:off x="4005592" y="1141991"/>
            <a:ext cx="25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SIBELIUS DARK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723A78-87F2-694F-101C-1729D4EB7E65}"/>
              </a:ext>
            </a:extLst>
          </p:cNvPr>
          <p:cNvSpPr txBox="1"/>
          <p:nvPr/>
        </p:nvSpPr>
        <p:spPr>
          <a:xfrm>
            <a:off x="-93595" y="6516052"/>
            <a:ext cx="31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Mcalpine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Sawala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, CSF+ ‘22</a:t>
            </a:r>
          </a:p>
        </p:txBody>
      </p:sp>
    </p:spTree>
    <p:extLst>
      <p:ext uri="{BB962C8B-B14F-4D97-AF65-F5344CB8AC3E}">
        <p14:creationId xmlns:p14="http://schemas.microsoft.com/office/powerpoint/2010/main" val="3051747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Freeform 1">
            <a:extLst>
              <a:ext uri="{FF2B5EF4-FFF2-40B4-BE49-F238E27FC236}">
                <a16:creationId xmlns:a16="http://schemas.microsoft.com/office/drawing/2014/main" id="{AA322820-CA98-0949-AA69-FF7FB23F5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052735"/>
            <a:ext cx="9144001" cy="5804871"/>
          </a:xfrm>
          <a:custGeom>
            <a:avLst/>
            <a:gdLst>
              <a:gd name="T0" fmla="*/ 0 w 12802"/>
              <a:gd name="T1" fmla="*/ 9601 h 9602"/>
              <a:gd name="T2" fmla="*/ 12801 w 12802"/>
              <a:gd name="T3" fmla="*/ 9601 h 9602"/>
              <a:gd name="T4" fmla="*/ 12801 w 12802"/>
              <a:gd name="T5" fmla="*/ 0 h 9602"/>
              <a:gd name="T6" fmla="*/ 0 w 12802"/>
              <a:gd name="T7" fmla="*/ 0 h 9602"/>
              <a:gd name="T8" fmla="*/ 0 w 12802"/>
              <a:gd name="T9" fmla="*/ 9601 h 9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02" h="9602">
                <a:moveTo>
                  <a:pt x="0" y="9601"/>
                </a:moveTo>
                <a:lnTo>
                  <a:pt x="12801" y="9601"/>
                </a:lnTo>
                <a:lnTo>
                  <a:pt x="12801" y="0"/>
                </a:lnTo>
                <a:lnTo>
                  <a:pt x="0" y="0"/>
                </a:lnTo>
                <a:lnTo>
                  <a:pt x="0" y="9601"/>
                </a:lnTo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476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292" name="Freeform 4">
            <a:extLst>
              <a:ext uri="{FF2B5EF4-FFF2-40B4-BE49-F238E27FC236}">
                <a16:creationId xmlns:a16="http://schemas.microsoft.com/office/drawing/2014/main" id="{BA06B185-C733-FA4A-97A3-C64410DC5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876" y="1430424"/>
            <a:ext cx="2778163" cy="3474280"/>
          </a:xfrm>
          <a:custGeom>
            <a:avLst/>
            <a:gdLst>
              <a:gd name="T0" fmla="*/ 0 w 3890"/>
              <a:gd name="T1" fmla="*/ 4861 h 4862"/>
              <a:gd name="T2" fmla="*/ 1944 w 3890"/>
              <a:gd name="T3" fmla="*/ 4861 h 4862"/>
              <a:gd name="T4" fmla="*/ 3889 w 3890"/>
              <a:gd name="T5" fmla="*/ 4861 h 4862"/>
              <a:gd name="T6" fmla="*/ 0 w 3890"/>
              <a:gd name="T7" fmla="*/ 0 h 4862"/>
              <a:gd name="T8" fmla="*/ 1944 w 3890"/>
              <a:gd name="T9" fmla="*/ 0 h 4862"/>
              <a:gd name="T10" fmla="*/ 3889 w 3890"/>
              <a:gd name="T11" fmla="*/ 0 h 4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90" h="4862">
                <a:moveTo>
                  <a:pt x="0" y="4861"/>
                </a:moveTo>
                <a:close/>
                <a:moveTo>
                  <a:pt x="1944" y="4861"/>
                </a:moveTo>
                <a:close/>
                <a:moveTo>
                  <a:pt x="3889" y="4861"/>
                </a:moveTo>
                <a:close/>
                <a:moveTo>
                  <a:pt x="0" y="0"/>
                </a:moveTo>
                <a:close/>
                <a:moveTo>
                  <a:pt x="1944" y="0"/>
                </a:moveTo>
                <a:close/>
                <a:moveTo>
                  <a:pt x="3889" y="0"/>
                </a:moveTo>
                <a:close/>
              </a:path>
            </a:pathLst>
          </a:custGeom>
          <a:noFill/>
          <a:ln w="2520" cap="flat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476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293" name="Freeform 5">
            <a:extLst>
              <a:ext uri="{FF2B5EF4-FFF2-40B4-BE49-F238E27FC236}">
                <a16:creationId xmlns:a16="http://schemas.microsoft.com/office/drawing/2014/main" id="{413F5E2C-4BBB-EC47-A21B-8456B21EE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392" y="1776907"/>
            <a:ext cx="3474278" cy="2778163"/>
          </a:xfrm>
          <a:custGeom>
            <a:avLst/>
            <a:gdLst>
              <a:gd name="T0" fmla="*/ 0 w 4862"/>
              <a:gd name="T1" fmla="*/ 3889 h 3890"/>
              <a:gd name="T2" fmla="*/ 0 w 4862"/>
              <a:gd name="T3" fmla="*/ 1944 h 3890"/>
              <a:gd name="T4" fmla="*/ 0 w 4862"/>
              <a:gd name="T5" fmla="*/ 0 h 3890"/>
              <a:gd name="T6" fmla="*/ 4861 w 4862"/>
              <a:gd name="T7" fmla="*/ 3889 h 3890"/>
              <a:gd name="T8" fmla="*/ 4861 w 4862"/>
              <a:gd name="T9" fmla="*/ 1944 h 3890"/>
              <a:gd name="T10" fmla="*/ 4861 w 4862"/>
              <a:gd name="T11" fmla="*/ 0 h 3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62" h="3890">
                <a:moveTo>
                  <a:pt x="0" y="3889"/>
                </a:moveTo>
                <a:close/>
                <a:moveTo>
                  <a:pt x="0" y="1944"/>
                </a:moveTo>
                <a:close/>
                <a:moveTo>
                  <a:pt x="0" y="0"/>
                </a:moveTo>
                <a:close/>
                <a:moveTo>
                  <a:pt x="4861" y="3889"/>
                </a:moveTo>
                <a:close/>
                <a:moveTo>
                  <a:pt x="4861" y="1944"/>
                </a:moveTo>
                <a:close/>
                <a:moveTo>
                  <a:pt x="4861" y="0"/>
                </a:moveTo>
                <a:close/>
              </a:path>
            </a:pathLst>
          </a:custGeom>
          <a:noFill/>
          <a:ln w="2520" cap="flat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476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294" name="Freeform 6">
            <a:extLst>
              <a:ext uri="{FF2B5EF4-FFF2-40B4-BE49-F238E27FC236}">
                <a16:creationId xmlns:a16="http://schemas.microsoft.com/office/drawing/2014/main" id="{C212331D-CB57-514C-A64B-36AF1F9C2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8041" y="1430424"/>
            <a:ext cx="2778163" cy="3474280"/>
          </a:xfrm>
          <a:custGeom>
            <a:avLst/>
            <a:gdLst>
              <a:gd name="T0" fmla="*/ 0 w 3890"/>
              <a:gd name="T1" fmla="*/ 4861 h 4862"/>
              <a:gd name="T2" fmla="*/ 1944 w 3890"/>
              <a:gd name="T3" fmla="*/ 4861 h 4862"/>
              <a:gd name="T4" fmla="*/ 3889 w 3890"/>
              <a:gd name="T5" fmla="*/ 4861 h 4862"/>
              <a:gd name="T6" fmla="*/ 0 w 3890"/>
              <a:gd name="T7" fmla="*/ 0 h 4862"/>
              <a:gd name="T8" fmla="*/ 1944 w 3890"/>
              <a:gd name="T9" fmla="*/ 0 h 4862"/>
              <a:gd name="T10" fmla="*/ 3889 w 3890"/>
              <a:gd name="T11" fmla="*/ 0 h 4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90" h="4862">
                <a:moveTo>
                  <a:pt x="0" y="4861"/>
                </a:moveTo>
                <a:close/>
                <a:moveTo>
                  <a:pt x="1944" y="4861"/>
                </a:moveTo>
                <a:close/>
                <a:moveTo>
                  <a:pt x="3889" y="4861"/>
                </a:moveTo>
                <a:close/>
                <a:moveTo>
                  <a:pt x="0" y="0"/>
                </a:moveTo>
                <a:close/>
                <a:moveTo>
                  <a:pt x="1944" y="0"/>
                </a:moveTo>
                <a:close/>
                <a:moveTo>
                  <a:pt x="3889" y="0"/>
                </a:moveTo>
                <a:close/>
              </a:path>
            </a:pathLst>
          </a:custGeom>
          <a:noFill/>
          <a:ln w="2520" cap="flat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476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295" name="Text Box 7">
            <a:extLst>
              <a:ext uri="{FF2B5EF4-FFF2-40B4-BE49-F238E27FC236}">
                <a16:creationId xmlns:a16="http://schemas.microsoft.com/office/drawing/2014/main" id="{CF1676C8-4611-BB49-9E63-34A05FE2B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660" y="5919177"/>
            <a:ext cx="8425836" cy="31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5714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8000"/>
              </a:lnSpc>
              <a:spcBef>
                <a:spcPct val="50000"/>
              </a:spcBef>
              <a:spcAft>
                <a:spcPct val="0"/>
              </a:spcAft>
              <a:buClrTx/>
              <a:buSzPct val="12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kumimoji="0" lang="en-GB" alt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Charter" charset="0"/>
              </a:rPr>
              <a:t>The position of the Milky Way is indicated by a white triangle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710"/>
              </a:spcBef>
              <a:spcAft>
                <a:spcPct val="0"/>
              </a:spcAft>
              <a:buClrTx/>
              <a:buSzPct val="12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kumimoji="0" lang="en-GB" alt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Charter" charset="0"/>
              </a:rPr>
              <a:t>and the dipole direction by an arrow</a:t>
            </a:r>
          </a:p>
          <a:p>
            <a:pPr marL="0" marR="0" lvl="0" indent="0" algn="ctr" defTabSz="914400" rtl="0" eaLnBrk="0" fontAlgn="base" latinLnBrk="0" hangingPunct="0">
              <a:lnSpc>
                <a:spcPct val="98000"/>
              </a:lnSpc>
              <a:spcBef>
                <a:spcPct val="50000"/>
              </a:spcBef>
              <a:spcAft>
                <a:spcPct val="0"/>
              </a:spcAft>
              <a:buClrTx/>
              <a:buSzPct val="12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endParaRPr kumimoji="0" lang="en-GB" altLang="en-US" sz="218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tstream Charter" charset="0"/>
            </a:endParaRPr>
          </a:p>
        </p:txBody>
      </p:sp>
      <p:pic>
        <p:nvPicPr>
          <p:cNvPr id="12298" name="Picture 10">
            <a:extLst>
              <a:ext uri="{FF2B5EF4-FFF2-40B4-BE49-F238E27FC236}">
                <a16:creationId xmlns:a16="http://schemas.microsoft.com/office/drawing/2014/main" id="{58161541-168A-E84F-9257-2E24EEF1E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12" y="1200485"/>
            <a:ext cx="7345439" cy="437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0C1BE3-916A-6141-AB33-A55F85097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983" y="118193"/>
            <a:ext cx="6802497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Constrained simulations with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DE0A0D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C0060B-3CA8-3F09-F150-E84DD673E213}"/>
              </a:ext>
            </a:extLst>
          </p:cNvPr>
          <p:cNvSpPr txBox="1"/>
          <p:nvPr/>
        </p:nvSpPr>
        <p:spPr>
          <a:xfrm>
            <a:off x="179388" y="6309320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err="1">
                <a:solidFill>
                  <a:srgbClr val="0070C0"/>
                </a:solidFill>
              </a:rPr>
              <a:t>Elbers</a:t>
            </a:r>
            <a:r>
              <a:rPr lang="en-US" sz="1800" dirty="0">
                <a:solidFill>
                  <a:srgbClr val="0070C0"/>
                </a:solidFill>
              </a:rPr>
              <a:t>, CSF+ ‘23</a:t>
            </a:r>
          </a:p>
        </p:txBody>
      </p:sp>
    </p:spTree>
    <p:extLst>
      <p:ext uri="{BB962C8B-B14F-4D97-AF65-F5344CB8AC3E}">
        <p14:creationId xmlns:p14="http://schemas.microsoft.com/office/powerpoint/2010/main" val="102461438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9A365B-40CC-EE4E-882B-D9B175C8F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8267188" cy="432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C81394-75FA-F94B-8819-A8492A22D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332656"/>
            <a:ext cx="7020272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Local CDM distribution in z-space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3C313-F8B5-F552-A3E7-673CE82D114E}"/>
              </a:ext>
            </a:extLst>
          </p:cNvPr>
          <p:cNvSpPr txBox="1"/>
          <p:nvPr/>
        </p:nvSpPr>
        <p:spPr>
          <a:xfrm>
            <a:off x="179388" y="6156012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err="1">
                <a:solidFill>
                  <a:srgbClr val="0070C0"/>
                </a:solidFill>
              </a:rPr>
              <a:t>Elbers</a:t>
            </a:r>
            <a:r>
              <a:rPr lang="en-US" sz="1800" dirty="0">
                <a:solidFill>
                  <a:srgbClr val="0070C0"/>
                </a:solidFill>
              </a:rPr>
              <a:t>, CSF+ ‘23</a:t>
            </a:r>
          </a:p>
        </p:txBody>
      </p:sp>
    </p:spTree>
    <p:extLst>
      <p:ext uri="{BB962C8B-B14F-4D97-AF65-F5344CB8AC3E}">
        <p14:creationId xmlns:p14="http://schemas.microsoft.com/office/powerpoint/2010/main" val="4149423868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5C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" descr="sistine_chapel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231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lide7_8"/>
          <p:cNvPicPr>
            <a:picLocks noChangeAspect="1" noChangeArrowheads="1"/>
          </p:cNvPicPr>
          <p:nvPr/>
        </p:nvPicPr>
        <p:blipFill>
          <a:blip r:embed="rId3">
            <a:alphaModFix amt="75000"/>
          </a:blip>
          <a:srcRect/>
          <a:stretch>
            <a:fillRect/>
          </a:stretch>
        </p:blipFill>
        <p:spPr bwMode="auto">
          <a:xfrm>
            <a:off x="808910" y="4437112"/>
            <a:ext cx="2898993" cy="239328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26" name="Group 25"/>
          <p:cNvGrpSpPr/>
          <p:nvPr/>
        </p:nvGrpSpPr>
        <p:grpSpPr>
          <a:xfrm>
            <a:off x="5381782" y="603832"/>
            <a:ext cx="4086762" cy="2661643"/>
            <a:chOff x="2845904" y="1347313"/>
            <a:chExt cx="7008709" cy="5339080"/>
          </a:xfrm>
        </p:grpSpPr>
        <p:grpSp>
          <p:nvGrpSpPr>
            <p:cNvPr id="27" name="Group 31"/>
            <p:cNvGrpSpPr>
              <a:grpSpLocks/>
            </p:cNvGrpSpPr>
            <p:nvPr/>
          </p:nvGrpSpPr>
          <p:grpSpPr bwMode="auto">
            <a:xfrm>
              <a:off x="2948168" y="1347313"/>
              <a:ext cx="6906445" cy="5266212"/>
              <a:chOff x="3684114" y="1395447"/>
              <a:chExt cx="6136800" cy="4650547"/>
            </a:xfrm>
          </p:grpSpPr>
          <p:pic>
            <p:nvPicPr>
              <p:cNvPr id="40" name="Picture 9" descr="Power_Spectra_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7"/>
              <a:stretch>
                <a:fillRect/>
              </a:stretch>
            </p:blipFill>
            <p:spPr bwMode="auto">
              <a:xfrm>
                <a:off x="3684114" y="1532728"/>
                <a:ext cx="5487797" cy="4513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Rectangle 5"/>
              <p:cNvSpPr>
                <a:spLocks noChangeArrowheads="1"/>
              </p:cNvSpPr>
              <p:nvPr/>
            </p:nvSpPr>
            <p:spPr bwMode="auto">
              <a:xfrm>
                <a:off x="3684114" y="3045951"/>
                <a:ext cx="231219" cy="12096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2" name="Rectangle 6"/>
              <p:cNvSpPr>
                <a:spLocks noChangeArrowheads="1"/>
              </p:cNvSpPr>
              <p:nvPr/>
            </p:nvSpPr>
            <p:spPr bwMode="auto">
              <a:xfrm>
                <a:off x="5947666" y="5680400"/>
                <a:ext cx="1285875" cy="2743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3" name="Rectangle 7"/>
              <p:cNvSpPr>
                <a:spLocks noChangeArrowheads="1"/>
              </p:cNvSpPr>
              <p:nvPr/>
            </p:nvSpPr>
            <p:spPr bwMode="auto">
              <a:xfrm>
                <a:off x="3739855" y="1395447"/>
                <a:ext cx="6081059" cy="540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720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The linear power spectrum </a:t>
                </a:r>
              </a:p>
            </p:txBody>
          </p:sp>
          <p:sp>
            <p:nvSpPr>
              <p:cNvPr id="44" name="TextBox 11"/>
              <p:cNvSpPr txBox="1">
                <a:spLocks noChangeArrowheads="1"/>
              </p:cNvSpPr>
              <p:nvPr/>
            </p:nvSpPr>
            <p:spPr bwMode="auto">
              <a:xfrm>
                <a:off x="7771582" y="3377536"/>
                <a:ext cx="1061760" cy="545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warm </a:t>
                </a:r>
              </a:p>
            </p:txBody>
          </p:sp>
          <p:sp>
            <p:nvSpPr>
              <p:cNvPr id="45" name="TextBox 12"/>
              <p:cNvSpPr txBox="1">
                <a:spLocks noChangeArrowheads="1"/>
              </p:cNvSpPr>
              <p:nvPr/>
            </p:nvSpPr>
            <p:spPr bwMode="auto">
              <a:xfrm>
                <a:off x="8078379" y="1936719"/>
                <a:ext cx="864695" cy="509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cold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29" name="Group 26"/>
            <p:cNvGrpSpPr>
              <a:grpSpLocks/>
            </p:cNvGrpSpPr>
            <p:nvPr/>
          </p:nvGrpSpPr>
          <p:grpSpPr bwMode="auto">
            <a:xfrm>
              <a:off x="5995988" y="2316163"/>
              <a:ext cx="968375" cy="3605212"/>
              <a:chOff x="6236810" y="2286000"/>
              <a:chExt cx="861066" cy="3183515"/>
            </a:xfrm>
          </p:grpSpPr>
          <p:sp>
            <p:nvSpPr>
              <p:cNvPr id="36" name="Freeform 17"/>
              <p:cNvSpPr>
                <a:spLocks noChangeArrowheads="1"/>
              </p:cNvSpPr>
              <p:nvPr/>
            </p:nvSpPr>
            <p:spPr bwMode="auto">
              <a:xfrm>
                <a:off x="6730989" y="2455334"/>
                <a:ext cx="366887" cy="3014181"/>
              </a:xfrm>
              <a:custGeom>
                <a:avLst/>
                <a:gdLst>
                  <a:gd name="T0" fmla="*/ 0 w 366889"/>
                  <a:gd name="T1" fmla="*/ 0 h 3005666"/>
                  <a:gd name="T2" fmla="*/ 366820 w 366889"/>
                  <a:gd name="T3" fmla="*/ 2596811 h 3005666"/>
                  <a:gd name="T4" fmla="*/ 366820 w 366889"/>
                  <a:gd name="T5" fmla="*/ 2596811 h 3005666"/>
                  <a:gd name="T6" fmla="*/ 366820 w 366889"/>
                  <a:gd name="T7" fmla="*/ 2584622 h 3005666"/>
                  <a:gd name="T8" fmla="*/ 366820 w 366889"/>
                  <a:gd name="T9" fmla="*/ 2584622 h 30056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6889"/>
                  <a:gd name="T16" fmla="*/ 0 h 3005666"/>
                  <a:gd name="T17" fmla="*/ 366889 w 366889"/>
                  <a:gd name="T18" fmla="*/ 3005666 h 30056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6889" h="3005666">
                    <a:moveTo>
                      <a:pt x="0" y="0"/>
                    </a:moveTo>
                    <a:lnTo>
                      <a:pt x="366889" y="3005666"/>
                    </a:lnTo>
                    <a:lnTo>
                      <a:pt x="366889" y="2991555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7" name="Arc 36"/>
              <p:cNvSpPr/>
              <p:nvPr/>
            </p:nvSpPr>
            <p:spPr bwMode="auto">
              <a:xfrm>
                <a:off x="6236810" y="2286000"/>
                <a:ext cx="494054" cy="351854"/>
              </a:xfrm>
              <a:prstGeom prst="arc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-65" charset="0"/>
                  <a:ea typeface="ＭＳ Ｐゴシック" charset="0"/>
                </a:endParaRPr>
              </a:p>
            </p:txBody>
          </p:sp>
          <p:sp>
            <p:nvSpPr>
              <p:cNvPr id="38" name="TextBox 22"/>
              <p:cNvSpPr txBox="1">
                <a:spLocks noChangeArrowheads="1"/>
              </p:cNvSpPr>
              <p:nvPr/>
            </p:nvSpPr>
            <p:spPr bwMode="auto">
              <a:xfrm>
                <a:off x="6263815" y="4393934"/>
                <a:ext cx="728133" cy="4906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hot </a:t>
                </a:r>
              </a:p>
            </p:txBody>
          </p:sp>
        </p:grpSp>
        <p:sp>
          <p:nvSpPr>
            <p:cNvPr id="30" name="TextBox 22"/>
            <p:cNvSpPr txBox="1">
              <a:spLocks noChangeArrowheads="1"/>
            </p:cNvSpPr>
            <p:nvPr/>
          </p:nvSpPr>
          <p:spPr bwMode="auto">
            <a:xfrm>
              <a:off x="3867629" y="2339413"/>
              <a:ext cx="760581" cy="47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HDM</a:t>
              </a:r>
            </a:p>
          </p:txBody>
        </p:sp>
        <p:sp>
          <p:nvSpPr>
            <p:cNvPr id="34" name="TextBox 4"/>
            <p:cNvSpPr txBox="1">
              <a:spLocks noChangeArrowheads="1"/>
            </p:cNvSpPr>
            <p:nvPr/>
          </p:nvSpPr>
          <p:spPr bwMode="auto">
            <a:xfrm>
              <a:off x="4914928" y="6069013"/>
              <a:ext cx="2495524" cy="617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Log k [h Mpc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-1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]</a:t>
              </a:r>
            </a:p>
          </p:txBody>
        </p:sp>
        <p:sp>
          <p:nvSpPr>
            <p:cNvPr id="35" name="TextBox 3"/>
            <p:cNvSpPr txBox="1">
              <a:spLocks noChangeArrowheads="1"/>
            </p:cNvSpPr>
            <p:nvPr/>
          </p:nvSpPr>
          <p:spPr bwMode="auto">
            <a:xfrm rot="16200000">
              <a:off x="1664400" y="3723117"/>
              <a:ext cx="2871979" cy="508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Log k</a:t>
              </a:r>
              <a:r>
                <a: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3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P(k)</a:t>
              </a:r>
            </a:p>
          </p:txBody>
        </p:sp>
      </p:grp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835696" y="116632"/>
            <a:ext cx="5472608" cy="5847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Non-linear evolution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08208" y="1910078"/>
            <a:ext cx="5478750" cy="3259030"/>
            <a:chOff x="1408208" y="1910078"/>
            <a:chExt cx="5478750" cy="3259030"/>
          </a:xfrm>
        </p:grpSpPr>
        <p:pic>
          <p:nvPicPr>
            <p:cNvPr id="15" name="Picture 17" descr="cosma3_1.jpg"/>
            <p:cNvPicPr>
              <a:picLocks noChangeAspect="1"/>
            </p:cNvPicPr>
            <p:nvPr/>
          </p:nvPicPr>
          <p:blipFill>
            <a:blip r:embed="rId5">
              <a:alphaModFix amt="8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618" y="2419647"/>
              <a:ext cx="3672566" cy="244951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AutoShape 28"/>
            <p:cNvSpPr>
              <a:spLocks noChangeArrowheads="1"/>
            </p:cNvSpPr>
            <p:nvPr/>
          </p:nvSpPr>
          <p:spPr bwMode="auto">
            <a:xfrm rot="2783006" flipH="1">
              <a:off x="2273239" y="3476032"/>
              <a:ext cx="828045" cy="2558107"/>
            </a:xfrm>
            <a:prstGeom prst="curvedLeftArrow">
              <a:avLst>
                <a:gd name="adj1" fmla="val 14069"/>
                <a:gd name="adj2" fmla="val 120986"/>
                <a:gd name="adj3" fmla="val 2260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04" name="AutoShape 28"/>
            <p:cNvSpPr>
              <a:spLocks noChangeArrowheads="1"/>
            </p:cNvSpPr>
            <p:nvPr/>
          </p:nvSpPr>
          <p:spPr bwMode="auto">
            <a:xfrm rot="999783">
              <a:off x="6057195" y="1910078"/>
              <a:ext cx="829763" cy="2558107"/>
            </a:xfrm>
            <a:prstGeom prst="curvedLeftArrow">
              <a:avLst>
                <a:gd name="adj1" fmla="val 14069"/>
                <a:gd name="adj2" fmla="val 120986"/>
                <a:gd name="adj3" fmla="val 2260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32370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2643CB-BCBE-4F4B-B163-1E1A45404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2" y="1440000"/>
            <a:ext cx="8267188" cy="432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86A13E-5428-E843-8169-53959780D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332656"/>
            <a:ext cx="7020272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Local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distribution in z-space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C4831E-2879-3132-C355-74014FF6668C}"/>
              </a:ext>
            </a:extLst>
          </p:cNvPr>
          <p:cNvSpPr txBox="1"/>
          <p:nvPr/>
        </p:nvSpPr>
        <p:spPr>
          <a:xfrm>
            <a:off x="179388" y="6156012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err="1">
                <a:solidFill>
                  <a:srgbClr val="0070C0"/>
                </a:solidFill>
              </a:rPr>
              <a:t>Elbers</a:t>
            </a:r>
            <a:r>
              <a:rPr lang="en-US" sz="1800" dirty="0">
                <a:solidFill>
                  <a:srgbClr val="0070C0"/>
                </a:solidFill>
              </a:rPr>
              <a:t>, CSF+ ‘23</a:t>
            </a:r>
          </a:p>
        </p:txBody>
      </p:sp>
    </p:spTree>
    <p:extLst>
      <p:ext uri="{BB962C8B-B14F-4D97-AF65-F5344CB8AC3E}">
        <p14:creationId xmlns:p14="http://schemas.microsoft.com/office/powerpoint/2010/main" val="547958775"/>
      </p:ext>
    </p:extLst>
  </p:cSld>
  <p:clrMapOvr>
    <a:masterClrMapping/>
  </p:clrMapOvr>
  <p:transition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>
            <a:extLst>
              <a:ext uri="{FF2B5EF4-FFF2-40B4-BE49-F238E27FC236}">
                <a16:creationId xmlns:a16="http://schemas.microsoft.com/office/drawing/2014/main" id="{4AFA1C00-0DDA-914C-85E6-49E3093F5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7" y="1373726"/>
            <a:ext cx="7713969" cy="4901159"/>
          </a:xfrm>
          <a:prstGeom prst="rect">
            <a:avLst/>
          </a:prstGeom>
          <a:solidFill>
            <a:srgbClr val="E6E6E7"/>
          </a:solidFill>
          <a:ln>
            <a:noFill/>
          </a:ln>
          <a:effectLst/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B1419FB4-9BF5-1641-A682-A31941249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212" y="1166649"/>
            <a:ext cx="7172196" cy="31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5714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8000"/>
              </a:lnSpc>
              <a:spcBef>
                <a:spcPct val="50000"/>
              </a:spcBef>
              <a:spcAft>
                <a:spcPct val="0"/>
              </a:spcAft>
              <a:buClrTx/>
              <a:buSzPct val="12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kumimoji="0" lang="en-GB" alt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Local neutrino density perturbations without dipole: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5C06CE-E490-A348-9360-C06FBFEB2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116632"/>
            <a:ext cx="4680520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Angular anisotropies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160D2-4340-8851-2B7D-94098484D6C7}"/>
              </a:ext>
            </a:extLst>
          </p:cNvPr>
          <p:cNvSpPr txBox="1"/>
          <p:nvPr/>
        </p:nvSpPr>
        <p:spPr>
          <a:xfrm>
            <a:off x="179388" y="6156012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err="1">
                <a:solidFill>
                  <a:srgbClr val="0070C0"/>
                </a:solidFill>
              </a:rPr>
              <a:t>Elbers</a:t>
            </a:r>
            <a:r>
              <a:rPr lang="en-US" sz="1800" dirty="0">
                <a:solidFill>
                  <a:srgbClr val="0070C0"/>
                </a:solidFill>
              </a:rPr>
              <a:t>, CSF+ ‘23</a:t>
            </a:r>
          </a:p>
        </p:txBody>
      </p:sp>
    </p:spTree>
    <p:extLst>
      <p:ext uri="{BB962C8B-B14F-4D97-AF65-F5344CB8AC3E}">
        <p14:creationId xmlns:p14="http://schemas.microsoft.com/office/powerpoint/2010/main" val="188520234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>
            <a:extLst>
              <a:ext uri="{FF2B5EF4-FFF2-40B4-BE49-F238E27FC236}">
                <a16:creationId xmlns:a16="http://schemas.microsoft.com/office/drawing/2014/main" id="{C668044B-F917-9D4F-BC40-E4968EE2A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59" y="1572168"/>
            <a:ext cx="7200546" cy="442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DA9D07-126C-8C44-BE6E-CE3DCA2E6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139949"/>
            <a:ext cx="6624736" cy="1200329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Angular power spectrum of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perturbations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9F953F-0560-B920-6922-F86DB5BDA4F0}"/>
              </a:ext>
            </a:extLst>
          </p:cNvPr>
          <p:cNvSpPr txBox="1"/>
          <p:nvPr/>
        </p:nvSpPr>
        <p:spPr>
          <a:xfrm>
            <a:off x="179388" y="6156012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err="1">
                <a:solidFill>
                  <a:srgbClr val="0070C0"/>
                </a:solidFill>
              </a:rPr>
              <a:t>Elbers</a:t>
            </a:r>
            <a:r>
              <a:rPr lang="en-US" sz="1800" dirty="0">
                <a:solidFill>
                  <a:srgbClr val="0070C0"/>
                </a:solidFill>
              </a:rPr>
              <a:t>, CSF+ ‘23</a:t>
            </a:r>
          </a:p>
        </p:txBody>
      </p:sp>
    </p:spTree>
    <p:extLst>
      <p:ext uri="{BB962C8B-B14F-4D97-AF65-F5344CB8AC3E}">
        <p14:creationId xmlns:p14="http://schemas.microsoft.com/office/powerpoint/2010/main" val="351413616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96305-C85B-0F85-7A72-01188EF745EE}"/>
              </a:ext>
            </a:extLst>
          </p:cNvPr>
          <p:cNvSpPr txBox="1"/>
          <p:nvPr/>
        </p:nvSpPr>
        <p:spPr>
          <a:xfrm>
            <a:off x="3726254" y="2780928"/>
            <a:ext cx="1691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17 minutes</a:t>
            </a:r>
          </a:p>
        </p:txBody>
      </p:sp>
    </p:spTree>
    <p:extLst>
      <p:ext uri="{BB962C8B-B14F-4D97-AF65-F5344CB8AC3E}">
        <p14:creationId xmlns:p14="http://schemas.microsoft.com/office/powerpoint/2010/main" val="1998649855"/>
      </p:ext>
    </p:extLst>
  </p:cSld>
  <p:clrMapOvr>
    <a:masterClrMapping/>
  </p:clrMapOvr>
  <p:transition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59632" y="2420888"/>
            <a:ext cx="6624736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 conclusive test of CDM</a:t>
            </a:r>
          </a:p>
        </p:txBody>
      </p:sp>
    </p:spTree>
    <p:extLst>
      <p:ext uri="{BB962C8B-B14F-4D97-AF65-F5344CB8AC3E}">
        <p14:creationId xmlns:p14="http://schemas.microsoft.com/office/powerpoint/2010/main" val="2207464201"/>
      </p:ext>
    </p:extLst>
  </p:cSld>
  <p:clrMapOvr>
    <a:masterClrMapping/>
  </p:clrMapOvr>
  <p:transition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17314C-8D10-5A47-9A2B-BAA0BC9BC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2" t="30000" b="2754"/>
          <a:stretch/>
        </p:blipFill>
        <p:spPr>
          <a:xfrm>
            <a:off x="1763688" y="44624"/>
            <a:ext cx="6510280" cy="6570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F6A68-A850-9B46-BB72-B5811E5B67EA}"/>
              </a:ext>
            </a:extLst>
          </p:cNvPr>
          <p:cNvSpPr txBox="1"/>
          <p:nvPr/>
        </p:nvSpPr>
        <p:spPr>
          <a:xfrm>
            <a:off x="3563888" y="492352"/>
            <a:ext cx="4349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Mass function of CDM halos over 25 orders of magnitude in mass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76274-1168-0646-8C18-44F7480E02B7}"/>
              </a:ext>
            </a:extLst>
          </p:cNvPr>
          <p:cNvSpPr txBox="1"/>
          <p:nvPr/>
        </p:nvSpPr>
        <p:spPr>
          <a:xfrm>
            <a:off x="4910318" y="2082333"/>
            <a:ext cx="769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CDM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E4B3D-8C46-E448-B992-46388CD9968A}"/>
              </a:ext>
            </a:extLst>
          </p:cNvPr>
          <p:cNvSpPr txBox="1"/>
          <p:nvPr/>
        </p:nvSpPr>
        <p:spPr>
          <a:xfrm>
            <a:off x="5182905" y="1259458"/>
            <a:ext cx="2773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Wang, Bose, CSF, Gao, Jenkins,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Springel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White, Nature ‘20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EF04A5-28AA-3D41-A45D-C5BC952844D8}"/>
              </a:ext>
            </a:extLst>
          </p:cNvPr>
          <p:cNvSpPr txBox="1"/>
          <p:nvPr/>
        </p:nvSpPr>
        <p:spPr>
          <a:xfrm>
            <a:off x="-44843" y="1397961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VVV project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F69198-0100-1B49-9418-0F18988E9558}"/>
              </a:ext>
            </a:extLst>
          </p:cNvPr>
          <p:cNvSpPr/>
          <p:nvPr/>
        </p:nvSpPr>
        <p:spPr bwMode="auto">
          <a:xfrm>
            <a:off x="2871788" y="685800"/>
            <a:ext cx="375017" cy="122109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47F72-8C39-A115-D136-68B07DD8C27B}"/>
              </a:ext>
            </a:extLst>
          </p:cNvPr>
          <p:cNvSpPr txBox="1"/>
          <p:nvPr/>
        </p:nvSpPr>
        <p:spPr>
          <a:xfrm rot="19644059">
            <a:off x="2431090" y="3097926"/>
            <a:ext cx="5798383" cy="461665"/>
          </a:xfrm>
          <a:prstGeom prst="rect">
            <a:avLst/>
          </a:prstGeom>
          <a:solidFill>
            <a:srgbClr val="F2B35D">
              <a:alpha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most fundamental prediction of CDM</a:t>
            </a:r>
          </a:p>
        </p:txBody>
      </p:sp>
    </p:spTree>
    <p:extLst>
      <p:ext uri="{BB962C8B-B14F-4D97-AF65-F5344CB8AC3E}">
        <p14:creationId xmlns:p14="http://schemas.microsoft.com/office/powerpoint/2010/main" val="32654966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6" descr="Aq-A-1-114_1536x11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030"/>
          <p:cNvSpPr txBox="1">
            <a:spLocks noChangeArrowheads="1"/>
          </p:cNvSpPr>
          <p:nvPr/>
        </p:nvSpPr>
        <p:spPr bwMode="auto">
          <a:xfrm>
            <a:off x="1219994" y="1988840"/>
            <a:ext cx="6704012" cy="523220"/>
          </a:xfrm>
          <a:prstGeom prst="rect">
            <a:avLst/>
          </a:prstGeom>
          <a:solidFill>
            <a:srgbClr val="FF9CF4">
              <a:alpha val="50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2800" dirty="0">
                <a:solidFill>
                  <a:srgbClr val="000090"/>
                </a:solidFill>
              </a:rPr>
              <a:t>Most </a:t>
            </a:r>
            <a:r>
              <a:rPr lang="en-US" sz="2800" dirty="0" err="1">
                <a:solidFill>
                  <a:srgbClr val="000090"/>
                </a:solidFill>
              </a:rPr>
              <a:t>subhalos</a:t>
            </a:r>
            <a:r>
              <a:rPr lang="en-US" sz="2800" dirty="0">
                <a:solidFill>
                  <a:srgbClr val="000090"/>
                </a:solidFill>
              </a:rPr>
              <a:t> never make a galaxy!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7DCDFC-A1F2-FC43-815B-B6F210A7F559}"/>
              </a:ext>
            </a:extLst>
          </p:cNvPr>
          <p:cNvSpPr txBox="1"/>
          <p:nvPr/>
        </p:nvSpPr>
        <p:spPr>
          <a:xfrm>
            <a:off x="22096" y="35913"/>
            <a:ext cx="1119217" cy="584775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/>
              <a:t>CDM</a:t>
            </a:r>
          </a:p>
        </p:txBody>
      </p:sp>
    </p:spTree>
    <p:extLst>
      <p:ext uri="{BB962C8B-B14F-4D97-AF65-F5344CB8AC3E}">
        <p14:creationId xmlns:p14="http://schemas.microsoft.com/office/powerpoint/2010/main" val="325611574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o1620a.jpg" descr="eso1620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14" y="1086557"/>
            <a:ext cx="9172927" cy="314602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2125556" y="244475"/>
            <a:ext cx="6662802" cy="584776"/>
          </a:xfrm>
          <a:prstGeom prst="rect">
            <a:avLst/>
          </a:prstGeom>
          <a:solidFill>
            <a:srgbClr val="FFCC00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two phases of galaxy formation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3047B9-D3A6-C840-92F9-3548F4A3B7B7}"/>
              </a:ext>
            </a:extLst>
          </p:cNvPr>
          <p:cNvGrpSpPr/>
          <p:nvPr/>
        </p:nvGrpSpPr>
        <p:grpSpPr>
          <a:xfrm>
            <a:off x="238071" y="2348880"/>
            <a:ext cx="8294369" cy="3018472"/>
            <a:chOff x="238071" y="2498760"/>
            <a:chExt cx="8294369" cy="3018472"/>
          </a:xfrm>
        </p:grpSpPr>
        <p:sp>
          <p:nvSpPr>
            <p:cNvPr id="10" name="TextBox 9"/>
            <p:cNvSpPr txBox="1"/>
            <p:nvPr/>
          </p:nvSpPr>
          <p:spPr>
            <a:xfrm>
              <a:off x="238071" y="4501569"/>
              <a:ext cx="8294369" cy="10156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Phase I: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999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 gas is neutral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 can only cool in halos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m&gt;m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thr,1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         First stars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reionize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H and heat it up to 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4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K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67348" y="2498760"/>
              <a:ext cx="1054420" cy="400110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Phase I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4BFB43-DA92-171E-1530-436FDCBF0C88}"/>
              </a:ext>
            </a:extLst>
          </p:cNvPr>
          <p:cNvGrpSpPr/>
          <p:nvPr/>
        </p:nvGrpSpPr>
        <p:grpSpPr>
          <a:xfrm>
            <a:off x="251520" y="1988840"/>
            <a:ext cx="7704856" cy="4553704"/>
            <a:chOff x="251520" y="1988840"/>
            <a:chExt cx="7704856" cy="4553704"/>
          </a:xfrm>
        </p:grpSpPr>
        <p:sp>
          <p:nvSpPr>
            <p:cNvPr id="12" name="TextBox 11"/>
            <p:cNvSpPr txBox="1"/>
            <p:nvPr/>
          </p:nvSpPr>
          <p:spPr>
            <a:xfrm>
              <a:off x="6830697" y="1988840"/>
              <a:ext cx="1125679" cy="400110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Phase II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1520" y="5526881"/>
              <a:ext cx="6624736" cy="10156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pPr algn="l">
                <a:buClr>
                  <a:srgbClr val="000000"/>
                </a:buClr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Phase II: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 Gas is ionized (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vir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” &gt; 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4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) </a:t>
              </a:r>
            </a:p>
            <a:p>
              <a:pPr algn="l">
                <a:buClr>
                  <a:srgbClr val="000000"/>
                </a:buClr>
                <a:buNone/>
                <a:defRPr/>
              </a:pPr>
              <a:r>
                <a:rPr lang="en-US" dirty="0">
                  <a:solidFill>
                    <a:srgbClr val="FFFFFF"/>
                  </a:solidFill>
                  <a:sym typeface="Wingdings" pitchFamily="2" charset="2"/>
                </a:rPr>
                <a:t>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 can only cool in halos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m&gt;m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sym typeface="Wingdings" pitchFamily="2" charset="2"/>
                </a:rPr>
                <a:t>thr,2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89909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314;p34"/>
          <p:cNvPicPr/>
          <p:nvPr/>
        </p:nvPicPr>
        <p:blipFill>
          <a:blip r:embed="rId2"/>
          <a:stretch/>
        </p:blipFill>
        <p:spPr>
          <a:xfrm>
            <a:off x="1835696" y="1844824"/>
            <a:ext cx="5256584" cy="4464496"/>
          </a:xfrm>
          <a:prstGeom prst="rect">
            <a:avLst/>
          </a:prstGeom>
          <a:ln>
            <a:noFill/>
          </a:ln>
        </p:spPr>
      </p:pic>
      <p:sp>
        <p:nvSpPr>
          <p:cNvPr id="264" name="CustomShape 8"/>
          <p:cNvSpPr/>
          <p:nvPr/>
        </p:nvSpPr>
        <p:spPr>
          <a:xfrm>
            <a:off x="2051720" y="1124744"/>
            <a:ext cx="5040560" cy="7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" sz="18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Halo Occupation Fraction (HOF): fraction of halos of a given mass today that host a galaxy</a:t>
            </a:r>
            <a:endParaRPr kumimoji="0" lang="en-GB" sz="18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65F4A5CD-50D0-7F4D-942E-26FA28108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299" y="260648"/>
            <a:ext cx="4921347" cy="584775"/>
          </a:xfrm>
          <a:prstGeom prst="rect">
            <a:avLst/>
          </a:prstGeom>
          <a:solidFill>
            <a:srgbClr val="FFCC00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 galaxy formation primer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D0DE7-492E-7643-9C9C-0789B0B745D0}"/>
              </a:ext>
            </a:extLst>
          </p:cNvPr>
          <p:cNvSpPr txBox="1"/>
          <p:nvPr/>
        </p:nvSpPr>
        <p:spPr>
          <a:xfrm>
            <a:off x="2915816" y="6309320"/>
            <a:ext cx="3018775" cy="3693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Benitez-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Llambay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&amp; CSF ‘20</a:t>
            </a:r>
          </a:p>
        </p:txBody>
      </p:sp>
      <p:sp>
        <p:nvSpPr>
          <p:cNvPr id="15" name="CustomShape 8">
            <a:extLst>
              <a:ext uri="{FF2B5EF4-FFF2-40B4-BE49-F238E27FC236}">
                <a16:creationId xmlns:a16="http://schemas.microsoft.com/office/drawing/2014/main" id="{1CBB7C3E-B88B-4146-BC2C-92F5F14845A0}"/>
              </a:ext>
            </a:extLst>
          </p:cNvPr>
          <p:cNvSpPr/>
          <p:nvPr/>
        </p:nvSpPr>
        <p:spPr>
          <a:xfrm rot="16200000">
            <a:off x="-612129" y="3428552"/>
            <a:ext cx="4823640" cy="792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" sz="18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fraction of halos that host a galaxy</a:t>
            </a:r>
            <a:endParaRPr kumimoji="0" lang="en-GB" sz="18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6F60CD-D890-85E4-C55A-67740E0CD20A}"/>
              </a:ext>
            </a:extLst>
          </p:cNvPr>
          <p:cNvGrpSpPr/>
          <p:nvPr/>
        </p:nvGrpSpPr>
        <p:grpSpPr>
          <a:xfrm>
            <a:off x="7018675" y="1872678"/>
            <a:ext cx="1801797" cy="2273750"/>
            <a:chOff x="7018675" y="1872678"/>
            <a:chExt cx="1801797" cy="22737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E88ED1-948A-CB48-AF78-7CBBB82605BE}"/>
                </a:ext>
              </a:extLst>
            </p:cNvPr>
            <p:cNvSpPr txBox="1"/>
            <p:nvPr/>
          </p:nvSpPr>
          <p:spPr>
            <a:xfrm>
              <a:off x="7020272" y="1872678"/>
              <a:ext cx="1800200" cy="830997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M&lt;3x10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8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M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 dark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3E7F94-7A15-4945-A33C-9561B2D92293}"/>
                </a:ext>
              </a:extLst>
            </p:cNvPr>
            <p:cNvSpPr txBox="1"/>
            <p:nvPr/>
          </p:nvSpPr>
          <p:spPr>
            <a:xfrm>
              <a:off x="7018675" y="3315431"/>
              <a:ext cx="1800200" cy="830997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M&gt;3x10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9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M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 visible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476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F84D001-E33A-7B45-B0D4-0D87E5960485}"/>
              </a:ext>
            </a:extLst>
          </p:cNvPr>
          <p:cNvSpPr/>
          <p:nvPr/>
        </p:nvSpPr>
        <p:spPr bwMode="auto">
          <a:xfrm>
            <a:off x="5940152" y="6441829"/>
            <a:ext cx="3090846" cy="404584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17314C-8D10-5A47-9A2B-BAA0BC9BC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2" t="30000" b="2754"/>
          <a:stretch/>
        </p:blipFill>
        <p:spPr>
          <a:xfrm>
            <a:off x="1763688" y="116632"/>
            <a:ext cx="6510280" cy="6570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F6A68-A850-9B46-BB72-B5811E5B67EA}"/>
              </a:ext>
            </a:extLst>
          </p:cNvPr>
          <p:cNvSpPr txBox="1"/>
          <p:nvPr/>
        </p:nvSpPr>
        <p:spPr>
          <a:xfrm>
            <a:off x="3606972" y="476672"/>
            <a:ext cx="4349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Mass function of CDM halos over 25 orders of magnitude in mass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A8254B-3445-D14E-B406-F003FC93BB97}"/>
              </a:ext>
            </a:extLst>
          </p:cNvPr>
          <p:cNvSpPr txBox="1"/>
          <p:nvPr/>
        </p:nvSpPr>
        <p:spPr>
          <a:xfrm>
            <a:off x="959490" y="6441829"/>
            <a:ext cx="7352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Wang, Bose, CSF, Gao, Jenkins,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Springel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White - Nature 2020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3AA616-0243-6846-9D83-400B548BB356}"/>
              </a:ext>
            </a:extLst>
          </p:cNvPr>
          <p:cNvGrpSpPr/>
          <p:nvPr/>
        </p:nvGrpSpPr>
        <p:grpSpPr>
          <a:xfrm>
            <a:off x="6660232" y="4253026"/>
            <a:ext cx="1152128" cy="1624246"/>
            <a:chOff x="6660232" y="4253026"/>
            <a:chExt cx="1152128" cy="162424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41E07C-EDF5-624C-9429-DB684D7253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60232" y="4365104"/>
              <a:ext cx="0" cy="151216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C21247-690A-4F43-8E05-C1ECE6E33F95}"/>
                </a:ext>
              </a:extLst>
            </p:cNvPr>
            <p:cNvSpPr txBox="1"/>
            <p:nvPr/>
          </p:nvSpPr>
          <p:spPr>
            <a:xfrm>
              <a:off x="6912755" y="4253026"/>
              <a:ext cx="8996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visible</a:t>
              </a:r>
            </a:p>
          </p:txBody>
        </p:sp>
      </p:grpSp>
      <p:sp>
        <p:nvSpPr>
          <p:cNvPr id="30" name="AutoShape 15" descr="search by orcid">
            <a:hlinkClick r:id="rId3"/>
            <a:extLst>
              <a:ext uri="{FF2B5EF4-FFF2-40B4-BE49-F238E27FC236}">
                <a16:creationId xmlns:a16="http://schemas.microsoft.com/office/drawing/2014/main" id="{43750EA8-4D27-9B44-AA94-3FF46DB99E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24" y="1980157"/>
            <a:ext cx="1547664" cy="15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" name="AutoShape 16" descr="search by orcid">
            <a:hlinkClick r:id="rId4"/>
            <a:extLst>
              <a:ext uri="{FF2B5EF4-FFF2-40B4-BE49-F238E27FC236}">
                <a16:creationId xmlns:a16="http://schemas.microsoft.com/office/drawing/2014/main" id="{0F746DB9-ACC1-DD45-BAD4-ECC9F90EAD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24" y="2269082"/>
            <a:ext cx="1547664" cy="154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2" name="AutoShape 17" descr="search by orcid">
            <a:hlinkClick r:id="rId5"/>
            <a:extLst>
              <a:ext uri="{FF2B5EF4-FFF2-40B4-BE49-F238E27FC236}">
                <a16:creationId xmlns:a16="http://schemas.microsoft.com/office/drawing/2014/main" id="{669E6A47-3164-D444-82F9-43E3918090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24" y="2726283"/>
            <a:ext cx="1547664" cy="15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346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995936" y="5013176"/>
            <a:ext cx="5076056" cy="57926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How to make a virtual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1556792"/>
            <a:ext cx="3816424" cy="229293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bg1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524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Relevant equations: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Collisionless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Boltzmann; Poisson;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Friedmann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eqns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;  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Radiative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hydrodynamics 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Subgrid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astrophysics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832932" y="1844823"/>
            <a:ext cx="4699508" cy="2786063"/>
            <a:chOff x="3832932" y="1445601"/>
            <a:chExt cx="5059548" cy="3185286"/>
          </a:xfrm>
        </p:grpSpPr>
        <p:pic>
          <p:nvPicPr>
            <p:cNvPr id="4" name="Picture 17" descr="cosma3_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355" y="1844824"/>
              <a:ext cx="4175125" cy="278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28"/>
            <p:cNvSpPr>
              <a:spLocks noChangeArrowheads="1"/>
            </p:cNvSpPr>
            <p:nvPr/>
          </p:nvSpPr>
          <p:spPr bwMode="auto">
            <a:xfrm rot="17766615">
              <a:off x="5035406" y="243127"/>
              <a:ext cx="897433" cy="3302381"/>
            </a:xfrm>
            <a:prstGeom prst="curvedLeftArrow">
              <a:avLst>
                <a:gd name="adj1" fmla="val 14069"/>
                <a:gd name="adj2" fmla="val 120986"/>
                <a:gd name="adj3" fmla="val 2260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1560" y="4077072"/>
            <a:ext cx="5413567" cy="2664296"/>
            <a:chOff x="472860" y="3727276"/>
            <a:chExt cx="5840299" cy="3086100"/>
          </a:xfrm>
        </p:grpSpPr>
        <p:pic>
          <p:nvPicPr>
            <p:cNvPr id="9" name="Picture 8" descr="hubble-image-of-Stephans-Quinte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49668" y="3550468"/>
              <a:ext cx="3086100" cy="343971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0" name="AutoShape 28"/>
            <p:cNvSpPr>
              <a:spLocks noChangeArrowheads="1"/>
            </p:cNvSpPr>
            <p:nvPr/>
          </p:nvSpPr>
          <p:spPr bwMode="auto">
            <a:xfrm rot="3186499">
              <a:off x="4238280" y="3879295"/>
              <a:ext cx="801991" cy="3347766"/>
            </a:xfrm>
            <a:prstGeom prst="curvedLeftArrow">
              <a:avLst>
                <a:gd name="adj1" fmla="val 14069"/>
                <a:gd name="adj2" fmla="val 120986"/>
                <a:gd name="adj3" fmla="val 2260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-36512" y="908720"/>
            <a:ext cx="931875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Assumption about content of Universe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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Initial conditions</a:t>
            </a:r>
          </a:p>
        </p:txBody>
      </p:sp>
      <p:sp>
        <p:nvSpPr>
          <p:cNvPr id="14" name="AutoShape 28"/>
          <p:cNvSpPr>
            <a:spLocks noChangeArrowheads="1"/>
          </p:cNvSpPr>
          <p:nvPr/>
        </p:nvSpPr>
        <p:spPr bwMode="auto">
          <a:xfrm rot="1727728">
            <a:off x="7366456" y="1671031"/>
            <a:ext cx="675783" cy="2507828"/>
          </a:xfrm>
          <a:prstGeom prst="curvedLeftArrow">
            <a:avLst>
              <a:gd name="adj1" fmla="val 14069"/>
              <a:gd name="adj2" fmla="val 166265"/>
              <a:gd name="adj3" fmla="val 2260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106613" y="188913"/>
            <a:ext cx="6886575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Non-linear evolution: simulations</a:t>
            </a:r>
          </a:p>
        </p:txBody>
      </p:sp>
    </p:spTree>
    <p:extLst>
      <p:ext uri="{BB962C8B-B14F-4D97-AF65-F5344CB8AC3E}">
        <p14:creationId xmlns:p14="http://schemas.microsoft.com/office/powerpoint/2010/main" val="114561666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1284288"/>
            <a:ext cx="5024438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8" name="Text Box 2"/>
          <p:cNvSpPr txBox="1">
            <a:spLocks noChangeArrowheads="1"/>
          </p:cNvSpPr>
          <p:nvPr/>
        </p:nvSpPr>
        <p:spPr bwMode="auto">
          <a:xfrm>
            <a:off x="2603500" y="127000"/>
            <a:ext cx="6243638" cy="10033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828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tarBats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Luminosity Function of Local Group Satellites</a:t>
            </a:r>
          </a:p>
        </p:txBody>
      </p:sp>
      <p:sp>
        <p:nvSpPr>
          <p:cNvPr id="198659" name="Text Box 10"/>
          <p:cNvSpPr txBox="1">
            <a:spLocks noChangeArrowheads="1"/>
          </p:cNvSpPr>
          <p:nvPr/>
        </p:nvSpPr>
        <p:spPr bwMode="auto">
          <a:xfrm>
            <a:off x="7678738" y="4492625"/>
            <a:ext cx="9540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LG data</a:t>
            </a:r>
          </a:p>
        </p:txBody>
      </p:sp>
      <p:sp>
        <p:nvSpPr>
          <p:cNvPr id="198664" name="Text Box 7"/>
          <p:cNvSpPr txBox="1">
            <a:spLocks noChangeArrowheads="1"/>
          </p:cNvSpPr>
          <p:nvPr/>
        </p:nvSpPr>
        <p:spPr bwMode="auto">
          <a:xfrm>
            <a:off x="5222875" y="3332163"/>
            <a:ext cx="1019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8665" name="Rectangle 45"/>
          <p:cNvSpPr>
            <a:spLocks noChangeArrowheads="1"/>
          </p:cNvSpPr>
          <p:nvPr/>
        </p:nvSpPr>
        <p:spPr bwMode="auto">
          <a:xfrm>
            <a:off x="4811713" y="2895600"/>
            <a:ext cx="1344463" cy="389384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198666" name="Group 49"/>
          <p:cNvGrpSpPr>
            <a:grpSpLocks/>
          </p:cNvGrpSpPr>
          <p:nvPr/>
        </p:nvGrpSpPr>
        <p:grpSpPr bwMode="auto">
          <a:xfrm>
            <a:off x="4951413" y="1631950"/>
            <a:ext cx="3063875" cy="1762125"/>
            <a:chOff x="4950727" y="1630921"/>
            <a:chExt cx="3065021" cy="1763799"/>
          </a:xfrm>
        </p:grpSpPr>
        <p:grpSp>
          <p:nvGrpSpPr>
            <p:cNvPr id="198668" name="Group 43"/>
            <p:cNvGrpSpPr>
              <a:grpSpLocks/>
            </p:cNvGrpSpPr>
            <p:nvPr/>
          </p:nvGrpSpPr>
          <p:grpSpPr bwMode="auto">
            <a:xfrm>
              <a:off x="4950727" y="1882589"/>
              <a:ext cx="2496641" cy="1512131"/>
              <a:chOff x="4950727" y="1882589"/>
              <a:chExt cx="2496641" cy="1512131"/>
            </a:xfrm>
          </p:grpSpPr>
          <p:sp>
            <p:nvSpPr>
              <p:cNvPr id="198670" name="TextBox 37"/>
              <p:cNvSpPr txBox="1">
                <a:spLocks noChangeArrowheads="1"/>
              </p:cNvSpPr>
              <p:nvPr/>
            </p:nvSpPr>
            <p:spPr bwMode="auto">
              <a:xfrm>
                <a:off x="4950727" y="1882589"/>
                <a:ext cx="4357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Zapf Dingbats" charset="0"/>
                    <a:ea typeface="ＭＳ Ｐゴシック" charset="0"/>
                    <a:cs typeface="Zapf Dingbats" charset="0"/>
                  </a:rPr>
                  <a:t>★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Zapf Dingbats" charset="0"/>
                </a:endParaRPr>
              </a:p>
            </p:txBody>
          </p:sp>
          <p:sp>
            <p:nvSpPr>
              <p:cNvPr id="198671" name="TextBox 38"/>
              <p:cNvSpPr txBox="1">
                <a:spLocks noChangeArrowheads="1"/>
              </p:cNvSpPr>
              <p:nvPr/>
            </p:nvSpPr>
            <p:spPr bwMode="auto">
              <a:xfrm>
                <a:off x="5951132" y="2291705"/>
                <a:ext cx="4357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Zapf Dingbats" charset="0"/>
                    <a:ea typeface="ＭＳ Ｐゴシック" charset="0"/>
                    <a:cs typeface="Zapf Dingbats" charset="0"/>
                  </a:rPr>
                  <a:t>★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Zapf Dingbats" charset="0"/>
                </a:endParaRPr>
              </a:p>
            </p:txBody>
          </p:sp>
          <p:sp>
            <p:nvSpPr>
              <p:cNvPr id="198672" name="TextBox 39"/>
              <p:cNvSpPr txBox="1">
                <a:spLocks noChangeArrowheads="1"/>
              </p:cNvSpPr>
              <p:nvPr/>
            </p:nvSpPr>
            <p:spPr bwMode="auto">
              <a:xfrm>
                <a:off x="5533620" y="2083742"/>
                <a:ext cx="4357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Zapf Dingbats" charset="0"/>
                    <a:ea typeface="ＭＳ Ｐゴシック" charset="0"/>
                    <a:cs typeface="Zapf Dingbats" charset="0"/>
                  </a:rPr>
                  <a:t>★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Zapf Dingbats" charset="0"/>
                </a:endParaRPr>
              </a:p>
            </p:txBody>
          </p:sp>
          <p:sp>
            <p:nvSpPr>
              <p:cNvPr id="198673" name="TextBox 40"/>
              <p:cNvSpPr txBox="1">
                <a:spLocks noChangeArrowheads="1"/>
              </p:cNvSpPr>
              <p:nvPr/>
            </p:nvSpPr>
            <p:spPr bwMode="auto">
              <a:xfrm>
                <a:off x="7011582" y="2933055"/>
                <a:ext cx="4357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Zapf Dingbats" charset="0"/>
                    <a:ea typeface="ＭＳ Ｐゴシック" charset="0"/>
                    <a:cs typeface="Zapf Dingbats" charset="0"/>
                  </a:rPr>
                  <a:t>★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Zapf Dingbats" charset="0"/>
                </a:endParaRPr>
              </a:p>
            </p:txBody>
          </p:sp>
          <p:sp>
            <p:nvSpPr>
              <p:cNvPr id="198674" name="TextBox 41"/>
              <p:cNvSpPr txBox="1">
                <a:spLocks noChangeArrowheads="1"/>
              </p:cNvSpPr>
              <p:nvPr/>
            </p:nvSpPr>
            <p:spPr bwMode="auto">
              <a:xfrm>
                <a:off x="6594070" y="2620317"/>
                <a:ext cx="4357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Zapf Dingbats" charset="0"/>
                    <a:ea typeface="ＭＳ Ｐゴシック" charset="0"/>
                    <a:cs typeface="Zapf Dingbats" charset="0"/>
                  </a:rPr>
                  <a:t>★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Zapf Dingbats" charset="0"/>
                </a:endParaRPr>
              </a:p>
            </p:txBody>
          </p:sp>
        </p:grpSp>
        <p:sp>
          <p:nvSpPr>
            <p:cNvPr id="198669" name="TextBox 46"/>
            <p:cNvSpPr txBox="1">
              <a:spLocks noChangeArrowheads="1"/>
            </p:cNvSpPr>
            <p:nvPr/>
          </p:nvSpPr>
          <p:spPr bwMode="auto">
            <a:xfrm>
              <a:off x="5920381" y="1630921"/>
              <a:ext cx="2095367" cy="75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Koposov et al 08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(SDSS)</a:t>
              </a:r>
            </a:p>
          </p:txBody>
        </p:sp>
      </p:grpSp>
      <p:cxnSp>
        <p:nvCxnSpPr>
          <p:cNvPr id="198667" name="Curved Connector 2"/>
          <p:cNvCxnSpPr>
            <a:cxnSpLocks noChangeShapeType="1"/>
          </p:cNvCxnSpPr>
          <p:nvPr/>
        </p:nvCxnSpPr>
        <p:spPr bwMode="auto">
          <a:xfrm rot="5400000">
            <a:off x="6165007" y="2026162"/>
            <a:ext cx="470874" cy="385311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98663" name="TextBox 4"/>
          <p:cNvSpPr txBox="1">
            <a:spLocks noChangeArrowheads="1"/>
          </p:cNvSpPr>
          <p:nvPr/>
        </p:nvSpPr>
        <p:spPr bwMode="auto">
          <a:xfrm>
            <a:off x="10302875" y="2468563"/>
            <a:ext cx="320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35496" y="6354469"/>
            <a:ext cx="6652294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Benson, Frenk,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Lacey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Baugh &amp; Cole ’02</a:t>
            </a:r>
          </a:p>
          <a:p>
            <a:pPr marL="0" marR="0" lvl="0" indent="0" algn="l" defTabSz="914400" rtl="0" eaLnBrk="0" fontAlgn="base" latinLnBrk="0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(see also Kauffman+ ’93, Bullock+ ’00, Somerville ‘02)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DB2557-0B6D-EC42-B55B-965087800C3A}"/>
              </a:ext>
            </a:extLst>
          </p:cNvPr>
          <p:cNvGrpSpPr/>
          <p:nvPr/>
        </p:nvGrpSpPr>
        <p:grpSpPr>
          <a:xfrm>
            <a:off x="-127173" y="1196752"/>
            <a:ext cx="4483275" cy="4175970"/>
            <a:chOff x="-127173" y="1196752"/>
            <a:chExt cx="4483275" cy="4175970"/>
          </a:xfrm>
        </p:grpSpPr>
        <p:grpSp>
          <p:nvGrpSpPr>
            <p:cNvPr id="26" name="Group 5">
              <a:extLst>
                <a:ext uri="{FF2B5EF4-FFF2-40B4-BE49-F238E27FC236}">
                  <a16:creationId xmlns:a16="http://schemas.microsoft.com/office/drawing/2014/main" id="{F8E8E807-1E14-4C41-94F5-F711A9120C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7173" y="2886931"/>
              <a:ext cx="4483275" cy="2485791"/>
              <a:chOff x="2809" y="2846"/>
              <a:chExt cx="2824" cy="1566"/>
            </a:xfrm>
          </p:grpSpPr>
          <p:sp>
            <p:nvSpPr>
              <p:cNvPr id="28" name="Text Box 6">
                <a:extLst>
                  <a:ext uri="{FF2B5EF4-FFF2-40B4-BE49-F238E27FC236}">
                    <a16:creationId xmlns:a16="http://schemas.microsoft.com/office/drawing/2014/main" id="{E5CB85D3-2429-7542-91E1-A438466AEE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9" y="2846"/>
                <a:ext cx="2714" cy="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123825" indent="-123825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123825" marR="0" lvl="0" indent="-123825" algn="l" defTabSz="8286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0000"/>
                  </a:buClr>
                  <a:buSzPct val="150000"/>
                  <a:buFontTx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Median model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sym typeface="Wingdings" charset="0"/>
                  </a:rPr>
                  <a:t>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correct abundance of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sats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brighter than  M</a:t>
                </a:r>
                <a:r>
                  <a:rPr kumimoji="0" lang="en-GB" sz="2400" b="0" i="0" u="none" strike="noStrike" kern="1200" cap="none" spc="0" normalizeH="0" baseline="-33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V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=-9  (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V</a:t>
                </a:r>
                <a:r>
                  <a:rPr kumimoji="0" lang="en-GB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cir</a:t>
                </a:r>
                <a:r>
                  <a:rPr kumimoji="0" lang="en-GB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&gt; 12 km/s)</a:t>
                </a:r>
              </a:p>
              <a:p>
                <a:pPr marL="123825" marR="0" lvl="0" indent="-123825" algn="l" defTabSz="8286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0000"/>
                  </a:buClr>
                  <a:buSzPct val="150000"/>
                  <a:buFontTx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/>
                </a:pP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9" name="Text Box 7">
                <a:extLst>
                  <a:ext uri="{FF2B5EF4-FFF2-40B4-BE49-F238E27FC236}">
                    <a16:creationId xmlns:a16="http://schemas.microsoft.com/office/drawing/2014/main" id="{49F3F92F-AB49-D244-B53E-1186BB34A2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9" y="3888"/>
                <a:ext cx="2769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SzPct val="150000"/>
                  <a:buFontTx/>
                  <a:buChar char="•"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Model predicts many, as yet undiscovered, faint satellites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96AC93-0663-4E4B-B7F6-49700072CE75}"/>
                </a:ext>
              </a:extLst>
            </p:cNvPr>
            <p:cNvSpPr txBox="1"/>
            <p:nvPr/>
          </p:nvSpPr>
          <p:spPr>
            <a:xfrm>
              <a:off x="-36512" y="1196752"/>
              <a:ext cx="4320480" cy="1200329"/>
            </a:xfrm>
            <a:prstGeom prst="rect">
              <a:avLst/>
            </a:prstGeom>
            <a:solidFill>
              <a:srgbClr val="FFC000">
                <a:alpha val="88000"/>
              </a:srgb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Semi-analytic model of galaxy formation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iqncluding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effects of reionization and SN feedback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7642214"/>
      </p:ext>
    </p:extLst>
  </p:cSld>
  <p:clrMapOvr>
    <a:masterClrMapping/>
  </p:clrMapOvr>
  <p:transition>
    <p:zo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6" descr="Aq-A-1-114_1536x11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030"/>
          <p:cNvSpPr txBox="1">
            <a:spLocks noChangeArrowheads="1"/>
          </p:cNvSpPr>
          <p:nvPr/>
        </p:nvSpPr>
        <p:spPr bwMode="auto">
          <a:xfrm>
            <a:off x="1141313" y="1412776"/>
            <a:ext cx="6704012" cy="523220"/>
          </a:xfrm>
          <a:prstGeom prst="rect">
            <a:avLst/>
          </a:prstGeom>
          <a:solidFill>
            <a:srgbClr val="FF9CF4">
              <a:alpha val="50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Most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subhalos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never make a galaxy!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7DCDFC-A1F2-FC43-815B-B6F210A7F559}"/>
              </a:ext>
            </a:extLst>
          </p:cNvPr>
          <p:cNvSpPr txBox="1"/>
          <p:nvPr/>
        </p:nvSpPr>
        <p:spPr>
          <a:xfrm>
            <a:off x="22096" y="35913"/>
            <a:ext cx="1119217" cy="584775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CDM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5879B6-B82F-402B-7856-9C77EEAEDD3C}"/>
              </a:ext>
            </a:extLst>
          </p:cNvPr>
          <p:cNvGrpSpPr/>
          <p:nvPr/>
        </p:nvGrpSpPr>
        <p:grpSpPr>
          <a:xfrm>
            <a:off x="179388" y="4437112"/>
            <a:ext cx="8154526" cy="1677089"/>
            <a:chOff x="161890" y="4581128"/>
            <a:chExt cx="8154526" cy="167708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F863FA-F412-04EB-ECD9-A6057FEAAD27}"/>
                </a:ext>
              </a:extLst>
            </p:cNvPr>
            <p:cNvSpPr txBox="1"/>
            <p:nvPr/>
          </p:nvSpPr>
          <p:spPr>
            <a:xfrm>
              <a:off x="971600" y="5180999"/>
              <a:ext cx="7344816" cy="1077218"/>
            </a:xfrm>
            <a:prstGeom prst="rect">
              <a:avLst/>
            </a:prstGeom>
            <a:solidFill>
              <a:srgbClr val="EC7CBC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There is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no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such thing as a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“missing satellite problem”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in CDM!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88DEB9-8BB3-4596-F3CC-28CF1AD38680}"/>
                </a:ext>
              </a:extLst>
            </p:cNvPr>
            <p:cNvSpPr txBox="1"/>
            <p:nvPr/>
          </p:nvSpPr>
          <p:spPr>
            <a:xfrm>
              <a:off x="161890" y="4581128"/>
              <a:ext cx="7377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/>
                </a:rPr>
                <a:t>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23B7AF7-ABC5-AEC8-447F-C5A76AF9A1A3}"/>
              </a:ext>
            </a:extLst>
          </p:cNvPr>
          <p:cNvGrpSpPr/>
          <p:nvPr/>
        </p:nvGrpSpPr>
        <p:grpSpPr>
          <a:xfrm>
            <a:off x="732586" y="2348880"/>
            <a:ext cx="6575718" cy="1618729"/>
            <a:chOff x="732586" y="2348880"/>
            <a:chExt cx="6575718" cy="1618729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CE4D7B67-4AE6-EF1D-5F34-CCCB3163C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5656" y="2890391"/>
              <a:ext cx="5832648" cy="1077218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CDM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E0A0D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predicts the observed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abundance of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E0A0D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satellites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F2C26F-F9F3-BE88-AB11-426886B98478}"/>
                </a:ext>
              </a:extLst>
            </p:cNvPr>
            <p:cNvSpPr txBox="1"/>
            <p:nvPr/>
          </p:nvSpPr>
          <p:spPr>
            <a:xfrm>
              <a:off x="732586" y="2348880"/>
              <a:ext cx="6864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/>
                </a:rPr>
                <a:t>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34403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96305-C85B-0F85-7A72-01188EF745EE}"/>
              </a:ext>
            </a:extLst>
          </p:cNvPr>
          <p:cNvSpPr txBox="1"/>
          <p:nvPr/>
        </p:nvSpPr>
        <p:spPr>
          <a:xfrm>
            <a:off x="3726254" y="2780928"/>
            <a:ext cx="1691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20 minutes</a:t>
            </a:r>
          </a:p>
        </p:txBody>
      </p:sp>
    </p:spTree>
    <p:extLst>
      <p:ext uri="{BB962C8B-B14F-4D97-AF65-F5344CB8AC3E}">
        <p14:creationId xmlns:p14="http://schemas.microsoft.com/office/powerpoint/2010/main" val="3684763326"/>
      </p:ext>
    </p:extLst>
  </p:cSld>
  <p:clrMapOvr>
    <a:masterClrMapping/>
  </p:clrMapOvr>
  <p:transition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nch_sc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534" y="0"/>
            <a:ext cx="5414962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1960" y="519410"/>
            <a:ext cx="3816424" cy="461665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How </a:t>
            </a:r>
            <a:r>
              <a:rPr lang="en-US" dirty="0">
                <a:solidFill>
                  <a:srgbClr val="FFFFFF"/>
                </a:solidFill>
              </a:rPr>
              <a:t>can we test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CDM?</a:t>
            </a:r>
          </a:p>
        </p:txBody>
      </p:sp>
    </p:spTree>
    <p:extLst>
      <p:ext uri="{BB962C8B-B14F-4D97-AF65-F5344CB8AC3E}">
        <p14:creationId xmlns:p14="http://schemas.microsoft.com/office/powerpoint/2010/main" val="46093739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7" name="Rectangle 6"/>
          <p:cNvSpPr>
            <a:spLocks noChangeArrowheads="1"/>
          </p:cNvSpPr>
          <p:nvPr/>
        </p:nvSpPr>
        <p:spPr bwMode="auto">
          <a:xfrm>
            <a:off x="0" y="1198563"/>
            <a:ext cx="125413" cy="4619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8358" name="Rectangle 7"/>
          <p:cNvSpPr>
            <a:spLocks noChangeArrowheads="1"/>
          </p:cNvSpPr>
          <p:nvPr/>
        </p:nvSpPr>
        <p:spPr bwMode="auto">
          <a:xfrm>
            <a:off x="9032875" y="1420813"/>
            <a:ext cx="125413" cy="4619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8361" name="Rectangle 3"/>
          <p:cNvSpPr>
            <a:spLocks noChangeArrowheads="1"/>
          </p:cNvSpPr>
          <p:nvPr/>
        </p:nvSpPr>
        <p:spPr bwMode="auto">
          <a:xfrm>
            <a:off x="2093913" y="211138"/>
            <a:ext cx="6925218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DE0A0D"/>
                </a:solidFill>
              </a:rPr>
              <a:t>… and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distinguish CDM/WDM? </a:t>
            </a:r>
          </a:p>
        </p:txBody>
      </p:sp>
    </p:spTree>
    <p:extLst>
      <p:ext uri="{BB962C8B-B14F-4D97-AF65-F5344CB8AC3E}">
        <p14:creationId xmlns:p14="http://schemas.microsoft.com/office/powerpoint/2010/main" val="4215681999"/>
      </p:ext>
    </p:extLst>
  </p:cSld>
  <p:clrMapOvr>
    <a:masterClrMapping/>
  </p:clrMapOvr>
  <p:transition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Box 2"/>
          <p:cNvSpPr txBox="1">
            <a:spLocks noChangeArrowheads="1"/>
          </p:cNvSpPr>
          <p:nvPr/>
        </p:nvSpPr>
        <p:spPr bwMode="auto">
          <a:xfrm>
            <a:off x="1455738" y="1079186"/>
            <a:ext cx="2390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cold dark matter</a:t>
            </a:r>
          </a:p>
        </p:txBody>
      </p:sp>
      <p:sp>
        <p:nvSpPr>
          <p:cNvPr id="228357" name="Rectangle 6"/>
          <p:cNvSpPr>
            <a:spLocks noChangeArrowheads="1"/>
          </p:cNvSpPr>
          <p:nvPr/>
        </p:nvSpPr>
        <p:spPr bwMode="auto">
          <a:xfrm>
            <a:off x="0" y="1198563"/>
            <a:ext cx="125413" cy="4619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8358" name="Rectangle 7"/>
          <p:cNvSpPr>
            <a:spLocks noChangeArrowheads="1"/>
          </p:cNvSpPr>
          <p:nvPr/>
        </p:nvSpPr>
        <p:spPr bwMode="auto">
          <a:xfrm>
            <a:off x="9032875" y="1420813"/>
            <a:ext cx="125413" cy="4619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228359" name="Picture 8" descr="cdm_wdm_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3" t="3999" r="1263"/>
          <a:stretch>
            <a:fillRect/>
          </a:stretch>
        </p:blipFill>
        <p:spPr bwMode="auto">
          <a:xfrm>
            <a:off x="4580921" y="1455431"/>
            <a:ext cx="4566734" cy="458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61" name="Rectangle 3"/>
          <p:cNvSpPr>
            <a:spLocks noChangeArrowheads="1"/>
          </p:cNvSpPr>
          <p:nvPr/>
        </p:nvSpPr>
        <p:spPr bwMode="auto">
          <a:xfrm>
            <a:off x="2093913" y="211138"/>
            <a:ext cx="6925218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DE0A0D"/>
                </a:solidFill>
              </a:rPr>
              <a:t>… and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distinguish CDM/WDM? </a:t>
            </a:r>
          </a:p>
        </p:txBody>
      </p:sp>
      <p:pic>
        <p:nvPicPr>
          <p:cNvPr id="228360" name="Picture 10" descr="cdm_wdm_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51244"/>
          <a:stretch>
            <a:fillRect/>
          </a:stretch>
        </p:blipFill>
        <p:spPr bwMode="auto">
          <a:xfrm>
            <a:off x="403223" y="1534278"/>
            <a:ext cx="4641174" cy="458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30"/>
          <p:cNvSpPr txBox="1">
            <a:spLocks noChangeArrowheads="1"/>
          </p:cNvSpPr>
          <p:nvPr/>
        </p:nvSpPr>
        <p:spPr bwMode="auto">
          <a:xfrm>
            <a:off x="1691680" y="3193618"/>
            <a:ext cx="6700776" cy="997196"/>
          </a:xfrm>
          <a:prstGeom prst="rect">
            <a:avLst/>
          </a:prstGeom>
          <a:solidFill>
            <a:srgbClr val="FFCC00">
              <a:alpha val="30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Rather than counting faint galaxies,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count the number of starless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</a:rPr>
              <a:t>dark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halos</a:t>
            </a:r>
          </a:p>
        </p:txBody>
      </p:sp>
      <p:sp>
        <p:nvSpPr>
          <p:cNvPr id="228355" name="TextBox 3"/>
          <p:cNvSpPr txBox="1">
            <a:spLocks noChangeArrowheads="1"/>
          </p:cNvSpPr>
          <p:nvPr/>
        </p:nvSpPr>
        <p:spPr bwMode="auto">
          <a:xfrm>
            <a:off x="5418022" y="1085573"/>
            <a:ext cx="3017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warm dark matter </a:t>
            </a:r>
          </a:p>
        </p:txBody>
      </p:sp>
    </p:spTree>
    <p:extLst>
      <p:ext uri="{BB962C8B-B14F-4D97-AF65-F5344CB8AC3E}">
        <p14:creationId xmlns:p14="http://schemas.microsoft.com/office/powerpoint/2010/main" val="272437119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Box 2"/>
          <p:cNvSpPr txBox="1">
            <a:spLocks noChangeArrowheads="1"/>
          </p:cNvSpPr>
          <p:nvPr/>
        </p:nvSpPr>
        <p:spPr bwMode="auto">
          <a:xfrm>
            <a:off x="1455738" y="1079186"/>
            <a:ext cx="2390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cold dark matter</a:t>
            </a:r>
          </a:p>
        </p:txBody>
      </p:sp>
      <p:sp>
        <p:nvSpPr>
          <p:cNvPr id="228357" name="Rectangle 6"/>
          <p:cNvSpPr>
            <a:spLocks noChangeArrowheads="1"/>
          </p:cNvSpPr>
          <p:nvPr/>
        </p:nvSpPr>
        <p:spPr bwMode="auto">
          <a:xfrm>
            <a:off x="0" y="1198563"/>
            <a:ext cx="125413" cy="4619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8358" name="Rectangle 7"/>
          <p:cNvSpPr>
            <a:spLocks noChangeArrowheads="1"/>
          </p:cNvSpPr>
          <p:nvPr/>
        </p:nvSpPr>
        <p:spPr bwMode="auto">
          <a:xfrm>
            <a:off x="9032875" y="1420813"/>
            <a:ext cx="125413" cy="4619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228359" name="Picture 8" descr="cdm_wdm_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3" t="3999" r="1263"/>
          <a:stretch>
            <a:fillRect/>
          </a:stretch>
        </p:blipFill>
        <p:spPr bwMode="auto">
          <a:xfrm>
            <a:off x="4580921" y="1455431"/>
            <a:ext cx="4566734" cy="458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61" name="Rectangle 3"/>
          <p:cNvSpPr>
            <a:spLocks noChangeArrowheads="1"/>
          </p:cNvSpPr>
          <p:nvPr/>
        </p:nvSpPr>
        <p:spPr bwMode="auto">
          <a:xfrm>
            <a:off x="2093913" y="211138"/>
            <a:ext cx="6925218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Can we count dark haloes? </a:t>
            </a:r>
          </a:p>
        </p:txBody>
      </p:sp>
      <p:pic>
        <p:nvPicPr>
          <p:cNvPr id="228360" name="Picture 10" descr="cdm_wdm_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51244"/>
          <a:stretch>
            <a:fillRect/>
          </a:stretch>
        </p:blipFill>
        <p:spPr bwMode="auto">
          <a:xfrm>
            <a:off x="403223" y="1534278"/>
            <a:ext cx="4641174" cy="458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30"/>
          <p:cNvSpPr txBox="1">
            <a:spLocks noChangeArrowheads="1"/>
          </p:cNvSpPr>
          <p:nvPr/>
        </p:nvSpPr>
        <p:spPr bwMode="auto">
          <a:xfrm>
            <a:off x="2555776" y="2852936"/>
            <a:ext cx="4392488" cy="486287"/>
          </a:xfrm>
          <a:prstGeom prst="rect">
            <a:avLst/>
          </a:prstGeom>
          <a:solidFill>
            <a:srgbClr val="FFCC00">
              <a:alpha val="30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B0F0"/>
              </a:buClr>
              <a:buSz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Gravitational lensing</a:t>
            </a:r>
          </a:p>
        </p:txBody>
      </p:sp>
      <p:sp>
        <p:nvSpPr>
          <p:cNvPr id="228355" name="TextBox 3"/>
          <p:cNvSpPr txBox="1">
            <a:spLocks noChangeArrowheads="1"/>
          </p:cNvSpPr>
          <p:nvPr/>
        </p:nvSpPr>
        <p:spPr bwMode="auto">
          <a:xfrm>
            <a:off x="5418022" y="1085573"/>
            <a:ext cx="3017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warm dark matter </a:t>
            </a:r>
          </a:p>
        </p:txBody>
      </p:sp>
    </p:spTree>
    <p:extLst>
      <p:ext uri="{BB962C8B-B14F-4D97-AF65-F5344CB8AC3E}">
        <p14:creationId xmlns:p14="http://schemas.microsoft.com/office/powerpoint/2010/main" val="181936467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17314C-8D10-5A47-9A2B-BAA0BC9BC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2" t="30000" b="2754"/>
          <a:stretch/>
        </p:blipFill>
        <p:spPr>
          <a:xfrm>
            <a:off x="1763688" y="116632"/>
            <a:ext cx="6510280" cy="6570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F6A68-A850-9B46-BB72-B5811E5B67EA}"/>
              </a:ext>
            </a:extLst>
          </p:cNvPr>
          <p:cNvSpPr txBox="1"/>
          <p:nvPr/>
        </p:nvSpPr>
        <p:spPr>
          <a:xfrm>
            <a:off x="3606972" y="476672"/>
            <a:ext cx="4349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Mass function of CDM halos over 25 orders of magnitude in mass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A8254B-3445-D14E-B406-F003FC93BB97}"/>
              </a:ext>
            </a:extLst>
          </p:cNvPr>
          <p:cNvSpPr txBox="1"/>
          <p:nvPr/>
        </p:nvSpPr>
        <p:spPr>
          <a:xfrm>
            <a:off x="313359" y="6093296"/>
            <a:ext cx="1813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Wang et al ‘20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41E07C-EDF5-624C-9429-DB684D7253E8}"/>
              </a:ext>
            </a:extLst>
          </p:cNvPr>
          <p:cNvCxnSpPr>
            <a:cxnSpLocks/>
          </p:cNvCxnSpPr>
          <p:nvPr/>
        </p:nvCxnSpPr>
        <p:spPr bwMode="auto">
          <a:xfrm>
            <a:off x="6732240" y="4437112"/>
            <a:ext cx="0" cy="1440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C21247-690A-4F43-8E05-C1ECE6E33F95}"/>
              </a:ext>
            </a:extLst>
          </p:cNvPr>
          <p:cNvSpPr txBox="1"/>
          <p:nvPr/>
        </p:nvSpPr>
        <p:spPr>
          <a:xfrm>
            <a:off x="6912755" y="4253026"/>
            <a:ext cx="899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visible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1CA16E-A28F-DA41-BCB0-77AD6629E84B}"/>
              </a:ext>
            </a:extLst>
          </p:cNvPr>
          <p:cNvCxnSpPr>
            <a:cxnSpLocks/>
          </p:cNvCxnSpPr>
          <p:nvPr/>
        </p:nvCxnSpPr>
        <p:spPr bwMode="auto">
          <a:xfrm>
            <a:off x="6084168" y="3789040"/>
            <a:ext cx="0" cy="208823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5EDDF8D-5B37-6D41-A456-4FD6EFA6412B}"/>
              </a:ext>
            </a:extLst>
          </p:cNvPr>
          <p:cNvSpPr txBox="1"/>
          <p:nvPr/>
        </p:nvSpPr>
        <p:spPr>
          <a:xfrm>
            <a:off x="6237305" y="3676962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lensing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861221-DE3F-342D-03EF-4B51FF0002A8}"/>
              </a:ext>
            </a:extLst>
          </p:cNvPr>
          <p:cNvGrpSpPr/>
          <p:nvPr/>
        </p:nvGrpSpPr>
        <p:grpSpPr>
          <a:xfrm>
            <a:off x="3924992" y="4157380"/>
            <a:ext cx="3713364" cy="2889815"/>
            <a:chOff x="3940161" y="4130821"/>
            <a:chExt cx="3713364" cy="288981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3CB268-B778-46D2-2200-5B1F62F45F26}"/>
                </a:ext>
              </a:extLst>
            </p:cNvPr>
            <p:cNvSpPr txBox="1"/>
            <p:nvPr/>
          </p:nvSpPr>
          <p:spPr>
            <a:xfrm>
              <a:off x="3940161" y="4130821"/>
              <a:ext cx="2340705" cy="1003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m</a:t>
              </a:r>
              <a:r>
                <a:rPr kumimoji="0" lang="en-US" sz="16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2"/>
                  <a:ea typeface="ＭＳ Ｐゴシック" charset="0"/>
                  <a:cs typeface="Symbol" charset="2"/>
                </a:rPr>
                <a:t>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 = 7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keV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, L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6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= 10</a:t>
              </a:r>
            </a:p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“coldest” 7keV sterile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2"/>
                  <a:ea typeface="ＭＳ Ｐゴシック" charset="0"/>
                  <a:cs typeface="Symbol" charset="2"/>
                </a:rPr>
                <a:t> n </a:t>
              </a:r>
            </a:p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       (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m</a:t>
              </a:r>
              <a:r>
                <a:rPr kumimoji="0" lang="en-US" sz="16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thermal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= 3.3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keV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) 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B79C97A-93C8-7B83-6477-8C50ECC5B245}"/>
                </a:ext>
              </a:extLst>
            </p:cNvPr>
            <p:cNvGrpSpPr/>
            <p:nvPr/>
          </p:nvGrpSpPr>
          <p:grpSpPr>
            <a:xfrm>
              <a:off x="5522403" y="4221088"/>
              <a:ext cx="2131122" cy="2799548"/>
              <a:chOff x="5522403" y="4221088"/>
              <a:chExt cx="2131122" cy="2799548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2422822-A421-E522-F49A-E88B9121A68A}"/>
                  </a:ext>
                </a:extLst>
              </p:cNvPr>
              <p:cNvGrpSpPr/>
              <p:nvPr/>
            </p:nvGrpSpPr>
            <p:grpSpPr>
              <a:xfrm>
                <a:off x="5522403" y="4221088"/>
                <a:ext cx="2131122" cy="2799548"/>
                <a:chOff x="5522403" y="4445876"/>
                <a:chExt cx="2131122" cy="2799548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3EE0959-E623-219D-3EDC-EEA9B6DA70F6}"/>
                    </a:ext>
                  </a:extLst>
                </p:cNvPr>
                <p:cNvSpPr txBox="1"/>
                <p:nvPr/>
              </p:nvSpPr>
              <p:spPr>
                <a:xfrm>
                  <a:off x="5522403" y="6339570"/>
                  <a:ext cx="54694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</a:rPr>
                    <a:t>/ M</a:t>
                  </a:r>
                  <a:r>
                    <a:rPr kumimoji="0" lang="en-US" sz="16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</a:rPr>
                    <a:t>o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F7EA1E62-5939-38B4-A453-4EA282F8C9B5}"/>
                    </a:ext>
                  </a:extLst>
                </p:cNvPr>
                <p:cNvSpPr/>
                <p:nvPr/>
              </p:nvSpPr>
              <p:spPr bwMode="auto">
                <a:xfrm>
                  <a:off x="6286331" y="4445876"/>
                  <a:ext cx="508607" cy="1490530"/>
                </a:xfrm>
                <a:custGeom>
                  <a:avLst/>
                  <a:gdLst>
                    <a:gd name="connsiteX0" fmla="*/ 508607 w 508607"/>
                    <a:gd name="connsiteY0" fmla="*/ 0 h 1490530"/>
                    <a:gd name="connsiteX1" fmla="*/ 4110 w 508607"/>
                    <a:gd name="connsiteY1" fmla="*/ 1481958 h 1490530"/>
                    <a:gd name="connsiteX2" fmla="*/ 256359 w 508607"/>
                    <a:gd name="connsiteY2" fmla="*/ 646386 h 1490530"/>
                    <a:gd name="connsiteX3" fmla="*/ 224828 w 508607"/>
                    <a:gd name="connsiteY3" fmla="*/ 646386 h 1490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8607" h="1490530">
                      <a:moveTo>
                        <a:pt x="508607" y="0"/>
                      </a:moveTo>
                      <a:cubicBezTo>
                        <a:pt x="277379" y="687113"/>
                        <a:pt x="46151" y="1374227"/>
                        <a:pt x="4110" y="1481958"/>
                      </a:cubicBezTo>
                      <a:cubicBezTo>
                        <a:pt x="-37931" y="1589689"/>
                        <a:pt x="256359" y="646386"/>
                        <a:pt x="256359" y="646386"/>
                      </a:cubicBezTo>
                      <a:cubicBezTo>
                        <a:pt x="293145" y="507124"/>
                        <a:pt x="258986" y="576755"/>
                        <a:pt x="224828" y="646386"/>
                      </a:cubicBezTo>
                    </a:path>
                  </a:pathLst>
                </a:custGeom>
                <a:noFill/>
                <a:ln w="381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Char char="•"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-65" charset="0"/>
                    <a:ea typeface="ＭＳ Ｐゴシック" charset="0"/>
                  </a:endParaRPr>
                </a:p>
              </p:txBody>
            </p:sp>
            <p:sp>
              <p:nvSpPr>
                <p:cNvPr id="17" name="Arc 16">
                  <a:extLst>
                    <a:ext uri="{FF2B5EF4-FFF2-40B4-BE49-F238E27FC236}">
                      <a16:creationId xmlns:a16="http://schemas.microsoft.com/office/drawing/2014/main" id="{46AA72FF-B58B-3475-BDF5-144ADF2E0F24}"/>
                    </a:ext>
                  </a:extLst>
                </p:cNvPr>
                <p:cNvSpPr/>
                <p:nvPr/>
              </p:nvSpPr>
              <p:spPr bwMode="auto">
                <a:xfrm rot="1240197" flipH="1">
                  <a:off x="6207839" y="4762316"/>
                  <a:ext cx="609792" cy="1636053"/>
                </a:xfrm>
                <a:prstGeom prst="arc">
                  <a:avLst>
                    <a:gd name="adj1" fmla="val 16200000"/>
                    <a:gd name="adj2" fmla="val 4202409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Char char="•"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-65" charset="0"/>
                    <a:ea typeface="ＭＳ Ｐゴシック" charset="0"/>
                  </a:endParaRPr>
                </a:p>
              </p:txBody>
            </p:sp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id="{FC63338A-4FD8-4058-3174-BA1FEF7E3765}"/>
                    </a:ext>
                  </a:extLst>
                </p:cNvPr>
                <p:cNvSpPr/>
                <p:nvPr/>
              </p:nvSpPr>
              <p:spPr bwMode="auto">
                <a:xfrm>
                  <a:off x="5580112" y="4779357"/>
                  <a:ext cx="2073413" cy="2466067"/>
                </a:xfrm>
                <a:prstGeom prst="arc">
                  <a:avLst>
                    <a:gd name="adj1" fmla="val 16656476"/>
                    <a:gd name="adj2" fmla="val 280818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Char char="•"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-65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3C35A1-98DE-90FE-2BFB-7F40E3F15EE7}"/>
                  </a:ext>
                </a:extLst>
              </p:cNvPr>
              <p:cNvSpPr txBox="1"/>
              <p:nvPr/>
            </p:nvSpPr>
            <p:spPr>
              <a:xfrm>
                <a:off x="6698109" y="5373604"/>
                <a:ext cx="8258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WDM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040694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560" y="980728"/>
            <a:ext cx="6350832" cy="478594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467544" y="5877272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F2951C"/>
                </a:solidFill>
              </a:rPr>
              <a:t>When the source and the lens are well aligned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dirty="0">
                <a:solidFill>
                  <a:srgbClr val="F2951C"/>
                </a:solidFill>
              </a:rPr>
              <a:t> strong arc or an Einstein ring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123728" y="251936"/>
            <a:ext cx="6643808" cy="584776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GB" sz="3200" dirty="0">
                <a:solidFill>
                  <a:srgbClr val="FF0000"/>
                </a:solidFill>
              </a:rPr>
              <a:t>Gravitational lensing: Einstein rings</a:t>
            </a:r>
          </a:p>
        </p:txBody>
      </p:sp>
    </p:spTree>
    <p:extLst>
      <p:ext uri="{BB962C8B-B14F-4D97-AF65-F5344CB8AC3E}">
        <p14:creationId xmlns:p14="http://schemas.microsoft.com/office/powerpoint/2010/main" val="2818437637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4911" y="172654"/>
            <a:ext cx="6684220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sz="3600" dirty="0">
                <a:solidFill>
                  <a:srgbClr val="DE0A0D"/>
                </a:solidFill>
              </a:rPr>
              <a:t>SLAC sample of strong lenses</a:t>
            </a:r>
          </a:p>
        </p:txBody>
      </p:sp>
      <p:pic>
        <p:nvPicPr>
          <p:cNvPr id="3" name="Picture 2" descr="einstein_ring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t="11089" r="7635" b="11478"/>
          <a:stretch/>
        </p:blipFill>
        <p:spPr>
          <a:xfrm>
            <a:off x="366891" y="1196752"/>
            <a:ext cx="852559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16095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lubimo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" r="5095" b="6790"/>
          <a:stretch>
            <a:fillRect/>
          </a:stretch>
        </p:blipFill>
        <p:spPr bwMode="auto">
          <a:xfrm>
            <a:off x="141288" y="-23813"/>
            <a:ext cx="8932862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Box 3"/>
          <p:cNvSpPr txBox="1">
            <a:spLocks noChangeArrowheads="1"/>
          </p:cNvSpPr>
          <p:nvPr/>
        </p:nvSpPr>
        <p:spPr bwMode="auto">
          <a:xfrm>
            <a:off x="3448050" y="676275"/>
            <a:ext cx="869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1981</a:t>
            </a:r>
          </a:p>
        </p:txBody>
      </p:sp>
      <p:pic>
        <p:nvPicPr>
          <p:cNvPr id="5" name="Picture 4" descr="Hammer_sickle_cl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5397">
            <a:off x="3744913" y="1171575"/>
            <a:ext cx="2497137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54199" y="301625"/>
            <a:ext cx="3041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= 30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Ω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 =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99670" y="174625"/>
            <a:ext cx="2656756" cy="525383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89981" tIns="46791" rIns="89981" bIns="4679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Hot dark matter</a:t>
            </a:r>
          </a:p>
        </p:txBody>
      </p:sp>
    </p:spTree>
    <p:extLst>
      <p:ext uri="{BB962C8B-B14F-4D97-AF65-F5344CB8AC3E}">
        <p14:creationId xmlns:p14="http://schemas.microsoft.com/office/powerpoint/2010/main" val="12419850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560" y="980728"/>
            <a:ext cx="6350832" cy="478594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467544" y="5877272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2951C"/>
                </a:solidFill>
              </a:rPr>
              <a:t>When the source and the lens are well aligned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dirty="0">
                <a:solidFill>
                  <a:srgbClr val="F2951C"/>
                </a:solidFill>
              </a:rPr>
              <a:t> strong arc or an Einstein ring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71600" y="3501008"/>
            <a:ext cx="4032448" cy="1571402"/>
            <a:chOff x="971600" y="3501008"/>
            <a:chExt cx="4032448" cy="1571402"/>
          </a:xfrm>
        </p:grpSpPr>
        <p:sp>
          <p:nvSpPr>
            <p:cNvPr id="2" name="TextBox 1"/>
            <p:cNvSpPr txBox="1"/>
            <p:nvPr/>
          </p:nvSpPr>
          <p:spPr>
            <a:xfrm>
              <a:off x="971600" y="4149080"/>
              <a:ext cx="23594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chemeClr val="bg1"/>
                  </a:solidFill>
                </a:rPr>
                <a:t>Additional lensing by line-of-sight halos perturb image 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V="1">
              <a:off x="2843808" y="3501008"/>
              <a:ext cx="1152128" cy="72008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 flipV="1">
              <a:off x="3059832" y="3933056"/>
              <a:ext cx="1944216" cy="64807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123728" y="251936"/>
            <a:ext cx="6643808" cy="584776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GB" sz="3200" dirty="0">
                <a:solidFill>
                  <a:srgbClr val="FF0000"/>
                </a:solidFill>
              </a:rPr>
              <a:t>Gravitational lensing: Einstein rings</a:t>
            </a:r>
          </a:p>
        </p:txBody>
      </p:sp>
    </p:spTree>
    <p:extLst>
      <p:ext uri="{BB962C8B-B14F-4D97-AF65-F5344CB8AC3E}">
        <p14:creationId xmlns:p14="http://schemas.microsoft.com/office/powerpoint/2010/main" val="796817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052736"/>
            <a:ext cx="8141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FFFFFF"/>
                </a:solidFill>
              </a:rPr>
              <a:t>Halos projected onto an Einstein ring distort the image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692" y="6207695"/>
            <a:ext cx="2289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dirty="0" err="1">
                <a:solidFill>
                  <a:srgbClr val="008000"/>
                </a:solidFill>
              </a:rPr>
              <a:t>Vegetti</a:t>
            </a:r>
            <a:r>
              <a:rPr lang="en-US" dirty="0">
                <a:solidFill>
                  <a:srgbClr val="008000"/>
                </a:solidFill>
              </a:rPr>
              <a:t> et al ‘10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23728" y="251936"/>
            <a:ext cx="6643808" cy="584776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GB" sz="3200" dirty="0">
                <a:solidFill>
                  <a:srgbClr val="FF0000"/>
                </a:solidFill>
              </a:rPr>
              <a:t>Gravitational lensing: Einstein rings</a:t>
            </a:r>
          </a:p>
        </p:txBody>
      </p:sp>
      <p:pic>
        <p:nvPicPr>
          <p:cNvPr id="2" name="Picture 1" descr="lensing_vegetti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03360"/>
            <a:ext cx="4702745" cy="456194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228184" y="3100898"/>
            <a:ext cx="2426071" cy="1552238"/>
            <a:chOff x="6228184" y="3100898"/>
            <a:chExt cx="2426071" cy="1552238"/>
          </a:xfrm>
        </p:grpSpPr>
        <p:sp>
          <p:nvSpPr>
            <p:cNvPr id="8" name="TextBox 7"/>
            <p:cNvSpPr txBox="1"/>
            <p:nvPr/>
          </p:nvSpPr>
          <p:spPr>
            <a:xfrm>
              <a:off x="6228934" y="3100898"/>
              <a:ext cx="24253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err="1">
                  <a:solidFill>
                    <a:schemeClr val="bg1"/>
                  </a:solidFill>
                </a:rPr>
                <a:t>m</a:t>
              </a:r>
              <a:r>
                <a:rPr lang="en-US" sz="2000" baseline="-25000" dirty="0" err="1">
                  <a:solidFill>
                    <a:schemeClr val="bg1"/>
                  </a:solidFill>
                </a:rPr>
                <a:t>sub</a:t>
              </a:r>
              <a:r>
                <a:rPr lang="en-US" sz="2000" dirty="0">
                  <a:solidFill>
                    <a:schemeClr val="bg1"/>
                  </a:solidFill>
                </a:rPr>
                <a:t> = 2.8 x 10</a:t>
              </a:r>
              <a:r>
                <a:rPr lang="en-US" sz="2000" baseline="30000" dirty="0">
                  <a:solidFill>
                    <a:schemeClr val="bg1"/>
                  </a:solidFill>
                </a:rPr>
                <a:t>10 </a:t>
              </a:r>
              <a:r>
                <a:rPr lang="en-US" sz="2000" dirty="0">
                  <a:solidFill>
                    <a:schemeClr val="bg1"/>
                  </a:solidFill>
                </a:rPr>
                <a:t>M</a:t>
              </a:r>
              <a:r>
                <a:rPr lang="en-US" sz="2000" baseline="-25000" dirty="0">
                  <a:solidFill>
                    <a:schemeClr val="bg1"/>
                  </a:solidFill>
                </a:rPr>
                <a:t>o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Elbow Connector 8"/>
            <p:cNvCxnSpPr/>
            <p:nvPr/>
          </p:nvCxnSpPr>
          <p:spPr bwMode="auto">
            <a:xfrm rot="10800000" flipV="1">
              <a:off x="6228184" y="3645024"/>
              <a:ext cx="1152128" cy="1008112"/>
            </a:xfrm>
            <a:prstGeom prst="bentConnector3">
              <a:avLst>
                <a:gd name="adj1" fmla="val -1054"/>
              </a:avLst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0906326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iduals_10^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80" y="1772816"/>
            <a:ext cx="4663440" cy="4663440"/>
          </a:xfrm>
          <a:prstGeom prst="rect">
            <a:avLst/>
          </a:prstGeom>
        </p:spPr>
      </p:pic>
      <p:pic>
        <p:nvPicPr>
          <p:cNvPr id="3" name="Picture 2" descr="image_10^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776184"/>
            <a:ext cx="4663440" cy="466344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23728" y="251936"/>
            <a:ext cx="6643808" cy="584776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GB" sz="3200" dirty="0">
                <a:solidFill>
                  <a:srgbClr val="FF0000"/>
                </a:solidFill>
              </a:rPr>
              <a:t>Gravitational lensing: Einstein rings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3688" y="1588730"/>
            <a:ext cx="897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0090"/>
                </a:solidFill>
              </a:rPr>
              <a:t>Image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2160" y="1628800"/>
            <a:ext cx="131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0090"/>
                </a:solidFill>
              </a:rPr>
              <a:t>Residuals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42430" y="1052736"/>
            <a:ext cx="8106034" cy="461665"/>
            <a:chOff x="642430" y="1052736"/>
            <a:chExt cx="8106034" cy="461665"/>
          </a:xfrm>
        </p:grpSpPr>
        <p:sp>
          <p:nvSpPr>
            <p:cNvPr id="5" name="TextBox 4"/>
            <p:cNvSpPr txBox="1"/>
            <p:nvPr/>
          </p:nvSpPr>
          <p:spPr>
            <a:xfrm>
              <a:off x="4947423" y="1052736"/>
              <a:ext cx="3801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10</a:t>
              </a:r>
              <a:r>
                <a:rPr lang="en-US" baseline="30000" dirty="0"/>
                <a:t>10</a:t>
              </a:r>
              <a:r>
                <a:rPr lang="en-US" dirty="0"/>
                <a:t>M</a:t>
              </a:r>
              <a:r>
                <a:rPr lang="en-US" baseline="-25000" dirty="0"/>
                <a:t>o</a:t>
              </a:r>
              <a:r>
                <a:rPr lang="en-US" dirty="0"/>
                <a:t> halo – </a:t>
              </a:r>
              <a:r>
                <a:rPr lang="en-US" dirty="0">
                  <a:solidFill>
                    <a:srgbClr val="FF0000"/>
                  </a:solidFill>
                </a:rPr>
                <a:t>easy to spot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2430" y="1095127"/>
              <a:ext cx="3601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>
                  <a:solidFill>
                    <a:srgbClr val="000090"/>
                  </a:solidFill>
                </a:rPr>
                <a:t>HST “data”: </a:t>
              </a:r>
              <a:r>
                <a:rPr lang="en-US" sz="2000" dirty="0" err="1">
                  <a:solidFill>
                    <a:srgbClr val="000090"/>
                  </a:solidFill>
                </a:rPr>
                <a:t>z</a:t>
              </a:r>
              <a:r>
                <a:rPr lang="en-US" sz="2000" baseline="-25000" dirty="0" err="1">
                  <a:solidFill>
                    <a:srgbClr val="000090"/>
                  </a:solidFill>
                </a:rPr>
                <a:t>source</a:t>
              </a:r>
              <a:r>
                <a:rPr lang="en-US" sz="2000" dirty="0">
                  <a:solidFill>
                    <a:srgbClr val="000090"/>
                  </a:solidFill>
                </a:rPr>
                <a:t>=1; </a:t>
              </a:r>
              <a:r>
                <a:rPr lang="en-US" sz="2000" dirty="0" err="1">
                  <a:solidFill>
                    <a:srgbClr val="000090"/>
                  </a:solidFill>
                </a:rPr>
                <a:t>z</a:t>
              </a:r>
              <a:r>
                <a:rPr lang="en-US" sz="2000" baseline="-25000" dirty="0" err="1">
                  <a:solidFill>
                    <a:srgbClr val="000090"/>
                  </a:solidFill>
                </a:rPr>
                <a:t>lens</a:t>
              </a:r>
              <a:r>
                <a:rPr lang="en-US" sz="2000" dirty="0">
                  <a:solidFill>
                    <a:srgbClr val="000090"/>
                  </a:solidFill>
                </a:rPr>
                <a:t>=0.2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53033" y="6351711"/>
            <a:ext cx="2479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8000"/>
                </a:solidFill>
              </a:rPr>
              <a:t>He, Li, CSF et al ‘19</a:t>
            </a:r>
          </a:p>
        </p:txBody>
      </p:sp>
    </p:spTree>
    <p:extLst>
      <p:ext uri="{BB962C8B-B14F-4D97-AF65-F5344CB8AC3E}">
        <p14:creationId xmlns:p14="http://schemas.microsoft.com/office/powerpoint/2010/main" val="1734103253"/>
      </p:ext>
    </p:extLst>
  </p:cSld>
  <p:clrMapOvr>
    <a:masterClrMapping/>
  </p:clrMapOvr>
  <p:transition>
    <p:zo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60540" y="4306166"/>
            <a:ext cx="248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Nightingale + ‘22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23728" y="251936"/>
            <a:ext cx="6643808" cy="584776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Gravitational lensing: substructures</a:t>
            </a:r>
          </a:p>
        </p:txBody>
      </p:sp>
      <p:pic>
        <p:nvPicPr>
          <p:cNvPr id="2" name="Picture 1" descr="lensing_vegetti10.pdf"/>
          <p:cNvPicPr>
            <a:picLocks noChangeAspect="1"/>
          </p:cNvPicPr>
          <p:nvPr/>
        </p:nvPicPr>
        <p:blipFill rotWithShape="1"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13665" r="10227" b="9020"/>
          <a:stretch/>
        </p:blipFill>
        <p:spPr>
          <a:xfrm>
            <a:off x="2123728" y="1052735"/>
            <a:ext cx="5256584" cy="5256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46D1B9-327C-5042-9831-7FCD9B5A967B}"/>
              </a:ext>
            </a:extLst>
          </p:cNvPr>
          <p:cNvSpPr txBox="1"/>
          <p:nvPr/>
        </p:nvSpPr>
        <p:spPr>
          <a:xfrm>
            <a:off x="264194" y="1973399"/>
            <a:ext cx="885614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Searched for substructure in 55 lenses with good HST imaging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 2 detections: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SLACS0946+1006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Log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</a:t>
            </a:r>
            <a:r>
              <a:rPr kumimoji="0" lang="en-GB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= 11.59</a:t>
            </a:r>
            <a:r>
              <a:rPr kumimoji="0" lang="en-GB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+0.18 – 0.34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BELLS1226+5457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Log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</a:t>
            </a:r>
            <a:r>
              <a:rPr kumimoji="0" lang="en-GB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= 11.80 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+0.16 −0.30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8513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23728" y="251936"/>
            <a:ext cx="6643808" cy="584776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Gravitational lensing: substructures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46D1B9-327C-5042-9831-7FCD9B5A967B}"/>
              </a:ext>
            </a:extLst>
          </p:cNvPr>
          <p:cNvSpPr txBox="1"/>
          <p:nvPr/>
        </p:nvSpPr>
        <p:spPr>
          <a:xfrm>
            <a:off x="287858" y="5397916"/>
            <a:ext cx="46081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And another one in JWST data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Log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</a:t>
            </a:r>
            <a:r>
              <a:rPr kumimoji="0" lang="en-GB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= 11.59</a:t>
            </a:r>
            <a:r>
              <a:rPr kumimoji="0" lang="en-GB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+0.18 – 0.34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5918" y="5811796"/>
            <a:ext cx="4217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Lange, Nightingale, CSF+ ‘23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5A07DA-B095-1448-974E-5089DD312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74800"/>
            <a:ext cx="7772400" cy="3708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059EE2-4193-A14C-9B05-E940518E7C48}"/>
              </a:ext>
            </a:extLst>
          </p:cNvPr>
          <p:cNvSpPr txBox="1"/>
          <p:nvPr/>
        </p:nvSpPr>
        <p:spPr>
          <a:xfrm>
            <a:off x="3644335" y="986118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JWST</a:t>
            </a:r>
          </a:p>
        </p:txBody>
      </p:sp>
    </p:spTree>
    <p:extLst>
      <p:ext uri="{BB962C8B-B14F-4D97-AF65-F5344CB8AC3E}">
        <p14:creationId xmlns:p14="http://schemas.microsoft.com/office/powerpoint/2010/main" val="372453134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36000" y="1588730"/>
            <a:ext cx="9288520" cy="4849510"/>
            <a:chOff x="-36000" y="1588730"/>
            <a:chExt cx="9288520" cy="4849510"/>
          </a:xfrm>
        </p:grpSpPr>
        <p:pic>
          <p:nvPicPr>
            <p:cNvPr id="2" name="Picture 1" descr="residuals_10^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080" y="1771200"/>
              <a:ext cx="4663440" cy="4663440"/>
            </a:xfrm>
            <a:prstGeom prst="rect">
              <a:avLst/>
            </a:prstGeom>
          </p:spPr>
        </p:pic>
        <p:pic>
          <p:nvPicPr>
            <p:cNvPr id="3" name="Picture 2" descr="image_10^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000" y="1774800"/>
              <a:ext cx="4663440" cy="466344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763688" y="1588730"/>
              <a:ext cx="8975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>
                  <a:solidFill>
                    <a:srgbClr val="000090"/>
                  </a:solidFill>
                </a:rPr>
                <a:t>Image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90809" y="1628800"/>
              <a:ext cx="41456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>
                  <a:solidFill>
                    <a:srgbClr val="000090"/>
                  </a:solidFill>
                </a:rPr>
                <a:t>Residuals (image – smooth model)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2430" y="1052736"/>
            <a:ext cx="8466074" cy="461665"/>
            <a:chOff x="642430" y="1052736"/>
            <a:chExt cx="8466074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4191773" y="1052736"/>
              <a:ext cx="4916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10</a:t>
              </a:r>
              <a:r>
                <a:rPr lang="en-US" baseline="30000" dirty="0"/>
                <a:t>7</a:t>
              </a:r>
              <a:r>
                <a:rPr lang="en-US" dirty="0"/>
                <a:t> M</a:t>
              </a:r>
              <a:r>
                <a:rPr lang="en-US" baseline="-25000" dirty="0"/>
                <a:t>o</a:t>
              </a:r>
              <a:r>
                <a:rPr lang="en-US" dirty="0"/>
                <a:t> halo – </a:t>
              </a:r>
              <a:r>
                <a:rPr lang="en-US" dirty="0">
                  <a:solidFill>
                    <a:srgbClr val="FF0000"/>
                  </a:solidFill>
                </a:rPr>
                <a:t>NOT so easy to spot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2430" y="1095127"/>
              <a:ext cx="3601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>
                  <a:solidFill>
                    <a:srgbClr val="000090"/>
                  </a:solidFill>
                </a:rPr>
                <a:t>HST “data”: </a:t>
              </a:r>
              <a:r>
                <a:rPr lang="en-US" sz="2000" dirty="0" err="1">
                  <a:solidFill>
                    <a:srgbClr val="000090"/>
                  </a:solidFill>
                </a:rPr>
                <a:t>z</a:t>
              </a:r>
              <a:r>
                <a:rPr lang="en-US" sz="2000" baseline="-25000" dirty="0" err="1">
                  <a:solidFill>
                    <a:srgbClr val="000090"/>
                  </a:solidFill>
                </a:rPr>
                <a:t>source</a:t>
              </a:r>
              <a:r>
                <a:rPr lang="en-US" sz="2000" dirty="0">
                  <a:solidFill>
                    <a:srgbClr val="000090"/>
                  </a:solidFill>
                </a:rPr>
                <a:t>=1; </a:t>
              </a:r>
              <a:r>
                <a:rPr lang="en-US" sz="2000" dirty="0" err="1">
                  <a:solidFill>
                    <a:srgbClr val="000090"/>
                  </a:solidFill>
                </a:rPr>
                <a:t>z</a:t>
              </a:r>
              <a:r>
                <a:rPr lang="en-US" sz="2000" baseline="-25000" dirty="0" err="1">
                  <a:solidFill>
                    <a:srgbClr val="000090"/>
                  </a:solidFill>
                </a:rPr>
                <a:t>lens</a:t>
              </a:r>
              <a:r>
                <a:rPr lang="en-US" sz="2000" dirty="0">
                  <a:solidFill>
                    <a:srgbClr val="000090"/>
                  </a:solidFill>
                </a:rPr>
                <a:t>=0.2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53033" y="6351711"/>
            <a:ext cx="2479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8000"/>
                </a:solidFill>
              </a:rPr>
              <a:t>He, Li, CSF et al ‘19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109598-721D-074A-BCDB-0F2F72DCA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188640"/>
            <a:ext cx="6912768" cy="58477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sz="3200" dirty="0">
                <a:solidFill>
                  <a:srgbClr val="DE0A0D"/>
                </a:solidFill>
              </a:rPr>
              <a:t>Strong lensing: detecting small halos</a:t>
            </a:r>
          </a:p>
        </p:txBody>
      </p:sp>
    </p:spTree>
    <p:extLst>
      <p:ext uri="{BB962C8B-B14F-4D97-AF65-F5344CB8AC3E}">
        <p14:creationId xmlns:p14="http://schemas.microsoft.com/office/powerpoint/2010/main" val="1929504448"/>
      </p:ext>
    </p:extLst>
  </p:cSld>
  <p:clrMapOvr>
    <a:masterClrMapping/>
  </p:clrMapOvr>
  <p:transition>
    <p:zo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6DA09-D60C-F643-B354-1E51ED570F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7" r="2400" b="3926"/>
          <a:stretch/>
        </p:blipFill>
        <p:spPr>
          <a:xfrm>
            <a:off x="280416" y="970275"/>
            <a:ext cx="8644128" cy="54061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4E0797-A114-B74C-9DE7-40B8787F8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188640"/>
            <a:ext cx="6912768" cy="58477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sz="3200" dirty="0">
                <a:solidFill>
                  <a:srgbClr val="DE0A0D"/>
                </a:solidFill>
              </a:rPr>
              <a:t>Strong lensing: detecting small halos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B78B96-5C7B-7A42-B819-87B27B2F4E4A}"/>
              </a:ext>
            </a:extLst>
          </p:cNvPr>
          <p:cNvSpPr txBox="1"/>
          <p:nvPr/>
        </p:nvSpPr>
        <p:spPr>
          <a:xfrm>
            <a:off x="3491880" y="6396335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B050"/>
                </a:solidFill>
              </a:rPr>
              <a:t>He et al. ‘20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572998-FDBA-814A-B53F-097D2B6ABACE}"/>
              </a:ext>
            </a:extLst>
          </p:cNvPr>
          <p:cNvSpPr txBox="1"/>
          <p:nvPr/>
        </p:nvSpPr>
        <p:spPr>
          <a:xfrm>
            <a:off x="1534165" y="1124744"/>
            <a:ext cx="769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/>
              <a:t>CDM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AFCFA4-BC3D-E14B-B170-6E73A94895FE}"/>
              </a:ext>
            </a:extLst>
          </p:cNvPr>
          <p:cNvSpPr txBox="1"/>
          <p:nvPr/>
        </p:nvSpPr>
        <p:spPr>
          <a:xfrm>
            <a:off x="4564112" y="1124744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/>
              <a:t>WDM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7E528C-6113-A14B-9AB3-E649139BEA25}"/>
              </a:ext>
            </a:extLst>
          </p:cNvPr>
          <p:cNvSpPr txBox="1"/>
          <p:nvPr/>
        </p:nvSpPr>
        <p:spPr>
          <a:xfrm>
            <a:off x="7452320" y="1052736"/>
            <a:ext cx="769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bg1"/>
                </a:solidFill>
              </a:rPr>
              <a:t>CDM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36EEFE-EAB2-4C40-90E2-0193A2A7FB07}"/>
              </a:ext>
            </a:extLst>
          </p:cNvPr>
          <p:cNvSpPr txBox="1"/>
          <p:nvPr/>
        </p:nvSpPr>
        <p:spPr>
          <a:xfrm>
            <a:off x="2915816" y="3140968"/>
            <a:ext cx="2702984" cy="461665"/>
          </a:xfrm>
          <a:prstGeom prst="rect">
            <a:avLst/>
          </a:prstGeom>
          <a:solidFill>
            <a:srgbClr val="F2B35D">
              <a:alpha val="61000"/>
            </a:srgb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Convergence map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63B60E-0374-D94B-8960-2371603BE3F0}"/>
              </a:ext>
            </a:extLst>
          </p:cNvPr>
          <p:cNvSpPr txBox="1"/>
          <p:nvPr/>
        </p:nvSpPr>
        <p:spPr>
          <a:xfrm>
            <a:off x="2184708" y="5919663"/>
            <a:ext cx="4259500" cy="461665"/>
          </a:xfrm>
          <a:prstGeom prst="rect">
            <a:avLst/>
          </a:prstGeom>
          <a:solidFill>
            <a:srgbClr val="F2B35D">
              <a:alpha val="61000"/>
            </a:srgb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Residuals from smooth model</a:t>
            </a:r>
          </a:p>
        </p:txBody>
      </p:sp>
    </p:spTree>
    <p:extLst>
      <p:ext uri="{BB962C8B-B14F-4D97-AF65-F5344CB8AC3E}">
        <p14:creationId xmlns:p14="http://schemas.microsoft.com/office/powerpoint/2010/main" val="2252576510"/>
      </p:ext>
    </p:extLst>
  </p:cSld>
  <p:clrMapOvr>
    <a:masterClrMapping/>
  </p:clrMapOvr>
  <p:transition>
    <p:zo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6000" y="1771200"/>
            <a:ext cx="9288520" cy="4667040"/>
            <a:chOff x="-36000" y="1771200"/>
            <a:chExt cx="9288520" cy="4667040"/>
          </a:xfrm>
        </p:grpSpPr>
        <p:pic>
          <p:nvPicPr>
            <p:cNvPr id="11" name="Picture 10" descr="residuals_10^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080" y="1771200"/>
              <a:ext cx="4663440" cy="4663440"/>
            </a:xfrm>
            <a:prstGeom prst="rect">
              <a:avLst/>
            </a:prstGeom>
          </p:spPr>
        </p:pic>
        <p:pic>
          <p:nvPicPr>
            <p:cNvPr id="12" name="Picture 11" descr="image_10^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000" y="1774800"/>
              <a:ext cx="4663440" cy="466344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094200" y="1527175"/>
            <a:ext cx="5091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Can detect halos as small as 10</a:t>
            </a:r>
            <a:r>
              <a:rPr lang="en-US" baseline="30000" dirty="0">
                <a:solidFill>
                  <a:srgbClr val="FF0000"/>
                </a:solidFill>
              </a:rPr>
              <a:t>7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-25000" dirty="0">
                <a:solidFill>
                  <a:srgbClr val="FF0000"/>
                </a:solidFill>
              </a:rPr>
              <a:t>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2907217"/>
            <a:ext cx="4248472" cy="830997"/>
          </a:xfrm>
          <a:prstGeom prst="rect">
            <a:avLst/>
          </a:prstGeom>
          <a:solidFill>
            <a:srgbClr val="3366FF">
              <a:alpha val="90000"/>
            </a:srgb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None/>
            </a:pPr>
            <a:r>
              <a:rPr lang="en-US" dirty="0">
                <a:solidFill>
                  <a:srgbClr val="000000"/>
                </a:solidFill>
              </a:rPr>
              <a:t>If WDM is right, should find </a:t>
            </a:r>
            <a:r>
              <a:rPr lang="en-US" dirty="0">
                <a:solidFill>
                  <a:srgbClr val="800000"/>
                </a:solidFill>
              </a:rPr>
              <a:t>NO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10</a:t>
            </a:r>
            <a:r>
              <a:rPr lang="en-US" baseline="30000" dirty="0">
                <a:solidFill>
                  <a:srgbClr val="000090"/>
                </a:solidFill>
              </a:rPr>
              <a:t>8 </a:t>
            </a:r>
            <a:r>
              <a:rPr lang="en-US" dirty="0">
                <a:solidFill>
                  <a:srgbClr val="000090"/>
                </a:solidFill>
              </a:rPr>
              <a:t>M</a:t>
            </a:r>
            <a:r>
              <a:rPr lang="en-US" baseline="-25000" dirty="0">
                <a:solidFill>
                  <a:srgbClr val="000090"/>
                </a:solidFill>
              </a:rPr>
              <a:t>o</a:t>
            </a:r>
            <a:r>
              <a:rPr lang="en-US" dirty="0">
                <a:solidFill>
                  <a:srgbClr val="000000"/>
                </a:solidFill>
              </a:rPr>
              <a:t> halos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784" y="4110171"/>
            <a:ext cx="4033570" cy="830997"/>
          </a:xfrm>
          <a:prstGeom prst="rect">
            <a:avLst/>
          </a:prstGeom>
          <a:solidFill>
            <a:srgbClr val="3366FF">
              <a:alpha val="90000"/>
            </a:srgb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None/>
            </a:pPr>
            <a:r>
              <a:rPr lang="en-US" dirty="0"/>
              <a:t>If CDM is right, should find </a:t>
            </a:r>
            <a:r>
              <a:rPr lang="en-US" dirty="0">
                <a:solidFill>
                  <a:srgbClr val="800000"/>
                </a:solidFill>
              </a:rPr>
              <a:t>MANY </a:t>
            </a:r>
            <a:r>
              <a:rPr lang="en-US" dirty="0">
                <a:solidFill>
                  <a:srgbClr val="000090"/>
                </a:solidFill>
              </a:rPr>
              <a:t>10</a:t>
            </a:r>
            <a:r>
              <a:rPr lang="en-US" baseline="30000" dirty="0">
                <a:solidFill>
                  <a:srgbClr val="000090"/>
                </a:solidFill>
              </a:rPr>
              <a:t>8 </a:t>
            </a:r>
            <a:r>
              <a:rPr lang="en-US" dirty="0">
                <a:solidFill>
                  <a:srgbClr val="000090"/>
                </a:solidFill>
              </a:rPr>
              <a:t>M</a:t>
            </a:r>
            <a:r>
              <a:rPr lang="en-US" baseline="-25000" dirty="0">
                <a:solidFill>
                  <a:srgbClr val="000090"/>
                </a:solidFill>
              </a:rPr>
              <a:t>o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/>
              <a:t>halos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3033" y="6351711"/>
            <a:ext cx="2479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8000"/>
                </a:solidFill>
              </a:rPr>
              <a:t>He, Li, CSF et al ‘19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F47925-8E9B-3044-A23C-4971455B2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093" y="172654"/>
            <a:ext cx="6967411" cy="58477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sz="3200" dirty="0">
                <a:solidFill>
                  <a:srgbClr val="DE0A0D"/>
                </a:solidFill>
              </a:rPr>
              <a:t>Detecting halos w. strong lensing</a:t>
            </a:r>
          </a:p>
        </p:txBody>
      </p:sp>
    </p:spTree>
    <p:extLst>
      <p:ext uri="{BB962C8B-B14F-4D97-AF65-F5344CB8AC3E}">
        <p14:creationId xmlns:p14="http://schemas.microsoft.com/office/powerpoint/2010/main" val="123836944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FD8865-09FE-D44B-8742-473095A32DBB}"/>
              </a:ext>
            </a:extLst>
          </p:cNvPr>
          <p:cNvSpPr txBox="1"/>
          <p:nvPr/>
        </p:nvSpPr>
        <p:spPr>
          <a:xfrm>
            <a:off x="3491881" y="2708920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23 minutes</a:t>
            </a:r>
          </a:p>
        </p:txBody>
      </p:sp>
    </p:spTree>
    <p:extLst>
      <p:ext uri="{BB962C8B-B14F-4D97-AF65-F5344CB8AC3E}">
        <p14:creationId xmlns:p14="http://schemas.microsoft.com/office/powerpoint/2010/main" val="2260389861"/>
      </p:ext>
    </p:extLst>
  </p:cSld>
  <p:clrMapOvr>
    <a:masterClrMapping/>
  </p:clrMapOvr>
  <p:transition>
    <p:zo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F84D001-E33A-7B45-B0D4-0D87E5960485}"/>
              </a:ext>
            </a:extLst>
          </p:cNvPr>
          <p:cNvSpPr/>
          <p:nvPr/>
        </p:nvSpPr>
        <p:spPr bwMode="auto">
          <a:xfrm>
            <a:off x="5940152" y="6441829"/>
            <a:ext cx="3090846" cy="404584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17314C-8D10-5A47-9A2B-BAA0BC9BC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2" t="30000" b="2754"/>
          <a:stretch/>
        </p:blipFill>
        <p:spPr>
          <a:xfrm>
            <a:off x="1763688" y="116632"/>
            <a:ext cx="6510280" cy="6570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F6A68-A850-9B46-BB72-B5811E5B67EA}"/>
              </a:ext>
            </a:extLst>
          </p:cNvPr>
          <p:cNvSpPr txBox="1"/>
          <p:nvPr/>
        </p:nvSpPr>
        <p:spPr>
          <a:xfrm>
            <a:off x="3606972" y="476672"/>
            <a:ext cx="4349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Mass function of CDM halos over 25 orders of magnitude in mass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A8254B-3445-D14E-B406-F003FC93BB97}"/>
              </a:ext>
            </a:extLst>
          </p:cNvPr>
          <p:cNvSpPr txBox="1"/>
          <p:nvPr/>
        </p:nvSpPr>
        <p:spPr>
          <a:xfrm>
            <a:off x="959490" y="6441829"/>
            <a:ext cx="7352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Wang, Bose, CSF, Gao, Jenkins,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Springel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White - Nature 2020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41E07C-EDF5-624C-9429-DB684D7253E8}"/>
              </a:ext>
            </a:extLst>
          </p:cNvPr>
          <p:cNvCxnSpPr>
            <a:cxnSpLocks/>
          </p:cNvCxnSpPr>
          <p:nvPr/>
        </p:nvCxnSpPr>
        <p:spPr bwMode="auto">
          <a:xfrm>
            <a:off x="6660232" y="4365104"/>
            <a:ext cx="0" cy="151216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E240858-C01D-1F41-BD52-06CA53D96397}"/>
              </a:ext>
            </a:extLst>
          </p:cNvPr>
          <p:cNvSpPr txBox="1"/>
          <p:nvPr/>
        </p:nvSpPr>
        <p:spPr>
          <a:xfrm>
            <a:off x="4336779" y="1948770"/>
            <a:ext cx="2539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annihilation radiation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21247-690A-4F43-8E05-C1ECE6E33F95}"/>
              </a:ext>
            </a:extLst>
          </p:cNvPr>
          <p:cNvSpPr txBox="1"/>
          <p:nvPr/>
        </p:nvSpPr>
        <p:spPr>
          <a:xfrm>
            <a:off x="6912755" y="4253026"/>
            <a:ext cx="899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visible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2724FF-C728-C84B-94D3-22101938AA22}"/>
              </a:ext>
            </a:extLst>
          </p:cNvPr>
          <p:cNvGrpSpPr/>
          <p:nvPr/>
        </p:nvGrpSpPr>
        <p:grpSpPr>
          <a:xfrm>
            <a:off x="6084168" y="3676962"/>
            <a:ext cx="1152128" cy="2200310"/>
            <a:chOff x="6084168" y="3676962"/>
            <a:chExt cx="1152128" cy="220031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51CA16E-A28F-DA41-BCB0-77AD6629E84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84168" y="3789040"/>
              <a:ext cx="0" cy="208823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EDDF8D-5B37-6D41-A456-4FD6EFA6412B}"/>
                </a:ext>
              </a:extLst>
            </p:cNvPr>
            <p:cNvSpPr txBox="1"/>
            <p:nvPr/>
          </p:nvSpPr>
          <p:spPr>
            <a:xfrm>
              <a:off x="6237305" y="3676962"/>
              <a:ext cx="9989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lensing</a:t>
              </a:r>
            </a:p>
          </p:txBody>
        </p:sp>
      </p:grpSp>
      <p:sp>
        <p:nvSpPr>
          <p:cNvPr id="30" name="AutoShape 15" descr="search by orcid">
            <a:hlinkClick r:id="rId3"/>
            <a:extLst>
              <a:ext uri="{FF2B5EF4-FFF2-40B4-BE49-F238E27FC236}">
                <a16:creationId xmlns:a16="http://schemas.microsoft.com/office/drawing/2014/main" id="{43750EA8-4D27-9B44-AA94-3FF46DB99E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24" y="1980157"/>
            <a:ext cx="1547664" cy="15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" name="AutoShape 16" descr="search by orcid">
            <a:hlinkClick r:id="rId4"/>
            <a:extLst>
              <a:ext uri="{FF2B5EF4-FFF2-40B4-BE49-F238E27FC236}">
                <a16:creationId xmlns:a16="http://schemas.microsoft.com/office/drawing/2014/main" id="{0F746DB9-ACC1-DD45-BAD4-ECC9F90EAD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24" y="2269082"/>
            <a:ext cx="1547664" cy="154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2" name="AutoShape 17" descr="search by orcid">
            <a:hlinkClick r:id="rId5"/>
            <a:extLst>
              <a:ext uri="{FF2B5EF4-FFF2-40B4-BE49-F238E27FC236}">
                <a16:creationId xmlns:a16="http://schemas.microsoft.com/office/drawing/2014/main" id="{669E6A47-3164-D444-82F9-43E3918090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24" y="2726283"/>
            <a:ext cx="1547664" cy="15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5796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2"/>
          <p:cNvSpPr txBox="1">
            <a:spLocks noChangeArrowheads="1"/>
          </p:cNvSpPr>
          <p:nvPr/>
        </p:nvSpPr>
        <p:spPr bwMode="auto">
          <a:xfrm>
            <a:off x="2781300" y="163513"/>
            <a:ext cx="5529263" cy="1098550"/>
          </a:xfrm>
          <a:prstGeom prst="rect">
            <a:avLst/>
          </a:prstGeom>
          <a:solidFill>
            <a:srgbClr val="FFCC00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Non-baryonic dark matter cosmologies</a:t>
            </a:r>
          </a:p>
        </p:txBody>
      </p:sp>
      <p:grpSp>
        <p:nvGrpSpPr>
          <p:cNvPr id="103426" name="Group 15"/>
          <p:cNvGrpSpPr>
            <a:grpSpLocks/>
          </p:cNvGrpSpPr>
          <p:nvPr/>
        </p:nvGrpSpPr>
        <p:grpSpPr bwMode="auto">
          <a:xfrm>
            <a:off x="2705100" y="1404938"/>
            <a:ext cx="6469063" cy="4959350"/>
            <a:chOff x="2608263" y="1441450"/>
            <a:chExt cx="6435725" cy="4922838"/>
          </a:xfrm>
        </p:grpSpPr>
        <p:sp>
          <p:nvSpPr>
            <p:cNvPr id="103431" name="Text Box 3"/>
            <p:cNvSpPr txBox="1">
              <a:spLocks noChangeArrowheads="1"/>
            </p:cNvSpPr>
            <p:nvPr/>
          </p:nvSpPr>
          <p:spPr bwMode="auto">
            <a:xfrm>
              <a:off x="6891338" y="5722938"/>
              <a:ext cx="21526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Davis, Efstathiou, Frenk &amp; White ‘85</a:t>
              </a:r>
            </a:p>
          </p:txBody>
        </p:sp>
        <p:sp>
          <p:nvSpPr>
            <p:cNvPr id="103432" name="Text Box 4"/>
            <p:cNvSpPr txBox="1">
              <a:spLocks noChangeArrowheads="1"/>
            </p:cNvSpPr>
            <p:nvPr/>
          </p:nvSpPr>
          <p:spPr bwMode="auto">
            <a:xfrm>
              <a:off x="7740650" y="4310063"/>
              <a:ext cx="1301750" cy="646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HDM 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charset="0"/>
                  <a:ea typeface="ＭＳ Ｐゴシック" charset="0"/>
                </a:rPr>
                <a:t>W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=1</a:t>
              </a:r>
            </a:p>
          </p:txBody>
        </p:sp>
        <p:grpSp>
          <p:nvGrpSpPr>
            <p:cNvPr id="103433" name="Group 5"/>
            <p:cNvGrpSpPr>
              <a:grpSpLocks/>
            </p:cNvGrpSpPr>
            <p:nvPr/>
          </p:nvGrpSpPr>
          <p:grpSpPr bwMode="auto">
            <a:xfrm>
              <a:off x="2608263" y="1441450"/>
              <a:ext cx="6370637" cy="4841875"/>
              <a:chOff x="1603" y="908"/>
              <a:chExt cx="4013" cy="3050"/>
            </a:xfrm>
          </p:grpSpPr>
          <p:pic>
            <p:nvPicPr>
              <p:cNvPr id="103436" name="Picture 6" descr="cdmhd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3" y="908"/>
                <a:ext cx="4013" cy="305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3437" name="Text Box 7"/>
              <p:cNvSpPr txBox="1">
                <a:spLocks noChangeArrowheads="1"/>
              </p:cNvSpPr>
              <p:nvPr/>
            </p:nvSpPr>
            <p:spPr bwMode="auto">
              <a:xfrm>
                <a:off x="1731" y="2921"/>
                <a:ext cx="1231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CfA redshift survey</a:t>
                </a:r>
              </a:p>
            </p:txBody>
          </p:sp>
          <p:sp>
            <p:nvSpPr>
              <p:cNvPr id="103438" name="Text Box 8"/>
              <p:cNvSpPr txBox="1">
                <a:spLocks noChangeArrowheads="1"/>
              </p:cNvSpPr>
              <p:nvPr/>
            </p:nvSpPr>
            <p:spPr bwMode="auto">
              <a:xfrm>
                <a:off x="3195" y="993"/>
                <a:ext cx="718" cy="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charset="0"/>
                    <a:ea typeface="ＭＳ Ｐゴシック" charset="0"/>
                    <a:cs typeface="Symbol" charset="0"/>
                  </a:rPr>
                  <a:t>L</a:t>
                </a: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Symbol" charset="0"/>
                  </a:rPr>
                  <a:t>CDM </a:t>
                </a: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charset="0"/>
                    <a:ea typeface="ＭＳ Ｐゴシック" charset="0"/>
                    <a:cs typeface="Symbol" charset="0"/>
                  </a:rPr>
                  <a:t>W</a:t>
                </a: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Symbol" charset="0"/>
                  </a:rPr>
                  <a:t>=0.2</a:t>
                </a:r>
              </a:p>
            </p:txBody>
          </p:sp>
          <p:sp>
            <p:nvSpPr>
              <p:cNvPr id="103439" name="Line 9"/>
              <p:cNvSpPr>
                <a:spLocks noChangeShapeType="1"/>
              </p:cNvSpPr>
              <p:nvPr/>
            </p:nvSpPr>
            <p:spPr bwMode="auto">
              <a:xfrm flipH="1">
                <a:off x="3187" y="1183"/>
                <a:ext cx="198" cy="8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3440" name="Line 10"/>
              <p:cNvSpPr>
                <a:spLocks noChangeShapeType="1"/>
              </p:cNvSpPr>
              <p:nvPr/>
            </p:nvSpPr>
            <p:spPr bwMode="auto">
              <a:xfrm flipH="1" flipV="1">
                <a:off x="5200" y="2501"/>
                <a:ext cx="55" cy="18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03434" name="Rectangle 14"/>
            <p:cNvSpPr>
              <a:spLocks noChangeArrowheads="1"/>
            </p:cNvSpPr>
            <p:nvPr/>
          </p:nvSpPr>
          <p:spPr bwMode="auto">
            <a:xfrm>
              <a:off x="7519988" y="4160838"/>
              <a:ext cx="1481137" cy="76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Neutrinos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charset="0"/>
                  <a:ea typeface="ＭＳ Ｐゴシック" charset="0"/>
                </a:rPr>
                <a:t>W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=1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03435" name="Rectangle 15"/>
            <p:cNvSpPr>
              <a:spLocks noChangeArrowheads="1"/>
            </p:cNvSpPr>
            <p:nvPr/>
          </p:nvSpPr>
          <p:spPr bwMode="auto">
            <a:xfrm>
              <a:off x="2638743" y="5556714"/>
              <a:ext cx="2521698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9324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Davis,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9324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Efstathiou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9324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, Frenk &amp; White </a:t>
              </a:r>
              <a:r>
                <a:rPr kumimoji="0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9324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‘</a:t>
              </a:r>
              <a:r>
                <a:rPr kumimoji="0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9324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85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9324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03427" name="Line 9"/>
          <p:cNvSpPr>
            <a:spLocks noChangeShapeType="1"/>
          </p:cNvSpPr>
          <p:nvPr/>
        </p:nvSpPr>
        <p:spPr bwMode="auto">
          <a:xfrm flipV="1">
            <a:off x="4251325" y="4511675"/>
            <a:ext cx="395288" cy="174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3428" name="Rectangle 22"/>
          <p:cNvSpPr>
            <a:spLocks noChangeArrowheads="1"/>
          </p:cNvSpPr>
          <p:nvPr/>
        </p:nvSpPr>
        <p:spPr bwMode="auto">
          <a:xfrm>
            <a:off x="2749550" y="1414463"/>
            <a:ext cx="3616325" cy="4822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3429" name="Right Triangle 23"/>
          <p:cNvSpPr>
            <a:spLocks noChangeArrowheads="1"/>
          </p:cNvSpPr>
          <p:nvPr/>
        </p:nvSpPr>
        <p:spPr bwMode="auto">
          <a:xfrm>
            <a:off x="6365875" y="3198813"/>
            <a:ext cx="1946275" cy="2957512"/>
          </a:xfrm>
          <a:prstGeom prst="rtTriangl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3430" name="Text Box 5"/>
          <p:cNvSpPr txBox="1">
            <a:spLocks noChangeArrowheads="1"/>
          </p:cNvSpPr>
          <p:nvPr/>
        </p:nvSpPr>
        <p:spPr bwMode="auto">
          <a:xfrm>
            <a:off x="7404100" y="5588000"/>
            <a:ext cx="1516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Frenk, White &amp; Davis ‘83</a:t>
            </a:r>
          </a:p>
        </p:txBody>
      </p:sp>
    </p:spTree>
    <p:extLst>
      <p:ext uri="{BB962C8B-B14F-4D97-AF65-F5344CB8AC3E}">
        <p14:creationId xmlns:p14="http://schemas.microsoft.com/office/powerpoint/2010/main" val="1236224126"/>
      </p:ext>
    </p:extLst>
  </p:cSld>
  <p:clrMapOvr>
    <a:masterClrMapping/>
  </p:clrMapOvr>
  <p:transition>
    <p:zo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18"/>
          <p:cNvSpPr>
            <a:spLocks noChangeArrowheads="1"/>
          </p:cNvSpPr>
          <p:nvPr/>
        </p:nvSpPr>
        <p:spPr bwMode="auto">
          <a:xfrm>
            <a:off x="5441950" y="6427788"/>
            <a:ext cx="3702050" cy="430212"/>
          </a:xfrm>
          <a:prstGeom prst="rect">
            <a:avLst/>
          </a:prstGeom>
          <a:solidFill>
            <a:srgbClr val="BBF3F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0597" name="Text Box 2"/>
          <p:cNvSpPr txBox="1">
            <a:spLocks noChangeArrowheads="1"/>
          </p:cNvSpPr>
          <p:nvPr/>
        </p:nvSpPr>
        <p:spPr bwMode="auto">
          <a:xfrm>
            <a:off x="2266950" y="174625"/>
            <a:ext cx="6457950" cy="109855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Indirect CDM detection through annihilation radiation</a:t>
            </a:r>
          </a:p>
        </p:txBody>
      </p:sp>
      <p:sp>
        <p:nvSpPr>
          <p:cNvPr id="110598" name="Rectangle 3"/>
          <p:cNvSpPr>
            <a:spLocks noChangeArrowheads="1"/>
          </p:cNvSpPr>
          <p:nvPr/>
        </p:nvSpPr>
        <p:spPr bwMode="auto">
          <a:xfrm>
            <a:off x="558800" y="5122863"/>
            <a:ext cx="6992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Symbol" charset="0"/>
              </a:rPr>
              <a:t>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Theoretical expectation requires knowing </a:t>
            </a: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OpenSymbol" charset="0"/>
              </a:rPr>
              <a:t>r</a:t>
            </a: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(</a:t>
            </a:r>
            <a:r>
              <a:rPr kumimoji="0" lang="en-GB" sz="25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x</a:t>
            </a: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)</a:t>
            </a: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 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65150" y="5759450"/>
            <a:ext cx="71167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Symbol" charset="0"/>
              </a:rPr>
              <a:t>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Accurate high resolution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N-body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simulations of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halo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formation from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CDM initial conditions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0600" name="Rectangle 7"/>
          <p:cNvSpPr>
            <a:spLocks noChangeArrowheads="1"/>
          </p:cNvSpPr>
          <p:nvPr/>
        </p:nvSpPr>
        <p:spPr bwMode="auto">
          <a:xfrm>
            <a:off x="642938" y="2401888"/>
            <a:ext cx="725646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75000"/>
              </a:lnSpc>
              <a:spcBef>
                <a:spcPts val="1538"/>
              </a:spcBef>
              <a:spcAft>
                <a:spcPts val="1538"/>
              </a:spcAft>
              <a:buClr>
                <a:srgbClr val="FF0000"/>
              </a:buClr>
              <a:buSzPct val="55000"/>
              <a:buFont typeface="Wingdings" charset="0"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Intensity of annihilation radiation at </a:t>
            </a:r>
            <a:r>
              <a:rPr kumimoji="0" lang="en-GB" sz="25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x</a:t>
            </a: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is</a:t>
            </a: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:</a:t>
            </a:r>
            <a:r>
              <a:rPr kumimoji="0" lang="en-GB" sz="25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 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Times New Roman" charset="0"/>
              <a:cs typeface="Times New Roman" charset="0"/>
            </a:endParaRPr>
          </a:p>
        </p:txBody>
      </p:sp>
      <p:grpSp>
        <p:nvGrpSpPr>
          <p:cNvPr id="110601" name="Group 16"/>
          <p:cNvGrpSpPr>
            <a:grpSpLocks/>
          </p:cNvGrpSpPr>
          <p:nvPr/>
        </p:nvGrpSpPr>
        <p:grpSpPr bwMode="auto">
          <a:xfrm>
            <a:off x="1287463" y="2771775"/>
            <a:ext cx="7915275" cy="1889125"/>
            <a:chOff x="1922743" y="2935672"/>
            <a:chExt cx="7914998" cy="1889502"/>
          </a:xfrm>
        </p:grpSpPr>
        <p:grpSp>
          <p:nvGrpSpPr>
            <p:cNvPr id="110605" name="Group 8"/>
            <p:cNvGrpSpPr>
              <a:grpSpLocks/>
            </p:cNvGrpSpPr>
            <p:nvPr/>
          </p:nvGrpSpPr>
          <p:grpSpPr bwMode="auto">
            <a:xfrm>
              <a:off x="4783543" y="4296535"/>
              <a:ext cx="3944947" cy="528639"/>
              <a:chOff x="2995" y="2598"/>
              <a:chExt cx="2485" cy="333"/>
            </a:xfrm>
          </p:grpSpPr>
          <p:sp>
            <p:nvSpPr>
              <p:cNvPr id="110610" name="Rectangle 9"/>
              <p:cNvSpPr>
                <a:spLocks noChangeArrowheads="1"/>
              </p:cNvSpPr>
              <p:nvPr/>
            </p:nvSpPr>
            <p:spPr bwMode="auto">
              <a:xfrm>
                <a:off x="3157" y="2678"/>
                <a:ext cx="2323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cross-section </a:t>
                </a: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(particle physics) </a:t>
                </a:r>
              </a:p>
            </p:txBody>
          </p:sp>
          <p:sp>
            <p:nvSpPr>
              <p:cNvPr id="110611" name="Line 10"/>
              <p:cNvSpPr>
                <a:spLocks noChangeShapeType="1"/>
              </p:cNvSpPr>
              <p:nvPr/>
            </p:nvSpPr>
            <p:spPr bwMode="auto">
              <a:xfrm flipV="1">
                <a:off x="2998" y="2598"/>
                <a:ext cx="0" cy="21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0612" name="Line 11"/>
              <p:cNvSpPr>
                <a:spLocks noChangeShapeType="1"/>
              </p:cNvSpPr>
              <p:nvPr/>
            </p:nvSpPr>
            <p:spPr bwMode="auto">
              <a:xfrm>
                <a:off x="2995" y="2809"/>
                <a:ext cx="13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10606" name="Group 12"/>
            <p:cNvGrpSpPr>
              <a:grpSpLocks/>
            </p:cNvGrpSpPr>
            <p:nvPr/>
          </p:nvGrpSpPr>
          <p:grpSpPr bwMode="auto">
            <a:xfrm>
              <a:off x="5894381" y="2935672"/>
              <a:ext cx="3943360" cy="590551"/>
              <a:chOff x="-226" y="2325"/>
              <a:chExt cx="2484" cy="372"/>
            </a:xfrm>
          </p:grpSpPr>
          <p:sp>
            <p:nvSpPr>
              <p:cNvPr id="110607" name="Rectangle 13"/>
              <p:cNvSpPr>
                <a:spLocks noChangeArrowheads="1"/>
              </p:cNvSpPr>
              <p:nvPr/>
            </p:nvSpPr>
            <p:spPr bwMode="auto">
              <a:xfrm>
                <a:off x="-114" y="2325"/>
                <a:ext cx="2372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halo density at </a:t>
                </a:r>
                <a:r>
                  <a:rPr kumimoji="0" 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x </a:t>
                </a: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(astrophysics)</a:t>
                </a:r>
                <a:endParaRPr kumimoji="0" 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0608" name="Line 14"/>
              <p:cNvSpPr>
                <a:spLocks noChangeShapeType="1"/>
              </p:cNvSpPr>
              <p:nvPr/>
            </p:nvSpPr>
            <p:spPr bwMode="auto">
              <a:xfrm flipH="1">
                <a:off x="-221" y="2488"/>
                <a:ext cx="0" cy="20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0609" name="Line 15"/>
              <p:cNvSpPr>
                <a:spLocks noChangeShapeType="1"/>
              </p:cNvSpPr>
              <p:nvPr/>
            </p:nvSpPr>
            <p:spPr bwMode="auto">
              <a:xfrm>
                <a:off x="-226" y="2492"/>
                <a:ext cx="13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graphicFrame>
          <p:nvGraphicFramePr>
            <p:cNvPr id="110595" name="Object 3"/>
            <p:cNvGraphicFramePr>
              <a:graphicFrameLocks noChangeAspect="1"/>
            </p:cNvGraphicFramePr>
            <p:nvPr/>
          </p:nvGraphicFramePr>
          <p:xfrm>
            <a:off x="1922743" y="3415662"/>
            <a:ext cx="4758017" cy="1026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298700" imgH="495300" progId="Equation.3">
                    <p:embed/>
                  </p:oleObj>
                </mc:Choice>
                <mc:Fallback>
                  <p:oleObj name="Equation" r:id="rId3" imgW="2298700" imgH="495300" progId="Equation.3">
                    <p:embed/>
                    <p:pic>
                      <p:nvPicPr>
                        <p:cNvPr id="11059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2743" y="3415662"/>
                          <a:ext cx="4758017" cy="1026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0602" name="Group 20"/>
          <p:cNvGrpSpPr>
            <a:grpSpLocks/>
          </p:cNvGrpSpPr>
          <p:nvPr/>
        </p:nvGrpSpPr>
        <p:grpSpPr bwMode="auto">
          <a:xfrm>
            <a:off x="74613" y="4700588"/>
            <a:ext cx="8839200" cy="498475"/>
            <a:chOff x="74705" y="4700856"/>
            <a:chExt cx="8839302" cy="498580"/>
          </a:xfrm>
        </p:grpSpPr>
        <p:sp>
          <p:nvSpPr>
            <p:cNvPr id="110604" name="TextBox 17"/>
            <p:cNvSpPr txBox="1">
              <a:spLocks noChangeArrowheads="1"/>
            </p:cNvSpPr>
            <p:nvPr/>
          </p:nvSpPr>
          <p:spPr bwMode="auto">
            <a:xfrm>
              <a:off x="2739670" y="4700856"/>
              <a:ext cx="617433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  <a:sym typeface="Wingdings" charset="0"/>
                </a:rPr>
                <a:t>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  <a:sym typeface="Wingdings" charset="0"/>
                </a:rPr>
                <a:t>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relic abundance in simple SUSY models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Symbol" charset="0"/>
                </a:rPr>
                <a:t> 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s" charset="0"/>
                <a:ea typeface="ＭＳ Ｐゴシック" charset="0"/>
                <a:cs typeface="Symbols" charset="0"/>
              </a:endParaRPr>
            </a:p>
          </p:txBody>
        </p:sp>
        <p:graphicFrame>
          <p:nvGraphicFramePr>
            <p:cNvPr id="110594" name="Object 2"/>
            <p:cNvGraphicFramePr>
              <a:graphicFrameLocks noChangeAspect="1"/>
            </p:cNvGraphicFramePr>
            <p:nvPr/>
          </p:nvGraphicFramePr>
          <p:xfrm>
            <a:off x="74705" y="4751761"/>
            <a:ext cx="2795588" cy="447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346200" imgH="215900" progId="Equation.3">
                    <p:embed/>
                  </p:oleObj>
                </mc:Choice>
                <mc:Fallback>
                  <p:oleObj name="Equation" r:id="rId5" imgW="1346200" imgH="215900" progId="Equation.3">
                    <p:embed/>
                    <p:pic>
                      <p:nvPicPr>
                        <p:cNvPr id="110594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705" y="4751761"/>
                          <a:ext cx="2795588" cy="447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0603" name="Rectangle 5"/>
          <p:cNvSpPr>
            <a:spLocks noChangeArrowheads="1"/>
          </p:cNvSpPr>
          <p:nvPr/>
        </p:nvSpPr>
        <p:spPr bwMode="auto">
          <a:xfrm>
            <a:off x="-76200" y="1431925"/>
            <a:ext cx="93757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95" tIns="46798" rIns="89995" bIns="4679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Supersymmetric particles are Majorana particles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charset="0"/>
              </a:rPr>
              <a:t>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annihilate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into Standard Model particles (including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0"/>
                <a:ea typeface="ＭＳ Ｐゴシック" charset="0"/>
              </a:rPr>
              <a:t>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-rays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83379897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404B5-75C0-4D40-9A79-F2A71EC93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1" t="20555" r="7284" b="2036"/>
          <a:stretch/>
        </p:blipFill>
        <p:spPr>
          <a:xfrm>
            <a:off x="4259156" y="980728"/>
            <a:ext cx="4878980" cy="58772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622A18-DB27-F64B-B0E0-B513313A0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190381"/>
            <a:ext cx="5184576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Density profile shapes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F07C6-6FD6-1A4D-980A-61749F0F55B3}"/>
              </a:ext>
            </a:extLst>
          </p:cNvPr>
          <p:cNvSpPr txBox="1"/>
          <p:nvPr/>
        </p:nvSpPr>
        <p:spPr>
          <a:xfrm>
            <a:off x="0" y="2119496"/>
            <a:ext cx="4139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Over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 orders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of magnitude in halo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4 orders of magnitude in density, the mean density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profiles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of halos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by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NFW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to within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20%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Einasto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(a 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0.16) to within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7%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648C34-1651-FA49-9411-C4DE09392CF0}"/>
              </a:ext>
            </a:extLst>
          </p:cNvPr>
          <p:cNvSpPr txBox="1"/>
          <p:nvPr/>
        </p:nvSpPr>
        <p:spPr>
          <a:xfrm>
            <a:off x="5724128" y="119675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6D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Slope of density profile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C3FF2-A9E7-8B40-B504-A908D6D5D1D1}"/>
              </a:ext>
            </a:extLst>
          </p:cNvPr>
          <p:cNvSpPr txBox="1"/>
          <p:nvPr/>
        </p:nvSpPr>
        <p:spPr>
          <a:xfrm>
            <a:off x="611560" y="6381328"/>
            <a:ext cx="2593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Wang, Bose, CSF + ‘20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A87FD5-596D-69A7-4686-C217B14C9299}"/>
              </a:ext>
            </a:extLst>
          </p:cNvPr>
          <p:cNvSpPr txBox="1"/>
          <p:nvPr/>
        </p:nvSpPr>
        <p:spPr>
          <a:xfrm>
            <a:off x="-274517" y="5436973"/>
            <a:ext cx="2427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Earth-mass halo</a:t>
            </a:r>
          </a:p>
        </p:txBody>
      </p:sp>
    </p:spTree>
    <p:extLst>
      <p:ext uri="{BB962C8B-B14F-4D97-AF65-F5344CB8AC3E}">
        <p14:creationId xmlns:p14="http://schemas.microsoft.com/office/powerpoint/2010/main" val="3711368856"/>
      </p:ext>
    </p:extLst>
  </p:cSld>
  <p:clrMapOvr>
    <a:masterClrMapping/>
  </p:clrMapOvr>
  <p:transition>
    <p:zo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3D3CF0-D0D3-A05A-04B9-D85C55B58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7" b="3592"/>
          <a:stretch/>
        </p:blipFill>
        <p:spPr>
          <a:xfrm>
            <a:off x="1" y="404664"/>
            <a:ext cx="9331196" cy="6480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E5FDF9-59C2-07CB-C563-564E37E03161}"/>
              </a:ext>
            </a:extLst>
          </p:cNvPr>
          <p:cNvSpPr txBox="1"/>
          <p:nvPr/>
        </p:nvSpPr>
        <p:spPr>
          <a:xfrm>
            <a:off x="3568227" y="44624"/>
            <a:ext cx="2803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</a:rPr>
              <a:t>Earth-mass halo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7E925-5A0E-D429-076A-CB5396601A8E}"/>
              </a:ext>
            </a:extLst>
          </p:cNvPr>
          <p:cNvSpPr txBox="1"/>
          <p:nvPr/>
        </p:nvSpPr>
        <p:spPr>
          <a:xfrm>
            <a:off x="290144" y="6485274"/>
            <a:ext cx="222368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B050"/>
                </a:solidFill>
              </a:rPr>
              <a:t>Delos &amp; White ‘23</a:t>
            </a:r>
          </a:p>
        </p:txBody>
      </p:sp>
    </p:spTree>
    <p:extLst>
      <p:ext uri="{BB962C8B-B14F-4D97-AF65-F5344CB8AC3E}">
        <p14:creationId xmlns:p14="http://schemas.microsoft.com/office/powerpoint/2010/main" val="918442156"/>
      </p:ext>
    </p:extLst>
  </p:cSld>
  <p:clrMapOvr>
    <a:masterClrMapping/>
  </p:clrMapOvr>
  <p:transition>
    <p:zoom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4C4C22-D757-DD4C-8E83-800B100782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2250504" y="-27384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31AFA6-8104-62B0-AE54-901C3253E6E6}"/>
              </a:ext>
            </a:extLst>
          </p:cNvPr>
          <p:cNvSpPr txBox="1"/>
          <p:nvPr/>
        </p:nvSpPr>
        <p:spPr>
          <a:xfrm>
            <a:off x="179388" y="2179319"/>
            <a:ext cx="8964612" cy="2617833"/>
          </a:xfrm>
          <a:prstGeom prst="rect">
            <a:avLst/>
          </a:prstGeom>
          <a:solidFill>
            <a:srgbClr val="FFC000">
              <a:alpha val="82940"/>
            </a:srgb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 standard WIMPs, they make up ~1% of all the dark matter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MW, disrupted by tides &amp; stellar encounters within ~20 Kpc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Dominate DM annihilation signal from outer halo of MW and all extragalactic objects, leading to L </a:t>
            </a:r>
            <a:r>
              <a:rPr lang="en-US" dirty="0">
                <a:latin typeface="Symbol" pitchFamily="2" charset="2"/>
                <a:cs typeface="Arial" panose="020B0604020202020204" pitchFamily="34" charset="0"/>
              </a:rPr>
              <a:t>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Symbol" pitchFamily="2" charset="2"/>
                <a:cs typeface="Arial" panose="020B0604020202020204" pitchFamily="34" charset="0"/>
              </a:rPr>
              <a:t>r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not </a:t>
            </a:r>
            <a:r>
              <a:rPr lang="en-US" dirty="0">
                <a:latin typeface="Symbol" pitchFamily="2" charset="2"/>
                <a:cs typeface="Arial" panose="020B0604020202020204" pitchFamily="34" charset="0"/>
              </a:rPr>
              <a:t>∝ 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BC57C8-9B7B-541C-E38C-2DD2BF936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864" y="87179"/>
            <a:ext cx="3744416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Prompt cusps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BA168F-7527-9015-31BD-C1DEE18362E0}"/>
              </a:ext>
            </a:extLst>
          </p:cNvPr>
          <p:cNvSpPr txBox="1"/>
          <p:nvPr/>
        </p:nvSpPr>
        <p:spPr>
          <a:xfrm>
            <a:off x="6804248" y="985966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chemeClr val="bg1"/>
                </a:solidFill>
              </a:rPr>
              <a:t>Delos &amp; White ‘22</a:t>
            </a:r>
          </a:p>
        </p:txBody>
      </p:sp>
    </p:spTree>
    <p:extLst>
      <p:ext uri="{BB962C8B-B14F-4D97-AF65-F5344CB8AC3E}">
        <p14:creationId xmlns:p14="http://schemas.microsoft.com/office/powerpoint/2010/main" val="4211342247"/>
      </p:ext>
    </p:extLst>
  </p:cSld>
  <p:clrMapOvr>
    <a:masterClrMapping/>
  </p:clrMapOvr>
  <p:transition>
    <p:zoom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7109A5-D219-C444-EAB4-0B2E9EC8B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879"/>
            <a:ext cx="9147843" cy="685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05044"/>
      </p:ext>
    </p:extLst>
  </p:cSld>
  <p:clrMapOvr>
    <a:masterClrMapping/>
  </p:clrMapOvr>
  <p:transition>
    <p:zoom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00A843-54D8-6B7B-2809-C75616248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" t="30033" r="38975" b="19526"/>
          <a:stretch/>
        </p:blipFill>
        <p:spPr>
          <a:xfrm>
            <a:off x="2936733" y="2132856"/>
            <a:ext cx="6315787" cy="40012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9B4A23-9855-793C-8C75-A66083B76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718" y="297522"/>
            <a:ext cx="5976664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DE0A0D"/>
                </a:solidFill>
              </a:rPr>
              <a:t>The Galactic Centre excess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DE0A0D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458DE9-97A7-D706-F99E-D82762564D2D}"/>
              </a:ext>
            </a:extLst>
          </p:cNvPr>
          <p:cNvSpPr txBox="1"/>
          <p:nvPr/>
        </p:nvSpPr>
        <p:spPr>
          <a:xfrm>
            <a:off x="0" y="1764099"/>
            <a:ext cx="29523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Cusp</a:t>
            </a:r>
            <a:r>
              <a:rPr lang="en-US" sz="2000" dirty="0"/>
              <a:t> emission dominates at </a:t>
            </a:r>
            <a:r>
              <a:rPr lang="en-US" sz="2000" dirty="0">
                <a:solidFill>
                  <a:srgbClr val="FF0000"/>
                </a:solidFill>
              </a:rPr>
              <a:t>&gt;20</a:t>
            </a:r>
            <a:r>
              <a:rPr lang="en-US" sz="2000" baseline="30000" dirty="0">
                <a:solidFill>
                  <a:srgbClr val="FF0000"/>
                </a:solidFill>
              </a:rPr>
              <a:t>0 </a:t>
            </a:r>
            <a:r>
              <a:rPr lang="en-US" sz="2000" dirty="0">
                <a:solidFill>
                  <a:srgbClr val="FF0000"/>
                </a:solidFill>
              </a:rPr>
              <a:t>from </a:t>
            </a:r>
            <a:r>
              <a:rPr lang="en-US" sz="2000" dirty="0" err="1">
                <a:solidFill>
                  <a:srgbClr val="FF0000"/>
                </a:solidFill>
              </a:rPr>
              <a:t>centre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Surface brightness </a:t>
            </a:r>
            <a:r>
              <a:rPr lang="en-US" sz="2000" dirty="0"/>
              <a:t>from MW halo </a:t>
            </a:r>
            <a:r>
              <a:rPr lang="en-US" sz="2000" dirty="0">
                <a:solidFill>
                  <a:srgbClr val="FF0000"/>
                </a:solidFill>
              </a:rPr>
              <a:t>comparable</a:t>
            </a:r>
            <a:r>
              <a:rPr lang="en-US" sz="2000" dirty="0"/>
              <a:t> to that from halos of </a:t>
            </a:r>
            <a:r>
              <a:rPr lang="en-US" sz="2000" dirty="0">
                <a:solidFill>
                  <a:srgbClr val="FF0000"/>
                </a:solidFill>
              </a:rPr>
              <a:t>external galaxies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Prompt </a:t>
            </a:r>
            <a:r>
              <a:rPr lang="en-US" sz="2000" dirty="0">
                <a:solidFill>
                  <a:srgbClr val="FF0000"/>
                </a:solidFill>
              </a:rPr>
              <a:t>cusps dominate</a:t>
            </a:r>
            <a:r>
              <a:rPr lang="en-US" sz="2000" dirty="0"/>
              <a:t> the 1 – 10 </a:t>
            </a:r>
            <a:r>
              <a:rPr lang="en-US" sz="2000" dirty="0" err="1"/>
              <a:t>Gev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5005D0-B622-A6AA-D694-0376F6EE0C8A}"/>
              </a:ext>
            </a:extLst>
          </p:cNvPr>
          <p:cNvSpPr txBox="1"/>
          <p:nvPr/>
        </p:nvSpPr>
        <p:spPr>
          <a:xfrm>
            <a:off x="5220072" y="1700808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Delos &amp; White ‘23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1CD521-300C-210B-93F4-14C4E76AD19E}"/>
              </a:ext>
            </a:extLst>
          </p:cNvPr>
          <p:cNvSpPr txBox="1"/>
          <p:nvPr/>
        </p:nvSpPr>
        <p:spPr>
          <a:xfrm>
            <a:off x="2123728" y="6022067"/>
            <a:ext cx="5969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Only just consistent with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-ray background</a:t>
            </a:r>
          </a:p>
        </p:txBody>
      </p:sp>
    </p:spTree>
    <p:extLst>
      <p:ext uri="{BB962C8B-B14F-4D97-AF65-F5344CB8AC3E}">
        <p14:creationId xmlns:p14="http://schemas.microsoft.com/office/powerpoint/2010/main" val="89773246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07C93A-CF9D-16A0-58A9-4DA5404C8A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-56348" y="0"/>
            <a:ext cx="9177596" cy="7203231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60749" y="116632"/>
            <a:ext cx="3111501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Conclusions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FB6FC3-75F6-563A-7A62-0908C514B52E}"/>
              </a:ext>
            </a:extLst>
          </p:cNvPr>
          <p:cNvSpPr/>
          <p:nvPr/>
        </p:nvSpPr>
        <p:spPr bwMode="auto">
          <a:xfrm>
            <a:off x="-180528" y="900356"/>
            <a:ext cx="9365804" cy="6129044"/>
          </a:xfrm>
          <a:prstGeom prst="rect">
            <a:avLst/>
          </a:prstGeom>
          <a:solidFill>
            <a:srgbClr val="F2B35D">
              <a:alpha val="7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80" y="5013176"/>
            <a:ext cx="9101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Distortions of strong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gravitational lenses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offer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clean test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of CDM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WDM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can potentially rule out CDM!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49280"/>
            <a:ext cx="9064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Prompt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cusps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of Earth mass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dominate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the annihilation radiation from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outer halo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of MW and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extragal</a:t>
            </a:r>
            <a:r>
              <a:rPr lang="en-US" dirty="0" err="1">
                <a:solidFill>
                  <a:srgbClr val="FF0000"/>
                </a:solidFill>
              </a:rPr>
              <a:t>actic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objects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-36512" y="905039"/>
            <a:ext cx="9180512" cy="245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algn="l">
              <a:spcBef>
                <a:spcPts val="2040"/>
              </a:spcBef>
              <a:buClr>
                <a:srgbClr val="FF0000"/>
              </a:buClr>
              <a:buSzPct val="150000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The properties CDM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 (no baryons) on all scales </a:t>
            </a:r>
            <a:r>
              <a:rPr lang="en-US" dirty="0">
                <a:solidFill>
                  <a:srgbClr val="FF0000"/>
                </a:solidFill>
                <a:cs typeface="Symbol" charset="0"/>
              </a:rPr>
              <a:t>-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solved problem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Symbo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04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cs typeface="Symbol" charset="0"/>
              </a:rPr>
              <a:t> 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abundance &amp; structure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of CDM halos (down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to Earth’s mass) </a:t>
            </a:r>
            <a:r>
              <a:rPr lang="en-US" dirty="0">
                <a:solidFill>
                  <a:srgbClr val="000000"/>
                </a:solidFill>
                <a:cs typeface="Symbol" charset="0"/>
              </a:rPr>
              <a:t>and of WDM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(no halos of mass &lt;10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8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) is now  known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04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 CDM (and WDM)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halos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of all masses have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NFW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 density profiles  (except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very inner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parts for halos near the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cutoff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02CFA-E9E4-B77A-9D39-35ECCAC629CB}"/>
              </a:ext>
            </a:extLst>
          </p:cNvPr>
          <p:cNvSpPr txBox="1"/>
          <p:nvPr/>
        </p:nvSpPr>
        <p:spPr>
          <a:xfrm>
            <a:off x="-41276" y="3543399"/>
            <a:ext cx="5816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FF0000"/>
              </a:buClr>
              <a:buSzPct val="150000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There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is NO “small-scale” 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crisis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in CDM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C715D-6F60-BE41-8917-EC57E44EB721}"/>
              </a:ext>
            </a:extLst>
          </p:cNvPr>
          <p:cNvSpPr txBox="1"/>
          <p:nvPr/>
        </p:nvSpPr>
        <p:spPr>
          <a:xfrm>
            <a:off x="-36512" y="4077072"/>
            <a:ext cx="9101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L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ocal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 large-scale structure is reflected in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cosmic neutrino background.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 MW dipole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&amp;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angular PS depend 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  <a:sym typeface="Wingdings" pitchFamily="2" charset="2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 mass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50782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8" grpId="0" animBg="1"/>
      <p:bldP spid="7" grpId="0"/>
      <p:bldP spid="6" grpId="0" animBg="1"/>
      <p:bldP spid="2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2"/>
          <p:cNvSpPr txBox="1">
            <a:spLocks noChangeArrowheads="1"/>
          </p:cNvSpPr>
          <p:nvPr/>
        </p:nvSpPr>
        <p:spPr bwMode="auto">
          <a:xfrm>
            <a:off x="2781300" y="163513"/>
            <a:ext cx="5529263" cy="1098550"/>
          </a:xfrm>
          <a:prstGeom prst="rect">
            <a:avLst/>
          </a:prstGeom>
          <a:solidFill>
            <a:srgbClr val="FFCC00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Non-baryonic dark matter cosmologies</a:t>
            </a:r>
          </a:p>
        </p:txBody>
      </p:sp>
      <p:grpSp>
        <p:nvGrpSpPr>
          <p:cNvPr id="105474" name="Group 15"/>
          <p:cNvGrpSpPr>
            <a:grpSpLocks/>
          </p:cNvGrpSpPr>
          <p:nvPr/>
        </p:nvGrpSpPr>
        <p:grpSpPr bwMode="auto">
          <a:xfrm>
            <a:off x="2705100" y="1404938"/>
            <a:ext cx="6469063" cy="4959350"/>
            <a:chOff x="2608264" y="1441450"/>
            <a:chExt cx="6435726" cy="4922838"/>
          </a:xfrm>
        </p:grpSpPr>
        <p:sp>
          <p:nvSpPr>
            <p:cNvPr id="105483" name="Text Box 3"/>
            <p:cNvSpPr txBox="1">
              <a:spLocks noChangeArrowheads="1"/>
            </p:cNvSpPr>
            <p:nvPr/>
          </p:nvSpPr>
          <p:spPr bwMode="auto">
            <a:xfrm>
              <a:off x="6891340" y="5722938"/>
              <a:ext cx="21526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Davis, Efstathiou, Frenk &amp; White ‘85</a:t>
              </a:r>
            </a:p>
          </p:txBody>
        </p:sp>
        <p:sp>
          <p:nvSpPr>
            <p:cNvPr id="105484" name="Text Box 4"/>
            <p:cNvSpPr txBox="1">
              <a:spLocks noChangeArrowheads="1"/>
            </p:cNvSpPr>
            <p:nvPr/>
          </p:nvSpPr>
          <p:spPr bwMode="auto">
            <a:xfrm>
              <a:off x="7740652" y="4310063"/>
              <a:ext cx="1301750" cy="646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HDM 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charset="0"/>
                  <a:ea typeface="ＭＳ Ｐゴシック" charset="0"/>
                </a:rPr>
                <a:t>W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=1</a:t>
              </a:r>
            </a:p>
          </p:txBody>
        </p:sp>
        <p:grpSp>
          <p:nvGrpSpPr>
            <p:cNvPr id="105485" name="Group 5"/>
            <p:cNvGrpSpPr>
              <a:grpSpLocks/>
            </p:cNvGrpSpPr>
            <p:nvPr/>
          </p:nvGrpSpPr>
          <p:grpSpPr bwMode="auto">
            <a:xfrm>
              <a:off x="2608264" y="1441450"/>
              <a:ext cx="6370638" cy="4841876"/>
              <a:chOff x="1603" y="908"/>
              <a:chExt cx="4013" cy="3050"/>
            </a:xfrm>
          </p:grpSpPr>
          <p:pic>
            <p:nvPicPr>
              <p:cNvPr id="105487" name="Picture 6" descr="cdmhd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3" y="908"/>
                <a:ext cx="4013" cy="305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5488" name="Text Box 7"/>
              <p:cNvSpPr txBox="1">
                <a:spLocks noChangeArrowheads="1"/>
              </p:cNvSpPr>
              <p:nvPr/>
            </p:nvSpPr>
            <p:spPr bwMode="auto">
              <a:xfrm>
                <a:off x="1731" y="2921"/>
                <a:ext cx="1231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CfA redshift survey</a:t>
                </a:r>
              </a:p>
            </p:txBody>
          </p:sp>
          <p:sp>
            <p:nvSpPr>
              <p:cNvPr id="105489" name="Text Box 8"/>
              <p:cNvSpPr txBox="1">
                <a:spLocks noChangeArrowheads="1"/>
              </p:cNvSpPr>
              <p:nvPr/>
            </p:nvSpPr>
            <p:spPr bwMode="auto">
              <a:xfrm>
                <a:off x="3195" y="993"/>
                <a:ext cx="718" cy="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charset="0"/>
                    <a:ea typeface="ＭＳ Ｐゴシック" charset="0"/>
                    <a:cs typeface="Symbol" charset="0"/>
                  </a:rPr>
                  <a:t>L</a:t>
                </a: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Symbol" charset="0"/>
                  </a:rPr>
                  <a:t>CDM </a:t>
                </a: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charset="0"/>
                    <a:ea typeface="ＭＳ Ｐゴシック" charset="0"/>
                    <a:cs typeface="Symbol" charset="0"/>
                  </a:rPr>
                  <a:t>W</a:t>
                </a: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Symbol" charset="0"/>
                  </a:rPr>
                  <a:t>=0.2</a:t>
                </a:r>
              </a:p>
            </p:txBody>
          </p:sp>
          <p:sp>
            <p:nvSpPr>
              <p:cNvPr id="105490" name="Line 9"/>
              <p:cNvSpPr>
                <a:spLocks noChangeShapeType="1"/>
              </p:cNvSpPr>
              <p:nvPr/>
            </p:nvSpPr>
            <p:spPr bwMode="auto">
              <a:xfrm flipH="1">
                <a:off x="3187" y="1183"/>
                <a:ext cx="198" cy="8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5491" name="Line 10"/>
              <p:cNvSpPr>
                <a:spLocks noChangeShapeType="1"/>
              </p:cNvSpPr>
              <p:nvPr/>
            </p:nvSpPr>
            <p:spPr bwMode="auto">
              <a:xfrm flipH="1" flipV="1">
                <a:off x="5200" y="2501"/>
                <a:ext cx="55" cy="18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05486" name="Rectangle 14"/>
            <p:cNvSpPr>
              <a:spLocks noChangeArrowheads="1"/>
            </p:cNvSpPr>
            <p:nvPr/>
          </p:nvSpPr>
          <p:spPr bwMode="auto">
            <a:xfrm>
              <a:off x="7519989" y="4160839"/>
              <a:ext cx="1481138" cy="76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Neutrinos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charset="0"/>
                  <a:ea typeface="ＭＳ Ｐゴシック" charset="0"/>
                </a:rPr>
                <a:t>W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=1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-15089" y="1195388"/>
            <a:ext cx="3332964" cy="2678112"/>
            <a:chOff x="-14941" y="1195665"/>
            <a:chExt cx="3333310" cy="2677733"/>
          </a:xfrm>
        </p:grpSpPr>
        <p:sp>
          <p:nvSpPr>
            <p:cNvPr id="105481" name="Rectangle 13"/>
            <p:cNvSpPr>
              <a:spLocks noChangeArrowheads="1"/>
            </p:cNvSpPr>
            <p:nvPr/>
          </p:nvSpPr>
          <p:spPr bwMode="auto">
            <a:xfrm>
              <a:off x="58894" y="1195665"/>
              <a:ext cx="325947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Neutrino DM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charset="0"/>
                </a:rPr>
                <a:t>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 wrong clustering</a:t>
              </a:r>
            </a:p>
          </p:txBody>
        </p:sp>
        <p:sp>
          <p:nvSpPr>
            <p:cNvPr id="105482" name="Text Box 14"/>
            <p:cNvSpPr txBox="1">
              <a:spLocks noChangeArrowheads="1"/>
            </p:cNvSpPr>
            <p:nvPr/>
          </p:nvSpPr>
          <p:spPr bwMode="auto">
            <a:xfrm>
              <a:off x="-14941" y="2303738"/>
              <a:ext cx="2660651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Neutrinos cannot make appreciable contribution to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Symbol" charset="0"/>
                  <a:ea typeface="ＭＳ Ｐゴシック" charset="0"/>
                </a:rPr>
                <a:t>W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charset="0"/>
                </a:rPr>
                <a:t>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m</a:t>
              </a:r>
              <a:r>
                <a:rPr kumimoji="0" lang="en-GB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</a:rPr>
                <a:t>n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&lt;&lt; 30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ev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05476" name="Line 9"/>
          <p:cNvSpPr>
            <a:spLocks noChangeShapeType="1"/>
          </p:cNvSpPr>
          <p:nvPr/>
        </p:nvSpPr>
        <p:spPr bwMode="auto">
          <a:xfrm flipV="1">
            <a:off x="4251325" y="4511675"/>
            <a:ext cx="395288" cy="174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5477" name="Rectangle 22"/>
          <p:cNvSpPr>
            <a:spLocks noChangeArrowheads="1"/>
          </p:cNvSpPr>
          <p:nvPr/>
        </p:nvSpPr>
        <p:spPr bwMode="auto">
          <a:xfrm>
            <a:off x="2797175" y="1446213"/>
            <a:ext cx="3617913" cy="2041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5478" name="Text Box 5"/>
          <p:cNvSpPr txBox="1">
            <a:spLocks noChangeArrowheads="1"/>
          </p:cNvSpPr>
          <p:nvPr/>
        </p:nvSpPr>
        <p:spPr bwMode="auto">
          <a:xfrm>
            <a:off x="7404100" y="5588000"/>
            <a:ext cx="1516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Frenk, White &amp; Davis ‘83</a:t>
            </a:r>
          </a:p>
        </p:txBody>
      </p:sp>
      <p:sp>
        <p:nvSpPr>
          <p:cNvPr id="105479" name="Oval 24"/>
          <p:cNvSpPr>
            <a:spLocks noChangeArrowheads="1"/>
          </p:cNvSpPr>
          <p:nvPr/>
        </p:nvSpPr>
        <p:spPr bwMode="auto">
          <a:xfrm>
            <a:off x="3022600" y="2128838"/>
            <a:ext cx="2219325" cy="20193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5480" name="Oval 25"/>
          <p:cNvSpPr>
            <a:spLocks noChangeArrowheads="1"/>
          </p:cNvSpPr>
          <p:nvPr/>
        </p:nvSpPr>
        <p:spPr bwMode="auto">
          <a:xfrm>
            <a:off x="3022600" y="2170113"/>
            <a:ext cx="2379663" cy="19780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9482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 anchor="ctr" anchorCtr="1">
        <a:spAutoFit/>
      </a:bodyPr>
      <a:lstStyle>
        <a:defPPr>
          <a:buNone/>
          <a:defRPr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8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>
            <a:srgbClr val="FF0000"/>
          </a:buClr>
          <a:buSzPct val="100000"/>
          <a:buFont typeface="Wingdings" charset="2"/>
          <a:buChar char="è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>
            <a:srgbClr val="FF0000"/>
          </a:buClr>
          <a:buSzPct val="100000"/>
          <a:buFont typeface="Wingdings" charset="2"/>
          <a:buChar char="è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4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7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4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34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9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9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7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0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7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8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551901</TotalTime>
  <Words>3000</Words>
  <Application>Microsoft Macintosh PowerPoint</Application>
  <PresentationFormat>On-screen Show (4:3)</PresentationFormat>
  <Paragraphs>481</Paragraphs>
  <Slides>86</Slides>
  <Notes>23</Notes>
  <HiddenSlides>8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125" baseType="lpstr">
      <vt:lpstr>Arial</vt:lpstr>
      <vt:lpstr>Bitstream Charter</vt:lpstr>
      <vt:lpstr>Calibri</vt:lpstr>
      <vt:lpstr>EB Garamond</vt:lpstr>
      <vt:lpstr>Helvetica</vt:lpstr>
      <vt:lpstr>StarBats</vt:lpstr>
      <vt:lpstr>Symbol</vt:lpstr>
      <vt:lpstr>Symbols</vt:lpstr>
      <vt:lpstr>Times New Roman</vt:lpstr>
      <vt:lpstr>Verdana</vt:lpstr>
      <vt:lpstr>Wingdings</vt:lpstr>
      <vt:lpstr>Zapf Dingbats</vt:lpstr>
      <vt:lpstr>Default Design</vt:lpstr>
      <vt:lpstr>36_Default Design</vt:lpstr>
      <vt:lpstr>75_Default Design</vt:lpstr>
      <vt:lpstr>57_Default Design</vt:lpstr>
      <vt:lpstr>40_Default Design</vt:lpstr>
      <vt:lpstr>5_Default Design</vt:lpstr>
      <vt:lpstr>37_Default Design</vt:lpstr>
      <vt:lpstr>2_Default Design</vt:lpstr>
      <vt:lpstr>38_Default Design</vt:lpstr>
      <vt:lpstr>21_Default Design</vt:lpstr>
      <vt:lpstr>3_Default Design</vt:lpstr>
      <vt:lpstr>10_Default Design</vt:lpstr>
      <vt:lpstr>28_Default Design</vt:lpstr>
      <vt:lpstr>58_Default Design</vt:lpstr>
      <vt:lpstr>46_Default Design</vt:lpstr>
      <vt:lpstr>56_Default Design</vt:lpstr>
      <vt:lpstr>88_Default Design</vt:lpstr>
      <vt:lpstr>24_Default Design</vt:lpstr>
      <vt:lpstr>25_Default Design</vt:lpstr>
      <vt:lpstr>26_Default Design</vt:lpstr>
      <vt:lpstr>27_Default Design</vt:lpstr>
      <vt:lpstr>42_Default Design</vt:lpstr>
      <vt:lpstr>34_Default Design</vt:lpstr>
      <vt:lpstr>29_Default Design</vt:lpstr>
      <vt:lpstr>19_Default Design</vt:lpstr>
      <vt:lpstr>CorelDRAW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Density Profile of Cold Dark Matter Halos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Carlos Frenk</Manager>
  <Company>University of Durham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Galaxy formation</dc:title>
  <dc:subject>Plumian conference</dc:subject>
  <dc:creator>Carlos Frenk</dc:creator>
  <cp:lastModifiedBy>FRENK, CARLOS S.</cp:lastModifiedBy>
  <cp:revision>2478</cp:revision>
  <cp:lastPrinted>2000-05-30T08:52:53Z</cp:lastPrinted>
  <dcterms:created xsi:type="dcterms:W3CDTF">2012-08-22T20:09:26Z</dcterms:created>
  <dcterms:modified xsi:type="dcterms:W3CDTF">2023-08-29T11:18:40Z</dcterms:modified>
</cp:coreProperties>
</file>